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wdp" ContentType="image/vnd.ms-photo"/>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6"/>
  </p:notesMasterIdLst>
  <p:sldIdLst>
    <p:sldId id="303" r:id="rId2"/>
    <p:sldId id="373" r:id="rId3"/>
    <p:sldId id="330" r:id="rId4"/>
    <p:sldId id="429" r:id="rId5"/>
    <p:sldId id="427" r:id="rId6"/>
    <p:sldId id="428" r:id="rId7"/>
    <p:sldId id="474" r:id="rId8"/>
    <p:sldId id="475" r:id="rId9"/>
    <p:sldId id="431" r:id="rId10"/>
    <p:sldId id="432" r:id="rId11"/>
    <p:sldId id="433" r:id="rId12"/>
    <p:sldId id="434" r:id="rId13"/>
    <p:sldId id="435" r:id="rId14"/>
    <p:sldId id="436" r:id="rId15"/>
    <p:sldId id="437" r:id="rId16"/>
    <p:sldId id="438" r:id="rId17"/>
    <p:sldId id="439" r:id="rId18"/>
    <p:sldId id="440" r:id="rId19"/>
    <p:sldId id="441" r:id="rId20"/>
    <p:sldId id="442" r:id="rId21"/>
    <p:sldId id="443" r:id="rId22"/>
    <p:sldId id="444" r:id="rId23"/>
    <p:sldId id="445" r:id="rId24"/>
    <p:sldId id="446" r:id="rId25"/>
    <p:sldId id="447" r:id="rId26"/>
    <p:sldId id="448" r:id="rId27"/>
    <p:sldId id="449" r:id="rId28"/>
    <p:sldId id="450" r:id="rId29"/>
    <p:sldId id="451" r:id="rId30"/>
    <p:sldId id="452" r:id="rId31"/>
    <p:sldId id="453" r:id="rId32"/>
    <p:sldId id="454" r:id="rId33"/>
    <p:sldId id="455" r:id="rId34"/>
    <p:sldId id="476" r:id="rId35"/>
    <p:sldId id="477" r:id="rId36"/>
    <p:sldId id="478" r:id="rId37"/>
    <p:sldId id="479" r:id="rId38"/>
    <p:sldId id="458" r:id="rId39"/>
    <p:sldId id="459" r:id="rId40"/>
    <p:sldId id="460" r:id="rId41"/>
    <p:sldId id="461" r:id="rId42"/>
    <p:sldId id="463" r:id="rId43"/>
    <p:sldId id="462" r:id="rId44"/>
    <p:sldId id="480" r:id="rId45"/>
    <p:sldId id="481" r:id="rId46"/>
    <p:sldId id="483" r:id="rId47"/>
    <p:sldId id="482" r:id="rId48"/>
    <p:sldId id="467" r:id="rId49"/>
    <p:sldId id="468" r:id="rId50"/>
    <p:sldId id="469" r:id="rId51"/>
    <p:sldId id="470" r:id="rId52"/>
    <p:sldId id="471" r:id="rId53"/>
    <p:sldId id="472" r:id="rId54"/>
    <p:sldId id="473" r:id="rId55"/>
  </p:sldIdLst>
  <p:sldSz cx="12192000" cy="6858000"/>
  <p:notesSz cx="6858000" cy="9144000"/>
  <p:embeddedFontLst>
    <p:embeddedFont>
      <p:font typeface="Calibri" pitchFamily="34" charset="0"/>
      <p:regular r:id="rId57"/>
      <p:bold r:id="rId58"/>
      <p:italic r:id="rId59"/>
      <p:boldItalic r:id="rId60"/>
    </p:embeddedFont>
    <p:embeddedFont>
      <p:font typeface="微软雅黑" pitchFamily="34" charset="-122"/>
      <p:regular r:id="rId61"/>
      <p:bold r:id="rId62"/>
    </p:embeddedFont>
    <p:embeddedFont>
      <p:font typeface="Gulim" charset="-127"/>
      <p:regular r:id="rId63"/>
    </p:embeddedFont>
    <p:embeddedFont>
      <p:font typeface="Jokerman" pitchFamily="82" charset="0"/>
      <p:regular r:id="rId64"/>
    </p:embeddedFont>
    <p:embeddedFont>
      <p:font typeface="Verdana" pitchFamily="34" charset="0"/>
      <p:regular r:id="rId65"/>
      <p:bold r:id="rId66"/>
      <p:italic r:id="rId67"/>
      <p:boldItalic r:id="rId6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55">
          <p15:clr>
            <a:srgbClr val="A4A3A4"/>
          </p15:clr>
        </p15:guide>
        <p15:guide id="2" pos="38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A5326"/>
    <a:srgbClr val="B3B8B5"/>
    <a:srgbClr val="4BA93B"/>
    <a:srgbClr val="00B0F0"/>
    <a:srgbClr val="1B8ABF"/>
    <a:srgbClr val="E2524A"/>
    <a:srgbClr val="3B393E"/>
    <a:srgbClr val="F1E307"/>
    <a:srgbClr val="D2D3D5"/>
    <a:srgbClr val="2F38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2642" autoAdjust="0"/>
  </p:normalViewPr>
  <p:slideViewPr>
    <p:cSldViewPr snapToGrid="0">
      <p:cViewPr varScale="1">
        <p:scale>
          <a:sx n="114" d="100"/>
          <a:sy n="114" d="100"/>
        </p:scale>
        <p:origin x="-360" y="-96"/>
      </p:cViewPr>
      <p:guideLst>
        <p:guide orient="horz" pos="2155"/>
        <p:guide pos="3870"/>
      </p:guideLst>
    </p:cSldViewPr>
  </p:slideViewPr>
  <p:notesTextViewPr>
    <p:cViewPr>
      <p:scale>
        <a:sx n="1" d="1"/>
        <a:sy n="1" d="1"/>
      </p:scale>
      <p:origin x="0" y="0"/>
    </p:cViewPr>
  </p:notesTextViewPr>
  <p:sorterViewPr>
    <p:cViewPr>
      <p:scale>
        <a:sx n="110" d="100"/>
        <a:sy n="110" d="100"/>
      </p:scale>
      <p:origin x="0" y="27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7.fntdata"/><Relationship Id="rId68" Type="http://schemas.openxmlformats.org/officeDocument/2006/relationships/font" Target="fonts/font12.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font" Target="fonts/font8.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8B5EDD-FF9E-4057-A488-E848CDD604EF}" type="datetimeFigureOut">
              <a:rPr lang="zh-CN" altLang="en-US" smtClean="0"/>
              <a:pPr/>
              <a:t>2022/5/10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E4CA6-4D40-4370-8D93-DA5309A02198}" type="slidenum">
              <a:rPr lang="zh-CN" altLang="en-US" smtClean="0"/>
              <a:pPr/>
              <a:t>‹#›</a:t>
            </a:fld>
            <a:endParaRPr lang="zh-CN" altLang="en-US"/>
          </a:p>
        </p:txBody>
      </p:sp>
    </p:spTree>
    <p:extLst>
      <p:ext uri="{BB962C8B-B14F-4D97-AF65-F5344CB8AC3E}">
        <p14:creationId xmlns:p14="http://schemas.microsoft.com/office/powerpoint/2010/main" xmlns="" val="3496515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xmlns="" val="2593543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15</a:t>
            </a:fld>
            <a:endParaRPr lang="zh-CN" altLang="en-US"/>
          </a:p>
        </p:txBody>
      </p:sp>
    </p:spTree>
    <p:extLst>
      <p:ext uri="{BB962C8B-B14F-4D97-AF65-F5344CB8AC3E}">
        <p14:creationId xmlns:p14="http://schemas.microsoft.com/office/powerpoint/2010/main" xmlns="" val="1424495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r>
              <a:rPr lang="zh-CN" altLang="en-US" dirty="0" smtClean="0"/>
              <a:t>中括号，</a:t>
            </a:r>
            <a:r>
              <a:rPr lang="en-US" altLang="zh-CN" dirty="0" smtClean="0"/>
              <a:t>{</a:t>
            </a:r>
            <a:r>
              <a:rPr lang="zh-CN" altLang="en-US" dirty="0" smtClean="0"/>
              <a:t>大括号</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16</a:t>
            </a:fld>
            <a:endParaRPr lang="zh-CN" altLang="en-US"/>
          </a:p>
        </p:txBody>
      </p:sp>
    </p:spTree>
    <p:extLst>
      <p:ext uri="{BB962C8B-B14F-4D97-AF65-F5344CB8AC3E}">
        <p14:creationId xmlns:p14="http://schemas.microsoft.com/office/powerpoint/2010/main" xmlns="" val="2797146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17</a:t>
            </a:fld>
            <a:endParaRPr lang="zh-CN" altLang="en-US"/>
          </a:p>
        </p:txBody>
      </p:sp>
    </p:spTree>
    <p:extLst>
      <p:ext uri="{BB962C8B-B14F-4D97-AF65-F5344CB8AC3E}">
        <p14:creationId xmlns:p14="http://schemas.microsoft.com/office/powerpoint/2010/main" xmlns="" val="3307865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zh-CN" altLang="en-US" dirty="0" smtClean="0"/>
              <a:t>物以稀为贵，精确匹配的流量会相对比较窄，当广泛和短语匹配带来企业不需要的流量的时候该怎么办（客户想要推广英语培训，网民搜索了日语培训该怎么办），那我们百度就出现了否定关键词的福利</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18</a:t>
            </a:fld>
            <a:endParaRPr lang="zh-CN" altLang="en-US"/>
          </a:p>
        </p:txBody>
      </p:sp>
    </p:spTree>
    <p:extLst>
      <p:ext uri="{BB962C8B-B14F-4D97-AF65-F5344CB8AC3E}">
        <p14:creationId xmlns:p14="http://schemas.microsoft.com/office/powerpoint/2010/main" xmlns="" val="1439026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19</a:t>
            </a:fld>
            <a:endParaRPr lang="zh-CN" altLang="en-US"/>
          </a:p>
        </p:txBody>
      </p:sp>
    </p:spTree>
    <p:extLst>
      <p:ext uri="{BB962C8B-B14F-4D97-AF65-F5344CB8AC3E}">
        <p14:creationId xmlns:p14="http://schemas.microsoft.com/office/powerpoint/2010/main" xmlns="" val="2771973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又例如：广告主购买了关键词“黄金价格”的同时，又设定了“价格”为否定关键词。</a:t>
            </a:r>
          </a:p>
          <a:p>
            <a:r>
              <a:rPr lang="zh-CN" altLang="en-US" dirty="0" smtClean="0"/>
              <a:t>原来，当网民搜索词为“当前黄金价格”和“当前白金价格”时无法展现该广告。（这样会让企业流失高质量的流量）</a:t>
            </a:r>
          </a:p>
          <a:p>
            <a:r>
              <a:rPr lang="zh-CN" altLang="en-US" dirty="0" smtClean="0"/>
              <a:t>现在，当网民搜索词为“当前白金价格”时，该广告仍然无法展现；但当网民搜索词为“当前黄金价格”时，广告可以展现。</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20</a:t>
            </a:fld>
            <a:endParaRPr lang="zh-CN" altLang="en-US"/>
          </a:p>
        </p:txBody>
      </p:sp>
    </p:spTree>
    <p:extLst>
      <p:ext uri="{BB962C8B-B14F-4D97-AF65-F5344CB8AC3E}">
        <p14:creationId xmlns:p14="http://schemas.microsoft.com/office/powerpoint/2010/main" xmlns="" val="871599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21</a:t>
            </a:fld>
            <a:endParaRPr lang="zh-CN" altLang="en-US"/>
          </a:p>
        </p:txBody>
      </p:sp>
    </p:spTree>
    <p:extLst>
      <p:ext uri="{BB962C8B-B14F-4D97-AF65-F5344CB8AC3E}">
        <p14:creationId xmlns:p14="http://schemas.microsoft.com/office/powerpoint/2010/main" xmlns="" val="16572086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22</a:t>
            </a:fld>
            <a:endParaRPr lang="zh-CN" altLang="en-US"/>
          </a:p>
        </p:txBody>
      </p:sp>
    </p:spTree>
    <p:extLst>
      <p:ext uri="{BB962C8B-B14F-4D97-AF65-F5344CB8AC3E}">
        <p14:creationId xmlns:p14="http://schemas.microsoft.com/office/powerpoint/2010/main" xmlns="" val="538355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23</a:t>
            </a:fld>
            <a:endParaRPr lang="zh-CN" altLang="en-US"/>
          </a:p>
        </p:txBody>
      </p:sp>
    </p:spTree>
    <p:extLst>
      <p:ext uri="{BB962C8B-B14F-4D97-AF65-F5344CB8AC3E}">
        <p14:creationId xmlns:p14="http://schemas.microsoft.com/office/powerpoint/2010/main" xmlns="" val="821437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24</a:t>
            </a:fld>
            <a:endParaRPr lang="zh-CN" altLang="en-US"/>
          </a:p>
        </p:txBody>
      </p:sp>
    </p:spTree>
    <p:extLst>
      <p:ext uri="{BB962C8B-B14F-4D97-AF65-F5344CB8AC3E}">
        <p14:creationId xmlns:p14="http://schemas.microsoft.com/office/powerpoint/2010/main" xmlns="" val="221226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xmlns="" val="930816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3</a:t>
            </a:r>
            <a:r>
              <a:rPr lang="zh-CN" altLang="en-US" dirty="0" smtClean="0"/>
              <a:t>、如果</a:t>
            </a:r>
            <a:r>
              <a:rPr lang="en-US" altLang="zh-CN" dirty="0" smtClean="0"/>
              <a:t>A</a:t>
            </a:r>
            <a:r>
              <a:rPr lang="zh-CN" altLang="en-US" dirty="0" smtClean="0"/>
              <a:t>计划与</a:t>
            </a:r>
            <a:r>
              <a:rPr lang="en-US" altLang="zh-CN" dirty="0" smtClean="0"/>
              <a:t>A</a:t>
            </a:r>
            <a:r>
              <a:rPr lang="zh-CN" altLang="en-US" dirty="0" smtClean="0"/>
              <a:t>计划下的</a:t>
            </a:r>
            <a:r>
              <a:rPr lang="en-US" altLang="zh-CN" dirty="0" smtClean="0"/>
              <a:t>B</a:t>
            </a:r>
            <a:r>
              <a:rPr lang="zh-CN" altLang="en-US" dirty="0" smtClean="0"/>
              <a:t>单元同时设置该功能，分别设置</a:t>
            </a:r>
            <a:r>
              <a:rPr lang="en-US" altLang="zh-CN" dirty="0" smtClean="0"/>
              <a:t>10</a:t>
            </a:r>
            <a:r>
              <a:rPr lang="zh-CN" altLang="en-US" dirty="0" smtClean="0"/>
              <a:t>个精确否定关键词，那么</a:t>
            </a:r>
            <a:r>
              <a:rPr lang="en-US" altLang="zh-CN" dirty="0" smtClean="0"/>
              <a:t>B</a:t>
            </a:r>
            <a:r>
              <a:rPr lang="zh-CN" altLang="en-US" dirty="0" smtClean="0"/>
              <a:t>单元执行</a:t>
            </a:r>
            <a:r>
              <a:rPr lang="en-US" altLang="zh-CN" dirty="0" smtClean="0"/>
              <a:t>A</a:t>
            </a:r>
            <a:r>
              <a:rPr lang="zh-CN" altLang="en-US" dirty="0" smtClean="0"/>
              <a:t>计划与</a:t>
            </a:r>
            <a:r>
              <a:rPr lang="en-US" altLang="zh-CN" dirty="0" smtClean="0"/>
              <a:t>B</a:t>
            </a:r>
            <a:r>
              <a:rPr lang="zh-CN" altLang="en-US" dirty="0" smtClean="0"/>
              <a:t>单元相加共</a:t>
            </a:r>
            <a:r>
              <a:rPr lang="en-US" altLang="zh-CN" dirty="0" smtClean="0"/>
              <a:t>20</a:t>
            </a:r>
            <a:r>
              <a:rPr lang="zh-CN" altLang="en-US" dirty="0" smtClean="0"/>
              <a:t>个精确否定关键词</a:t>
            </a:r>
          </a:p>
          <a:p>
            <a:r>
              <a:rPr lang="zh-CN" altLang="en-US" dirty="0" smtClean="0"/>
              <a:t>演示</a:t>
            </a:r>
            <a:r>
              <a:rPr lang="en-US" altLang="zh-CN" dirty="0" smtClean="0"/>
              <a:t>!!</a:t>
            </a:r>
          </a:p>
          <a:p>
            <a:r>
              <a:rPr lang="zh-CN" altLang="en-US" dirty="0" smtClean="0"/>
              <a:t>否定关键词包</a:t>
            </a:r>
            <a:r>
              <a:rPr lang="en-US" altLang="zh-CN" dirty="0" smtClean="0"/>
              <a:t>=</a:t>
            </a:r>
            <a:r>
              <a:rPr lang="zh-CN" altLang="en-US" dirty="0" smtClean="0"/>
              <a:t>集合可以应用到所有的计划去</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25</a:t>
            </a:fld>
            <a:endParaRPr lang="zh-CN" altLang="en-US"/>
          </a:p>
        </p:txBody>
      </p:sp>
    </p:spTree>
    <p:extLst>
      <p:ext uri="{BB962C8B-B14F-4D97-AF65-F5344CB8AC3E}">
        <p14:creationId xmlns:p14="http://schemas.microsoft.com/office/powerpoint/2010/main" xmlns="" val="17417814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26</a:t>
            </a:fld>
            <a:endParaRPr lang="zh-CN" altLang="en-US"/>
          </a:p>
        </p:txBody>
      </p:sp>
    </p:spTree>
    <p:extLst>
      <p:ext uri="{BB962C8B-B14F-4D97-AF65-F5344CB8AC3E}">
        <p14:creationId xmlns:p14="http://schemas.microsoft.com/office/powerpoint/2010/main" xmlns="" val="362117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三种：精确匹配（一模一样）</a:t>
            </a:r>
            <a:r>
              <a:rPr lang="en-US" altLang="zh-CN" dirty="0" smtClean="0"/>
              <a:t>-</a:t>
            </a:r>
            <a:r>
              <a:rPr lang="zh-CN" altLang="en-US" dirty="0" smtClean="0"/>
              <a:t>短语匹配（精确</a:t>
            </a:r>
            <a:r>
              <a:rPr lang="en-US" altLang="zh-CN" dirty="0" smtClean="0"/>
              <a:t>-</a:t>
            </a:r>
            <a:r>
              <a:rPr lang="zh-CN" altLang="en-US" dirty="0" smtClean="0"/>
              <a:t>同义</a:t>
            </a:r>
            <a:r>
              <a:rPr lang="en-US" altLang="zh-CN" dirty="0" smtClean="0"/>
              <a:t>-</a:t>
            </a:r>
            <a:r>
              <a:rPr lang="zh-CN" altLang="en-US" dirty="0" smtClean="0"/>
              <a:t>核心包含）（完全包含</a:t>
            </a:r>
            <a:r>
              <a:rPr lang="en-US" altLang="zh-CN" dirty="0" smtClean="0"/>
              <a:t>-</a:t>
            </a:r>
            <a:r>
              <a:rPr lang="zh-CN" altLang="en-US" dirty="0" smtClean="0"/>
              <a:t>插入</a:t>
            </a:r>
            <a:r>
              <a:rPr lang="en-US" altLang="zh-CN" dirty="0" smtClean="0"/>
              <a:t>/</a:t>
            </a:r>
            <a:r>
              <a:rPr lang="zh-CN" altLang="en-US" dirty="0" smtClean="0"/>
              <a:t>颠倒</a:t>
            </a:r>
            <a:r>
              <a:rPr lang="en-US" altLang="zh-CN" dirty="0" smtClean="0"/>
              <a:t>/</a:t>
            </a:r>
            <a:r>
              <a:rPr lang="zh-CN" altLang="en-US" dirty="0" smtClean="0"/>
              <a:t>同义</a:t>
            </a:r>
            <a:r>
              <a:rPr lang="en-US" altLang="zh-CN" dirty="0" smtClean="0"/>
              <a:t>-</a:t>
            </a:r>
            <a:r>
              <a:rPr lang="zh-CN" altLang="en-US" dirty="0" smtClean="0"/>
              <a:t>去冗余）</a:t>
            </a:r>
            <a:r>
              <a:rPr lang="en-US" altLang="zh-CN" dirty="0" smtClean="0"/>
              <a:t>-</a:t>
            </a:r>
            <a:r>
              <a:rPr lang="zh-CN" altLang="en-US" dirty="0" smtClean="0"/>
              <a:t>广泛匹配（近义变形的都可以）</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2.</a:t>
            </a:r>
            <a:r>
              <a:rPr lang="zh-CN" altLang="en-US" sz="1200" dirty="0" smtClean="0">
                <a:latin typeface="微软雅黑" panose="020B0503020204020204" pitchFamily="34" charset="-122"/>
              </a:rPr>
              <a:t>当设置的关键词中，包含地域词时，位于该地域（按</a:t>
            </a:r>
            <a:r>
              <a:rPr lang="en-US" altLang="zh-CN" sz="1200" dirty="0" smtClean="0">
                <a:latin typeface="微软雅黑" panose="020B0503020204020204" pitchFamily="34" charset="-122"/>
              </a:rPr>
              <a:t>IP</a:t>
            </a:r>
            <a:r>
              <a:rPr lang="zh-CN" altLang="en-US" sz="1200" dirty="0" smtClean="0">
                <a:latin typeface="微软雅黑" panose="020B0503020204020204" pitchFamily="34" charset="-122"/>
              </a:rPr>
              <a:t>地址来判断）的网民搜索除去地域词以外的部分，也可能展现您的推广结果。</a:t>
            </a:r>
            <a:endParaRPr lang="en-US" altLang="zh-CN" sz="1200" dirty="0" smtClean="0">
              <a:latin typeface="微软雅黑" panose="020B0503020204020204" pitchFamily="34" charset="-122"/>
            </a:endParaRPr>
          </a:p>
          <a:p>
            <a:r>
              <a:rPr lang="en-US" altLang="zh-CN" dirty="0" smtClean="0"/>
              <a:t>3.</a:t>
            </a:r>
            <a:r>
              <a:rPr lang="zh-CN" altLang="en-US" dirty="0" smtClean="0"/>
              <a:t>精确匹配地域拓展或者短语匹配都有可能；</a:t>
            </a:r>
            <a:endParaRPr lang="en-US" altLang="zh-CN" dirty="0" smtClean="0"/>
          </a:p>
          <a:p>
            <a:r>
              <a:rPr lang="en-US" altLang="zh-CN" dirty="0" smtClean="0"/>
              <a:t>4.</a:t>
            </a:r>
            <a:r>
              <a:rPr lang="zh-CN" altLang="en-US" dirty="0" smtClean="0"/>
              <a:t>短语精确，短语同义，精确匹配</a:t>
            </a:r>
            <a:endParaRPr lang="en-US" altLang="zh-CN" dirty="0" smtClean="0"/>
          </a:p>
          <a:p>
            <a:r>
              <a:rPr lang="en-US" altLang="zh-CN" dirty="0" smtClean="0"/>
              <a:t>5.</a:t>
            </a:r>
            <a:r>
              <a:rPr lang="zh-CN" altLang="en-US" dirty="0" smtClean="0"/>
              <a:t>广泛匹配</a:t>
            </a:r>
            <a:endParaRPr lang="en-US" altLang="zh-CN" dirty="0" smtClean="0"/>
          </a:p>
          <a:p>
            <a:r>
              <a:rPr lang="en-US" altLang="zh-CN" dirty="0" smtClean="0"/>
              <a:t>6.</a:t>
            </a:r>
            <a:r>
              <a:rPr lang="zh-CN" altLang="en-US" dirty="0" smtClean="0"/>
              <a:t>广泛跟短语的流量杂的时候</a:t>
            </a:r>
            <a:endParaRPr lang="en-US" altLang="zh-CN" dirty="0" smtClean="0"/>
          </a:p>
          <a:p>
            <a:r>
              <a:rPr lang="en-US" altLang="zh-CN" dirty="0" smtClean="0"/>
              <a:t>7.</a:t>
            </a:r>
            <a:r>
              <a:rPr lang="zh-CN" altLang="en-US" dirty="0" smtClean="0"/>
              <a:t>单元跟计划，</a:t>
            </a:r>
            <a:r>
              <a:rPr lang="en-US" altLang="zh-CN" dirty="0" smtClean="0"/>
              <a:t>200</a:t>
            </a:r>
            <a:r>
              <a:rPr lang="zh-CN" altLang="en-US" dirty="0" smtClean="0"/>
              <a:t>个</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27</a:t>
            </a:fld>
            <a:endParaRPr lang="zh-CN" altLang="en-US"/>
          </a:p>
        </p:txBody>
      </p:sp>
    </p:spTree>
    <p:extLst>
      <p:ext uri="{BB962C8B-B14F-4D97-AF65-F5344CB8AC3E}">
        <p14:creationId xmlns:p14="http://schemas.microsoft.com/office/powerpoint/2010/main" xmlns="" val="2954682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30</a:t>
            </a:fld>
            <a:endParaRPr lang="zh-CN" altLang="en-US"/>
          </a:p>
        </p:txBody>
      </p:sp>
    </p:spTree>
    <p:extLst>
      <p:ext uri="{BB962C8B-B14F-4D97-AF65-F5344CB8AC3E}">
        <p14:creationId xmlns:p14="http://schemas.microsoft.com/office/powerpoint/2010/main" xmlns="" val="1767939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关键词状态：搜索无效（</a:t>
            </a:r>
            <a:r>
              <a:rPr lang="en-US" altLang="zh-CN" dirty="0" smtClean="0"/>
              <a:t>http://yingxiao.baidu.com/fc/detail_12688.html</a:t>
            </a:r>
            <a:r>
              <a:rPr lang="zh-CN" altLang="en-US" smtClean="0"/>
              <a:t>）</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31</a:t>
            </a:fld>
            <a:endParaRPr lang="zh-CN" altLang="en-US"/>
          </a:p>
        </p:txBody>
      </p:sp>
    </p:spTree>
    <p:extLst>
      <p:ext uri="{BB962C8B-B14F-4D97-AF65-F5344CB8AC3E}">
        <p14:creationId xmlns:p14="http://schemas.microsoft.com/office/powerpoint/2010/main" xmlns="" val="37113290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32</a:t>
            </a:fld>
            <a:endParaRPr lang="zh-CN" altLang="en-US"/>
          </a:p>
        </p:txBody>
      </p:sp>
    </p:spTree>
    <p:extLst>
      <p:ext uri="{BB962C8B-B14F-4D97-AF65-F5344CB8AC3E}">
        <p14:creationId xmlns:p14="http://schemas.microsoft.com/office/powerpoint/2010/main" xmlns="" val="1728252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33</a:t>
            </a:fld>
            <a:endParaRPr lang="zh-CN" altLang="en-US"/>
          </a:p>
        </p:txBody>
      </p:sp>
    </p:spTree>
    <p:extLst>
      <p:ext uri="{BB962C8B-B14F-4D97-AF65-F5344CB8AC3E}">
        <p14:creationId xmlns:p14="http://schemas.microsoft.com/office/powerpoint/2010/main" xmlns="" val="1684880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34</a:t>
            </a:fld>
            <a:endParaRPr lang="zh-CN" altLang="en-US"/>
          </a:p>
        </p:txBody>
      </p:sp>
    </p:spTree>
    <p:extLst>
      <p:ext uri="{BB962C8B-B14F-4D97-AF65-F5344CB8AC3E}">
        <p14:creationId xmlns:p14="http://schemas.microsoft.com/office/powerpoint/2010/main" xmlns="" val="42700102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36</a:t>
            </a:fld>
            <a:endParaRPr lang="zh-CN" altLang="en-US"/>
          </a:p>
        </p:txBody>
      </p:sp>
    </p:spTree>
    <p:extLst>
      <p:ext uri="{BB962C8B-B14F-4D97-AF65-F5344CB8AC3E}">
        <p14:creationId xmlns:p14="http://schemas.microsoft.com/office/powerpoint/2010/main" xmlns="" val="40745293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37</a:t>
            </a:fld>
            <a:endParaRPr lang="zh-CN" altLang="en-US"/>
          </a:p>
        </p:txBody>
      </p:sp>
    </p:spTree>
    <p:extLst>
      <p:ext uri="{BB962C8B-B14F-4D97-AF65-F5344CB8AC3E}">
        <p14:creationId xmlns:p14="http://schemas.microsoft.com/office/powerpoint/2010/main" xmlns="" val="2511463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定义：关键词是企业在百度推广中选择的、具有商业价值的、用来迎合潜在客户搜索需求的词</a:t>
            </a:r>
          </a:p>
          <a:p>
            <a:r>
              <a:rPr lang="zh-CN" altLang="en-US" dirty="0" smtClean="0"/>
              <a:t>作用：关键词是连接客户与广告主的桥梁</a:t>
            </a:r>
          </a:p>
          <a:p>
            <a:r>
              <a:rPr lang="zh-CN" altLang="en-US" dirty="0" smtClean="0"/>
              <a:t>关键词是搜索推广成功的基础</a:t>
            </a:r>
          </a:p>
          <a:p>
            <a:r>
              <a:rPr lang="zh-CN" altLang="en-US" dirty="0" smtClean="0"/>
              <a:t>在整个搜索推广活动中，关键词是贯穿始终的最核心因素，搞定关键词，你的营销活动就成功了一半</a:t>
            </a:r>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7</a:t>
            </a:fld>
            <a:endParaRPr lang="zh-CN" altLang="en-US"/>
          </a:p>
        </p:txBody>
      </p:sp>
    </p:spTree>
    <p:extLst>
      <p:ext uri="{BB962C8B-B14F-4D97-AF65-F5344CB8AC3E}">
        <p14:creationId xmlns:p14="http://schemas.microsoft.com/office/powerpoint/2010/main" xmlns="" val="30742919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38</a:t>
            </a:fld>
            <a:endParaRPr lang="zh-CN" altLang="en-US"/>
          </a:p>
        </p:txBody>
      </p:sp>
    </p:spTree>
    <p:extLst>
      <p:ext uri="{BB962C8B-B14F-4D97-AF65-F5344CB8AC3E}">
        <p14:creationId xmlns:p14="http://schemas.microsoft.com/office/powerpoint/2010/main" xmlns="" val="2160288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39</a:t>
            </a:fld>
            <a:endParaRPr lang="zh-CN" altLang="en-US"/>
          </a:p>
        </p:txBody>
      </p:sp>
    </p:spTree>
    <p:extLst>
      <p:ext uri="{BB962C8B-B14F-4D97-AF65-F5344CB8AC3E}">
        <p14:creationId xmlns:p14="http://schemas.microsoft.com/office/powerpoint/2010/main" xmlns="" val="1631449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40</a:t>
            </a:fld>
            <a:endParaRPr lang="zh-CN" altLang="en-US"/>
          </a:p>
        </p:txBody>
      </p:sp>
    </p:spTree>
    <p:extLst>
      <p:ext uri="{BB962C8B-B14F-4D97-AF65-F5344CB8AC3E}">
        <p14:creationId xmlns:p14="http://schemas.microsoft.com/office/powerpoint/2010/main" xmlns="" val="1647357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41</a:t>
            </a:fld>
            <a:endParaRPr lang="zh-CN" altLang="en-US"/>
          </a:p>
        </p:txBody>
      </p:sp>
    </p:spTree>
    <p:extLst>
      <p:ext uri="{BB962C8B-B14F-4D97-AF65-F5344CB8AC3E}">
        <p14:creationId xmlns:p14="http://schemas.microsoft.com/office/powerpoint/2010/main" xmlns="" val="7920309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42</a:t>
            </a:fld>
            <a:endParaRPr lang="zh-CN" altLang="en-US"/>
          </a:p>
        </p:txBody>
      </p:sp>
    </p:spTree>
    <p:extLst>
      <p:ext uri="{BB962C8B-B14F-4D97-AF65-F5344CB8AC3E}">
        <p14:creationId xmlns:p14="http://schemas.microsoft.com/office/powerpoint/2010/main" xmlns="" val="1190025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43</a:t>
            </a:fld>
            <a:endParaRPr lang="zh-CN" altLang="en-US"/>
          </a:p>
        </p:txBody>
      </p:sp>
    </p:spTree>
    <p:extLst>
      <p:ext uri="{BB962C8B-B14F-4D97-AF65-F5344CB8AC3E}">
        <p14:creationId xmlns:p14="http://schemas.microsoft.com/office/powerpoint/2010/main" xmlns="" val="15073696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44</a:t>
            </a:fld>
            <a:endParaRPr lang="zh-CN" altLang="en-US"/>
          </a:p>
        </p:txBody>
      </p:sp>
    </p:spTree>
    <p:extLst>
      <p:ext uri="{BB962C8B-B14F-4D97-AF65-F5344CB8AC3E}">
        <p14:creationId xmlns:p14="http://schemas.microsoft.com/office/powerpoint/2010/main" xmlns="" val="35702120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48</a:t>
            </a:fld>
            <a:endParaRPr lang="zh-CN" altLang="en-US"/>
          </a:p>
        </p:txBody>
      </p:sp>
    </p:spTree>
    <p:extLst>
      <p:ext uri="{BB962C8B-B14F-4D97-AF65-F5344CB8AC3E}">
        <p14:creationId xmlns:p14="http://schemas.microsoft.com/office/powerpoint/2010/main" xmlns="" val="27042391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49</a:t>
            </a:fld>
            <a:endParaRPr lang="zh-CN" altLang="en-US"/>
          </a:p>
        </p:txBody>
      </p:sp>
    </p:spTree>
    <p:extLst>
      <p:ext uri="{BB962C8B-B14F-4D97-AF65-F5344CB8AC3E}">
        <p14:creationId xmlns:p14="http://schemas.microsoft.com/office/powerpoint/2010/main" xmlns="" val="9571393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关键词状态：搜索无效（</a:t>
            </a:r>
            <a:r>
              <a:rPr lang="en-US" altLang="zh-CN" dirty="0" smtClean="0"/>
              <a:t>http://yingxiao.baidu.com/fc/detail_12688.html</a:t>
            </a:r>
            <a:r>
              <a:rPr lang="zh-CN" altLang="en-US" smtClean="0"/>
              <a:t>）</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50</a:t>
            </a:fld>
            <a:endParaRPr lang="zh-CN" altLang="en-US"/>
          </a:p>
        </p:txBody>
      </p:sp>
    </p:spTree>
    <p:extLst>
      <p:ext uri="{BB962C8B-B14F-4D97-AF65-F5344CB8AC3E}">
        <p14:creationId xmlns:p14="http://schemas.microsoft.com/office/powerpoint/2010/main" xmlns="" val="1418676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、先不讲三种匹配是什么，只从表格的搜索词，引出三种匹配模式下哪些关键词可以出现广告，说明</a:t>
            </a:r>
            <a:r>
              <a:rPr lang="zh-CN" altLang="en-US" dirty="0" smtClean="0">
                <a:solidFill>
                  <a:srgbClr val="FF0000"/>
                </a:solidFill>
              </a:rPr>
              <a:t>关键词与搜索词的关系，是通过匹配方式相连接</a:t>
            </a:r>
            <a:endParaRPr lang="en-US" altLang="zh-CN" dirty="0" smtClean="0">
              <a:solidFill>
                <a:srgbClr val="FF0000"/>
              </a:solidFill>
            </a:endParaRPr>
          </a:p>
          <a:p>
            <a:r>
              <a:rPr lang="en-US" altLang="zh-CN" dirty="0" smtClean="0"/>
              <a:t>2</a:t>
            </a:r>
            <a:r>
              <a:rPr lang="zh-CN" altLang="en-US" dirty="0" smtClean="0"/>
              <a:t>、利用找对象时，要求的不同会决定目标人群的多少的例子，说明匹配模式是关键词和搜索词的媒介，匹配会影响关键词的触发</a:t>
            </a:r>
            <a:endParaRPr lang="en-US" altLang="zh-CN" dirty="0" smtClean="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9</a:t>
            </a:fld>
            <a:endParaRPr lang="zh-CN" altLang="en-US"/>
          </a:p>
        </p:txBody>
      </p:sp>
    </p:spTree>
    <p:extLst>
      <p:ext uri="{BB962C8B-B14F-4D97-AF65-F5344CB8AC3E}">
        <p14:creationId xmlns:p14="http://schemas.microsoft.com/office/powerpoint/2010/main" xmlns="" val="32233230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搜索无效：表示关键词在移动和计算机均搜索无效时提示搜索无效</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待激活：</a:t>
            </a:r>
            <a:r>
              <a:rPr lang="zh-CN" altLang="en-US" sz="12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表示关键词是由百度推广顾问创建的</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搜索量过低：</a:t>
            </a:r>
            <a:r>
              <a:rPr lang="zh-CN" altLang="en-US" sz="12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表示关键词因搜索量过低，被系统暂停推广。当更多网民开始搜索这个关键词，系统会自动恢复推广</a:t>
            </a:r>
            <a:endParaRPr lang="zh-CN" altLang="zh-CN" sz="12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p>
            <a:r>
              <a:rPr lang="zh-CN" altLang="en-US" dirty="0" smtClean="0"/>
              <a:t>不宜推广</a:t>
            </a:r>
            <a:r>
              <a:rPr lang="en-US" altLang="zh-CN" dirty="0" smtClean="0"/>
              <a:t>+</a:t>
            </a:r>
            <a:r>
              <a:rPr lang="zh-CN" altLang="en-US" dirty="0" smtClean="0"/>
              <a:t>生效</a:t>
            </a:r>
            <a:endParaRPr lang="en-US" altLang="zh-CN" dirty="0" smtClean="0"/>
          </a:p>
          <a:p>
            <a:r>
              <a:rPr lang="zh-CN" altLang="en-US" dirty="0" smtClean="0"/>
              <a:t>关键词</a:t>
            </a:r>
            <a:endParaRPr lang="en-US" altLang="zh-CN" dirty="0" smtClean="0"/>
          </a:p>
          <a:p>
            <a:r>
              <a:rPr lang="zh-CN" altLang="en-US" dirty="0" smtClean="0"/>
              <a:t>以关键词的</a:t>
            </a:r>
            <a:r>
              <a:rPr lang="en-US" altLang="zh-CN" dirty="0" smtClean="0"/>
              <a:t>URL</a:t>
            </a:r>
            <a:r>
              <a:rPr lang="zh-CN" altLang="en-US" dirty="0" smtClean="0"/>
              <a:t>为主</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51</a:t>
            </a:fld>
            <a:endParaRPr lang="zh-CN" altLang="en-US"/>
          </a:p>
        </p:txBody>
      </p:sp>
    </p:spTree>
    <p:extLst>
      <p:ext uri="{BB962C8B-B14F-4D97-AF65-F5344CB8AC3E}">
        <p14:creationId xmlns:p14="http://schemas.microsoft.com/office/powerpoint/2010/main" xmlns="" val="41173557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52</a:t>
            </a:fld>
            <a:endParaRPr lang="zh-CN" altLang="en-US"/>
          </a:p>
        </p:txBody>
      </p:sp>
    </p:spTree>
    <p:extLst>
      <p:ext uri="{BB962C8B-B14F-4D97-AF65-F5344CB8AC3E}">
        <p14:creationId xmlns:p14="http://schemas.microsoft.com/office/powerpoint/2010/main" xmlns="" val="37633002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a:t>
            </a:r>
            <a:r>
              <a:rPr lang="en-US" altLang="zh-CN" baseline="0" dirty="0" smtClean="0"/>
              <a:t>  2.D   3.</a:t>
            </a:r>
            <a:r>
              <a:rPr lang="zh-CN" altLang="en-US" baseline="0" dirty="0" smtClean="0"/>
              <a:t>错  </a:t>
            </a:r>
            <a:r>
              <a:rPr lang="en-US" altLang="zh-CN" baseline="0" dirty="0" smtClean="0"/>
              <a:t>4.</a:t>
            </a:r>
            <a:r>
              <a:rPr lang="zh-CN" altLang="en-US" baseline="0" dirty="0" smtClean="0"/>
              <a:t>对   </a:t>
            </a:r>
            <a:r>
              <a:rPr lang="en-US" altLang="zh-CN" baseline="0" dirty="0" smtClean="0"/>
              <a:t>5.</a:t>
            </a:r>
            <a:r>
              <a:rPr lang="zh-CN" altLang="en-US" baseline="0" dirty="0" smtClean="0"/>
              <a:t>错是短语精确  </a:t>
            </a:r>
            <a:r>
              <a:rPr lang="en-US" altLang="zh-CN" baseline="0" dirty="0" smtClean="0"/>
              <a:t>6.</a:t>
            </a:r>
            <a:r>
              <a:rPr lang="zh-CN" altLang="en-US" baseline="0" dirty="0" smtClean="0"/>
              <a:t>对   </a:t>
            </a:r>
            <a:r>
              <a:rPr lang="en-US" altLang="zh-CN" baseline="0" dirty="0" smtClean="0"/>
              <a:t>7.  </a:t>
            </a:r>
            <a:r>
              <a:rPr lang="zh-CN" altLang="en-US" baseline="0" dirty="0" smtClean="0"/>
              <a:t>对   </a:t>
            </a:r>
            <a:r>
              <a:rPr lang="en-US" altLang="zh-CN" baseline="0" dirty="0" smtClean="0"/>
              <a:t>8.ABD    9.</a:t>
            </a:r>
            <a:r>
              <a:rPr lang="zh-CN" altLang="en-US" baseline="0" dirty="0" smtClean="0"/>
              <a:t>错   </a:t>
            </a:r>
            <a:r>
              <a:rPr lang="en-US" altLang="zh-CN" baseline="0" dirty="0" smtClean="0"/>
              <a:t>10.</a:t>
            </a:r>
            <a:r>
              <a:rPr lang="zh-CN" altLang="en-US" baseline="0" dirty="0" smtClean="0"/>
              <a:t>对  </a:t>
            </a:r>
            <a:r>
              <a:rPr lang="en-US" altLang="zh-CN" baseline="0" dirty="0" smtClean="0"/>
              <a:t>11.A</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53</a:t>
            </a:fld>
            <a:endParaRPr lang="zh-CN" altLang="en-US"/>
          </a:p>
        </p:txBody>
      </p:sp>
    </p:spTree>
    <p:extLst>
      <p:ext uri="{BB962C8B-B14F-4D97-AF65-F5344CB8AC3E}">
        <p14:creationId xmlns:p14="http://schemas.microsoft.com/office/powerpoint/2010/main" xmlns="" val="936491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10</a:t>
            </a:fld>
            <a:endParaRPr lang="zh-CN" altLang="en-US"/>
          </a:p>
        </p:txBody>
      </p:sp>
    </p:spTree>
    <p:extLst>
      <p:ext uri="{BB962C8B-B14F-4D97-AF65-F5344CB8AC3E}">
        <p14:creationId xmlns:p14="http://schemas.microsoft.com/office/powerpoint/2010/main" xmlns="" val="3624341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本身设置好了广州家教这个词语，开启功能后，</a:t>
            </a:r>
            <a:r>
              <a:rPr lang="en-US" altLang="zh-CN" dirty="0" smtClean="0"/>
              <a:t>IP</a:t>
            </a:r>
            <a:r>
              <a:rPr lang="zh-CN" altLang="en-US" dirty="0" smtClean="0"/>
              <a:t>地址内的人可以除去地域词以外的部分搜索看到广告</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11</a:t>
            </a:fld>
            <a:endParaRPr lang="zh-CN" altLang="en-US"/>
          </a:p>
        </p:txBody>
      </p:sp>
    </p:spTree>
    <p:extLst>
      <p:ext uri="{BB962C8B-B14F-4D97-AF65-F5344CB8AC3E}">
        <p14:creationId xmlns:p14="http://schemas.microsoft.com/office/powerpoint/2010/main" xmlns="" val="298298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12</a:t>
            </a:fld>
            <a:endParaRPr lang="zh-CN" altLang="en-US"/>
          </a:p>
        </p:txBody>
      </p:sp>
    </p:spTree>
    <p:extLst>
      <p:ext uri="{BB962C8B-B14F-4D97-AF65-F5344CB8AC3E}">
        <p14:creationId xmlns:p14="http://schemas.microsoft.com/office/powerpoint/2010/main" xmlns="" val="3415431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13</a:t>
            </a:fld>
            <a:endParaRPr lang="zh-CN" altLang="en-US"/>
          </a:p>
        </p:txBody>
      </p:sp>
    </p:spTree>
    <p:extLst>
      <p:ext uri="{BB962C8B-B14F-4D97-AF65-F5344CB8AC3E}">
        <p14:creationId xmlns:p14="http://schemas.microsoft.com/office/powerpoint/2010/main" xmlns="" val="102081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举例：办公室装修，短语精确：办公室装修公司</a:t>
            </a:r>
            <a:r>
              <a:rPr lang="en-US" altLang="zh-CN" dirty="0" smtClean="0"/>
              <a:t>/</a:t>
            </a:r>
            <a:r>
              <a:rPr lang="zh-CN" altLang="en-US" dirty="0" smtClean="0"/>
              <a:t>办公室装修价格，短语同义：办公室隔断装修（插入），装修办公室（颠倒）办公空间装修（同义），公装（去冗余）</a:t>
            </a: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14</a:t>
            </a:fld>
            <a:endParaRPr lang="zh-CN" altLang="en-US"/>
          </a:p>
        </p:txBody>
      </p:sp>
    </p:spTree>
    <p:extLst>
      <p:ext uri="{BB962C8B-B14F-4D97-AF65-F5344CB8AC3E}">
        <p14:creationId xmlns:p14="http://schemas.microsoft.com/office/powerpoint/2010/main" xmlns="" val="339154272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b="5075"/>
          <a:stretch>
            <a:fillRect/>
          </a:stretch>
        </p:blipFill>
        <p:spPr>
          <a:xfrm>
            <a:off x="0" y="0"/>
            <a:ext cx="12192541" cy="6858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ffee Break">
    <p:spTree>
      <p:nvGrpSpPr>
        <p:cNvPr id="1" name=""/>
        <p:cNvGrpSpPr/>
        <p:nvPr/>
      </p:nvGrpSpPr>
      <p:grpSpPr>
        <a:xfrm>
          <a:off x="0" y="0"/>
          <a:ext cx="0" cy="0"/>
          <a:chOff x="0" y="0"/>
          <a:chExt cx="0" cy="0"/>
        </a:xfrm>
      </p:grpSpPr>
      <p:sp>
        <p:nvSpPr>
          <p:cNvPr id="9" name="Picture Placeholder 7"/>
          <p:cNvSpPr>
            <a:spLocks noGrp="1" noChangeAspect="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14:reveal/>
      </p:transition>
    </mc:Choice>
    <mc:Fallback>
      <p:transition spd="slow" advClick="0"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ig_Picture_place-holder">
    <p:spTree>
      <p:nvGrpSpPr>
        <p:cNvPr id="1" name=""/>
        <p:cNvGrpSpPr/>
        <p:nvPr/>
      </p:nvGrpSpPr>
      <p:grpSpPr>
        <a:xfrm>
          <a:off x="0" y="0"/>
          <a:ext cx="0" cy="0"/>
          <a:chOff x="0" y="0"/>
          <a:chExt cx="0" cy="0"/>
        </a:xfrm>
      </p:grpSpPr>
      <p:sp>
        <p:nvSpPr>
          <p:cNvPr id="9" name="Picture Placeholder 22"/>
          <p:cNvSpPr>
            <a:spLocks noGrp="1" noChangeAspect="1"/>
          </p:cNvSpPr>
          <p:nvPr>
            <p:ph type="pic" sz="quarter" idx="13"/>
          </p:nvPr>
        </p:nvSpPr>
        <p:spPr>
          <a:xfrm>
            <a:off x="0" y="0"/>
            <a:ext cx="12203143" cy="6858001"/>
          </a:xfrm>
        </p:spPr>
        <p:txBody>
          <a:bodyPr>
            <a:normAutofit/>
          </a:bodyPr>
          <a:lstStyle>
            <a:lvl1pPr marL="0" indent="0">
              <a:buNone/>
              <a:defRPr sz="1600">
                <a:latin typeface="Raleway Light"/>
                <a:cs typeface="Raleway Light"/>
              </a:defRPr>
            </a:lvl1pPr>
          </a:lstStyle>
          <a:p>
            <a:endParaRPr lang="id-ID"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8661246" cy="961869"/>
          </a:xfrm>
        </p:spPr>
        <p:txBody>
          <a:bodyPr>
            <a:normAutofit/>
          </a:bodyPr>
          <a:lstStyle>
            <a:lvl1pPr algn="l">
              <a:defRPr sz="4235" b="0">
                <a:solidFill>
                  <a:srgbClr val="FFFF00"/>
                </a:solidFi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600200"/>
            <a:ext cx="10972801" cy="4525963"/>
          </a:xfrm>
        </p:spPr>
        <p:txBody>
          <a:bodyPr>
            <a:normAutofit/>
          </a:bodyPr>
          <a:lstStyle>
            <a:lvl1pPr>
              <a:defRPr sz="2965" baseline="0">
                <a:solidFill>
                  <a:schemeClr val="bg1">
                    <a:lumMod val="95000"/>
                  </a:schemeClr>
                </a:solidFill>
                <a:latin typeface="Verdana" panose="020B0604030504040204" pitchFamily="34" charset="0"/>
                <a:ea typeface="微软雅黑" panose="020B0503020204020204" pitchFamily="34" charset="-122"/>
              </a:defRPr>
            </a:lvl1pPr>
            <a:lvl2pPr>
              <a:defRPr sz="2540" baseline="0">
                <a:solidFill>
                  <a:schemeClr val="bg1">
                    <a:lumMod val="95000"/>
                  </a:schemeClr>
                </a:solidFill>
                <a:latin typeface="Verdana" panose="020B0604030504040204" pitchFamily="34" charset="0"/>
                <a:ea typeface="微软雅黑" panose="020B0503020204020204" pitchFamily="34" charset="-122"/>
              </a:defRPr>
            </a:lvl2pPr>
            <a:lvl3pPr>
              <a:defRPr sz="2115" baseline="0">
                <a:solidFill>
                  <a:schemeClr val="bg1">
                    <a:lumMod val="95000"/>
                  </a:schemeClr>
                </a:solidFill>
                <a:latin typeface="Verdana" panose="020B0604030504040204" pitchFamily="34" charset="0"/>
                <a:ea typeface="微软雅黑" panose="020B0503020204020204" pitchFamily="34" charset="-122"/>
              </a:defRPr>
            </a:lvl3pPr>
            <a:lvl4pPr>
              <a:defRPr sz="1905" baseline="0">
                <a:solidFill>
                  <a:schemeClr val="bg1">
                    <a:lumMod val="95000"/>
                  </a:schemeClr>
                </a:solidFill>
                <a:latin typeface="Verdana" panose="020B0604030504040204" pitchFamily="34" charset="0"/>
                <a:ea typeface="微软雅黑" panose="020B0503020204020204" pitchFamily="34" charset="-122"/>
              </a:defRPr>
            </a:lvl4pPr>
            <a:lvl5pPr>
              <a:defRPr sz="1905" baseline="0">
                <a:solidFill>
                  <a:schemeClr val="bg1">
                    <a:lumMod val="95000"/>
                  </a:schemeClr>
                </a:solidFill>
                <a:latin typeface="Verdana" panose="020B0604030504040204" pitchFamily="34" charset="0"/>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7" name="Picture 24" descr="bd"/>
          <p:cNvPicPr>
            <a:picLocks noChangeAspect="1" noChangeArrowheads="1"/>
          </p:cNvPicPr>
          <p:nvPr userDrawn="1"/>
        </p:nvPicPr>
        <p:blipFill>
          <a:blip r:embed="rId2" cstate="print"/>
          <a:srcRect/>
          <a:stretch>
            <a:fillRect/>
          </a:stretch>
        </p:blipFill>
        <p:spPr bwMode="auto">
          <a:xfrm>
            <a:off x="760775" y="1267394"/>
            <a:ext cx="1683161" cy="332652"/>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5"/>
            <a:ext cx="10363200" cy="1470026"/>
          </a:xfrm>
          <a:prstGeom prst="rect">
            <a:avLst/>
          </a:prstGeom>
        </p:spPr>
        <p:txBody>
          <a:bodyPr/>
          <a:lstStyle>
            <a:lvl1pPr>
              <a:defRPr>
                <a:solidFill>
                  <a:srgbClr val="FFFF00"/>
                </a:solidFill>
                <a:latin typeface="微软雅黑" pitchFamily="34" charset="-122"/>
                <a:ea typeface="微软雅黑"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1" cy="1752600"/>
          </a:xfrm>
          <a:prstGeom prst="rect">
            <a:avLst/>
          </a:prstGeom>
        </p:spPr>
        <p:txBody>
          <a:bodyPr/>
          <a:lstStyle>
            <a:lvl1pPr marL="0" indent="0" algn="ctr">
              <a:buNone/>
              <a:defRPr>
                <a:solidFill>
                  <a:schemeClr val="bg1"/>
                </a:solidFill>
                <a:latin typeface="微软雅黑" pitchFamily="34" charset="-122"/>
                <a:ea typeface="微软雅黑" pitchFamily="34" charset="-122"/>
              </a:defRPr>
            </a:lvl1pPr>
            <a:lvl2pPr marL="483763" indent="0" algn="ctr">
              <a:buNone/>
              <a:defRPr>
                <a:solidFill>
                  <a:schemeClr val="tx1">
                    <a:tint val="75000"/>
                  </a:schemeClr>
                </a:solidFill>
              </a:defRPr>
            </a:lvl2pPr>
            <a:lvl3pPr marL="967527" indent="0" algn="ctr">
              <a:buNone/>
              <a:defRPr>
                <a:solidFill>
                  <a:schemeClr val="tx1">
                    <a:tint val="75000"/>
                  </a:schemeClr>
                </a:solidFill>
              </a:defRPr>
            </a:lvl3pPr>
            <a:lvl4pPr marL="1451290" indent="0" algn="ctr">
              <a:buNone/>
              <a:defRPr>
                <a:solidFill>
                  <a:schemeClr val="tx1">
                    <a:tint val="75000"/>
                  </a:schemeClr>
                </a:solidFill>
              </a:defRPr>
            </a:lvl4pPr>
            <a:lvl5pPr marL="1935053" indent="0" algn="ctr">
              <a:buNone/>
              <a:defRPr>
                <a:solidFill>
                  <a:schemeClr val="tx1">
                    <a:tint val="75000"/>
                  </a:schemeClr>
                </a:solidFill>
              </a:defRPr>
            </a:lvl5pPr>
            <a:lvl6pPr marL="2418817" indent="0" algn="ctr">
              <a:buNone/>
              <a:defRPr>
                <a:solidFill>
                  <a:schemeClr val="tx1">
                    <a:tint val="75000"/>
                  </a:schemeClr>
                </a:solidFill>
              </a:defRPr>
            </a:lvl6pPr>
            <a:lvl7pPr marL="2902580" indent="0" algn="ctr">
              <a:buNone/>
              <a:defRPr>
                <a:solidFill>
                  <a:schemeClr val="tx1">
                    <a:tint val="75000"/>
                  </a:schemeClr>
                </a:solidFill>
              </a:defRPr>
            </a:lvl7pPr>
            <a:lvl8pPr marL="3386343" indent="0" algn="ctr">
              <a:buNone/>
              <a:defRPr>
                <a:solidFill>
                  <a:schemeClr val="tx1">
                    <a:tint val="75000"/>
                  </a:schemeClr>
                </a:solidFill>
              </a:defRPr>
            </a:lvl8pPr>
            <a:lvl9pPr marL="3870107" indent="0" algn="ctr">
              <a:buNone/>
              <a:defRPr>
                <a:solidFill>
                  <a:schemeClr val="tx1">
                    <a:tint val="75000"/>
                  </a:schemeClr>
                </a:solidFill>
              </a:defRPr>
            </a:lvl9pPr>
          </a:lstStyle>
          <a:p>
            <a:r>
              <a:rPr lang="zh-CN" altLang="en-US" dirty="0" smtClean="0"/>
              <a:t>单击此处编辑母版副标题样式</a:t>
            </a:r>
            <a:endParaRPr lang="zh-CN" altLang="en-US" dirty="0"/>
          </a:p>
        </p:txBody>
      </p:sp>
      <p:pic>
        <p:nvPicPr>
          <p:cNvPr id="4" name="Picture 24" descr="bd"/>
          <p:cNvPicPr>
            <a:picLocks noChangeAspect="1" noChangeArrowheads="1"/>
          </p:cNvPicPr>
          <p:nvPr userDrawn="1"/>
        </p:nvPicPr>
        <p:blipFill>
          <a:blip r:embed="rId2" cstate="print"/>
          <a:srcRect/>
          <a:stretch>
            <a:fillRect/>
          </a:stretch>
        </p:blipFill>
        <p:spPr bwMode="auto">
          <a:xfrm>
            <a:off x="5250981" y="3553587"/>
            <a:ext cx="1683161" cy="332652"/>
          </a:xfrm>
          <a:prstGeom prst="rect">
            <a:avLst/>
          </a:prstGeom>
          <a:noFill/>
          <a:ln w="9525">
            <a:noFill/>
            <a:miter lim="800000"/>
            <a:headEnd/>
            <a:tailEnd/>
          </a:ln>
        </p:spPr>
      </p:pic>
    </p:spTree>
    <p:extLst>
      <p:ext uri="{BB962C8B-B14F-4D97-AF65-F5344CB8AC3E}">
        <p14:creationId xmlns:p14="http://schemas.microsoft.com/office/powerpoint/2010/main" xmlns="" val="2529825488"/>
      </p:ext>
    </p:extLst>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7" cstate="print">
            <a:extLst>
              <a:ext uri="{BEBA8EAE-BF5A-486C-A8C5-ECC9F3942E4B}">
                <a14:imgProps xmlns:a14="http://schemas.microsoft.com/office/drawing/2010/main" xmlns="">
                  <a14:imgLayer r:embed="rId8">
                    <a14:imgEffect>
                      <a14:brightnessContrast bright="-40000" contrast="-40000"/>
                    </a14:imgEffect>
                  </a14:imgLayer>
                </a14:imgProps>
              </a:ext>
              <a:ext uri="{28A0092B-C50C-407E-A947-70E740481C1C}">
                <a14:useLocalDpi xmlns:a14="http://schemas.microsoft.com/office/drawing/2010/main" xmlns="" val="0"/>
              </a:ext>
            </a:extLst>
          </a:blip>
          <a:srcRect b="5075"/>
          <a:stretch>
            <a:fillRect/>
          </a:stretch>
        </p:blipFill>
        <p:spPr>
          <a:xfrm>
            <a:off x="0" y="0"/>
            <a:ext cx="12192541"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3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2.png"/></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9.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9.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9.png"/><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标注 7"/>
          <p:cNvSpPr/>
          <p:nvPr/>
        </p:nvSpPr>
        <p:spPr>
          <a:xfrm>
            <a:off x="3364432" y="675877"/>
            <a:ext cx="5464279" cy="5505834"/>
          </a:xfrm>
          <a:prstGeom prst="wedgeRoundRectCallout">
            <a:avLst/>
          </a:prstGeom>
          <a:solidFill>
            <a:srgbClr val="2E75B6">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flipV="1">
            <a:off x="4026308" y="4162832"/>
            <a:ext cx="4317600" cy="310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95625" y="2377123"/>
            <a:ext cx="6179820" cy="1400373"/>
          </a:xfrm>
          <a:prstGeom prst="rect">
            <a:avLst/>
          </a:prstGeom>
          <a:noFill/>
        </p:spPr>
        <p:txBody>
          <a:bodyPr wrap="square" lIns="45711" tIns="22855" rIns="45711" bIns="22855" rtlCol="0">
            <a:spAutoFit/>
          </a:bodyPr>
          <a:lstStyle/>
          <a:p>
            <a:pPr algn="ctr"/>
            <a:r>
              <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搜索推广基础知识</a:t>
            </a:r>
            <a:r>
              <a:rPr lang="en-US" altLang="zh-CN"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p>
          <a:p>
            <a:pPr algn="ctr"/>
            <a:r>
              <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第二站：关键词</a:t>
            </a:r>
            <a:endPar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Regular"/>
              <a:sym typeface="+mn-ea"/>
            </a:endParaRPr>
          </a:p>
        </p:txBody>
      </p:sp>
      <p:grpSp>
        <p:nvGrpSpPr>
          <p:cNvPr id="2" name="Group 1"/>
          <p:cNvGrpSpPr/>
          <p:nvPr/>
        </p:nvGrpSpPr>
        <p:grpSpPr>
          <a:xfrm>
            <a:off x="5189946" y="5232141"/>
            <a:ext cx="1828800" cy="120485"/>
            <a:chOff x="10866255" y="8448874"/>
            <a:chExt cx="2738812" cy="73150"/>
          </a:xfrm>
        </p:grpSpPr>
        <p:sp>
          <p:nvSpPr>
            <p:cNvPr id="3" name="Rectangle 11"/>
            <p:cNvSpPr/>
            <p:nvPr/>
          </p:nvSpPr>
          <p:spPr>
            <a:xfrm flipV="1">
              <a:off x="10866255" y="8448874"/>
              <a:ext cx="407521" cy="73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4" name="Rectangle 12"/>
            <p:cNvSpPr/>
            <p:nvPr/>
          </p:nvSpPr>
          <p:spPr>
            <a:xfrm flipV="1">
              <a:off x="11330497" y="8448874"/>
              <a:ext cx="407521" cy="731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4" name="Rectangle 13"/>
            <p:cNvSpPr/>
            <p:nvPr/>
          </p:nvSpPr>
          <p:spPr>
            <a:xfrm flipV="1">
              <a:off x="11809200" y="8448874"/>
              <a:ext cx="407521" cy="73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5" name="Rectangle 14"/>
            <p:cNvSpPr/>
            <p:nvPr/>
          </p:nvSpPr>
          <p:spPr>
            <a:xfrm flipV="1">
              <a:off x="12273541" y="8448874"/>
              <a:ext cx="407521" cy="731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6" name="Rectangle 15"/>
            <p:cNvSpPr/>
            <p:nvPr/>
          </p:nvSpPr>
          <p:spPr>
            <a:xfrm flipV="1">
              <a:off x="12737783" y="8448874"/>
              <a:ext cx="407521" cy="73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7" name="Rectangle 16"/>
            <p:cNvSpPr/>
            <p:nvPr/>
          </p:nvSpPr>
          <p:spPr>
            <a:xfrm flipV="1">
              <a:off x="13197546" y="8448874"/>
              <a:ext cx="407521" cy="7315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grpSp>
      <p:sp>
        <p:nvSpPr>
          <p:cNvPr id="5" name="Freeform 280"/>
          <p:cNvSpPr>
            <a:spLocks noEditPoints="1"/>
          </p:cNvSpPr>
          <p:nvPr/>
        </p:nvSpPr>
        <p:spPr bwMode="auto">
          <a:xfrm>
            <a:off x="5719457" y="1482110"/>
            <a:ext cx="682592" cy="555654"/>
          </a:xfrm>
          <a:custGeom>
            <a:avLst/>
            <a:gdLst>
              <a:gd name="T0" fmla="*/ 0 w 283"/>
              <a:gd name="T1" fmla="*/ 282 h 282"/>
              <a:gd name="T2" fmla="*/ 142 w 283"/>
              <a:gd name="T3" fmla="*/ 282 h 282"/>
              <a:gd name="T4" fmla="*/ 142 w 283"/>
              <a:gd name="T5" fmla="*/ 0 h 282"/>
              <a:gd name="T6" fmla="*/ 0 w 283"/>
              <a:gd name="T7" fmla="*/ 0 h 282"/>
              <a:gd name="T8" fmla="*/ 0 w 283"/>
              <a:gd name="T9" fmla="*/ 282 h 282"/>
              <a:gd name="T10" fmla="*/ 89 w 283"/>
              <a:gd name="T11" fmla="*/ 35 h 282"/>
              <a:gd name="T12" fmla="*/ 124 w 283"/>
              <a:gd name="T13" fmla="*/ 35 h 282"/>
              <a:gd name="T14" fmla="*/ 124 w 283"/>
              <a:gd name="T15" fmla="*/ 70 h 282"/>
              <a:gd name="T16" fmla="*/ 89 w 283"/>
              <a:gd name="T17" fmla="*/ 70 h 282"/>
              <a:gd name="T18" fmla="*/ 89 w 283"/>
              <a:gd name="T19" fmla="*/ 35 h 282"/>
              <a:gd name="T20" fmla="*/ 89 w 283"/>
              <a:gd name="T21" fmla="*/ 106 h 282"/>
              <a:gd name="T22" fmla="*/ 124 w 283"/>
              <a:gd name="T23" fmla="*/ 106 h 282"/>
              <a:gd name="T24" fmla="*/ 124 w 283"/>
              <a:gd name="T25" fmla="*/ 141 h 282"/>
              <a:gd name="T26" fmla="*/ 89 w 283"/>
              <a:gd name="T27" fmla="*/ 141 h 282"/>
              <a:gd name="T28" fmla="*/ 89 w 283"/>
              <a:gd name="T29" fmla="*/ 106 h 282"/>
              <a:gd name="T30" fmla="*/ 89 w 283"/>
              <a:gd name="T31" fmla="*/ 176 h 282"/>
              <a:gd name="T32" fmla="*/ 124 w 283"/>
              <a:gd name="T33" fmla="*/ 176 h 282"/>
              <a:gd name="T34" fmla="*/ 124 w 283"/>
              <a:gd name="T35" fmla="*/ 212 h 282"/>
              <a:gd name="T36" fmla="*/ 89 w 283"/>
              <a:gd name="T37" fmla="*/ 212 h 282"/>
              <a:gd name="T38" fmla="*/ 89 w 283"/>
              <a:gd name="T39" fmla="*/ 176 h 282"/>
              <a:gd name="T40" fmla="*/ 18 w 283"/>
              <a:gd name="T41" fmla="*/ 35 h 282"/>
              <a:gd name="T42" fmla="*/ 53 w 283"/>
              <a:gd name="T43" fmla="*/ 35 h 282"/>
              <a:gd name="T44" fmla="*/ 53 w 283"/>
              <a:gd name="T45" fmla="*/ 70 h 282"/>
              <a:gd name="T46" fmla="*/ 18 w 283"/>
              <a:gd name="T47" fmla="*/ 70 h 282"/>
              <a:gd name="T48" fmla="*/ 18 w 283"/>
              <a:gd name="T49" fmla="*/ 35 h 282"/>
              <a:gd name="T50" fmla="*/ 18 w 283"/>
              <a:gd name="T51" fmla="*/ 106 h 282"/>
              <a:gd name="T52" fmla="*/ 53 w 283"/>
              <a:gd name="T53" fmla="*/ 106 h 282"/>
              <a:gd name="T54" fmla="*/ 53 w 283"/>
              <a:gd name="T55" fmla="*/ 141 h 282"/>
              <a:gd name="T56" fmla="*/ 18 w 283"/>
              <a:gd name="T57" fmla="*/ 141 h 282"/>
              <a:gd name="T58" fmla="*/ 18 w 283"/>
              <a:gd name="T59" fmla="*/ 106 h 282"/>
              <a:gd name="T60" fmla="*/ 18 w 283"/>
              <a:gd name="T61" fmla="*/ 176 h 282"/>
              <a:gd name="T62" fmla="*/ 53 w 283"/>
              <a:gd name="T63" fmla="*/ 176 h 282"/>
              <a:gd name="T64" fmla="*/ 53 w 283"/>
              <a:gd name="T65" fmla="*/ 212 h 282"/>
              <a:gd name="T66" fmla="*/ 18 w 283"/>
              <a:gd name="T67" fmla="*/ 212 h 282"/>
              <a:gd name="T68" fmla="*/ 18 w 283"/>
              <a:gd name="T69" fmla="*/ 176 h 282"/>
              <a:gd name="T70" fmla="*/ 159 w 283"/>
              <a:gd name="T71" fmla="*/ 88 h 282"/>
              <a:gd name="T72" fmla="*/ 283 w 283"/>
              <a:gd name="T73" fmla="*/ 88 h 282"/>
              <a:gd name="T74" fmla="*/ 283 w 283"/>
              <a:gd name="T75" fmla="*/ 106 h 282"/>
              <a:gd name="T76" fmla="*/ 159 w 283"/>
              <a:gd name="T77" fmla="*/ 106 h 282"/>
              <a:gd name="T78" fmla="*/ 159 w 283"/>
              <a:gd name="T79" fmla="*/ 88 h 282"/>
              <a:gd name="T80" fmla="*/ 159 w 283"/>
              <a:gd name="T81" fmla="*/ 282 h 282"/>
              <a:gd name="T82" fmla="*/ 195 w 283"/>
              <a:gd name="T83" fmla="*/ 282 h 282"/>
              <a:gd name="T84" fmla="*/ 195 w 283"/>
              <a:gd name="T85" fmla="*/ 212 h 282"/>
              <a:gd name="T86" fmla="*/ 248 w 283"/>
              <a:gd name="T87" fmla="*/ 212 h 282"/>
              <a:gd name="T88" fmla="*/ 248 w 283"/>
              <a:gd name="T89" fmla="*/ 282 h 282"/>
              <a:gd name="T90" fmla="*/ 283 w 283"/>
              <a:gd name="T91" fmla="*/ 282 h 282"/>
              <a:gd name="T92" fmla="*/ 283 w 283"/>
              <a:gd name="T93" fmla="*/ 123 h 282"/>
              <a:gd name="T94" fmla="*/ 159 w 283"/>
              <a:gd name="T95" fmla="*/ 123 h 282"/>
              <a:gd name="T96" fmla="*/ 159 w 283"/>
              <a:gd name="T97"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2">
                <a:moveTo>
                  <a:pt x="0" y="282"/>
                </a:moveTo>
                <a:lnTo>
                  <a:pt x="142" y="282"/>
                </a:lnTo>
                <a:lnTo>
                  <a:pt x="142" y="0"/>
                </a:lnTo>
                <a:lnTo>
                  <a:pt x="0" y="0"/>
                </a:lnTo>
                <a:lnTo>
                  <a:pt x="0" y="282"/>
                </a:lnTo>
                <a:close/>
                <a:moveTo>
                  <a:pt x="89" y="35"/>
                </a:moveTo>
                <a:lnTo>
                  <a:pt x="124" y="35"/>
                </a:lnTo>
                <a:lnTo>
                  <a:pt x="124" y="70"/>
                </a:lnTo>
                <a:lnTo>
                  <a:pt x="89" y="70"/>
                </a:lnTo>
                <a:lnTo>
                  <a:pt x="89" y="35"/>
                </a:lnTo>
                <a:close/>
                <a:moveTo>
                  <a:pt x="89" y="106"/>
                </a:moveTo>
                <a:lnTo>
                  <a:pt x="124" y="106"/>
                </a:lnTo>
                <a:lnTo>
                  <a:pt x="124" y="141"/>
                </a:lnTo>
                <a:lnTo>
                  <a:pt x="89" y="141"/>
                </a:lnTo>
                <a:lnTo>
                  <a:pt x="89" y="106"/>
                </a:lnTo>
                <a:close/>
                <a:moveTo>
                  <a:pt x="89" y="176"/>
                </a:moveTo>
                <a:lnTo>
                  <a:pt x="124" y="176"/>
                </a:lnTo>
                <a:lnTo>
                  <a:pt x="124" y="212"/>
                </a:lnTo>
                <a:lnTo>
                  <a:pt x="89" y="212"/>
                </a:lnTo>
                <a:lnTo>
                  <a:pt x="89" y="176"/>
                </a:lnTo>
                <a:close/>
                <a:moveTo>
                  <a:pt x="18" y="35"/>
                </a:moveTo>
                <a:lnTo>
                  <a:pt x="53" y="35"/>
                </a:lnTo>
                <a:lnTo>
                  <a:pt x="53" y="70"/>
                </a:lnTo>
                <a:lnTo>
                  <a:pt x="18" y="70"/>
                </a:lnTo>
                <a:lnTo>
                  <a:pt x="18" y="35"/>
                </a:lnTo>
                <a:close/>
                <a:moveTo>
                  <a:pt x="18" y="106"/>
                </a:moveTo>
                <a:lnTo>
                  <a:pt x="53" y="106"/>
                </a:lnTo>
                <a:lnTo>
                  <a:pt x="53" y="141"/>
                </a:lnTo>
                <a:lnTo>
                  <a:pt x="18" y="141"/>
                </a:lnTo>
                <a:lnTo>
                  <a:pt x="18" y="106"/>
                </a:lnTo>
                <a:close/>
                <a:moveTo>
                  <a:pt x="18" y="176"/>
                </a:moveTo>
                <a:lnTo>
                  <a:pt x="53" y="176"/>
                </a:lnTo>
                <a:lnTo>
                  <a:pt x="53" y="212"/>
                </a:lnTo>
                <a:lnTo>
                  <a:pt x="18" y="212"/>
                </a:lnTo>
                <a:lnTo>
                  <a:pt x="18" y="176"/>
                </a:lnTo>
                <a:close/>
                <a:moveTo>
                  <a:pt x="159" y="88"/>
                </a:moveTo>
                <a:lnTo>
                  <a:pt x="283" y="88"/>
                </a:lnTo>
                <a:lnTo>
                  <a:pt x="283" y="106"/>
                </a:lnTo>
                <a:lnTo>
                  <a:pt x="159" y="106"/>
                </a:lnTo>
                <a:lnTo>
                  <a:pt x="159" y="88"/>
                </a:lnTo>
                <a:close/>
                <a:moveTo>
                  <a:pt x="159" y="282"/>
                </a:moveTo>
                <a:lnTo>
                  <a:pt x="195" y="282"/>
                </a:lnTo>
                <a:lnTo>
                  <a:pt x="195" y="212"/>
                </a:lnTo>
                <a:lnTo>
                  <a:pt x="248" y="212"/>
                </a:lnTo>
                <a:lnTo>
                  <a:pt x="248" y="282"/>
                </a:lnTo>
                <a:lnTo>
                  <a:pt x="283" y="282"/>
                </a:lnTo>
                <a:lnTo>
                  <a:pt x="283" y="123"/>
                </a:lnTo>
                <a:lnTo>
                  <a:pt x="159" y="123"/>
                </a:lnTo>
                <a:lnTo>
                  <a:pt x="159" y="282"/>
                </a:lnTo>
                <a:close/>
              </a:path>
            </a:pathLst>
          </a:custGeom>
          <a:solidFill>
            <a:schemeClr val="bg1"/>
          </a:solidFill>
          <a:ln>
            <a:noFill/>
          </a:ln>
        </p:spPr>
        <p:txBody>
          <a:bodyPr vert="horz" wrap="square" lIns="45720" tIns="22860" rIns="45720" bIns="22860" numCol="1" anchor="t" anchorCtr="0" compatLnSpc="1"/>
          <a:lstStyle/>
          <a:p>
            <a:endParaRPr lang="en-US" sz="900"/>
          </a:p>
        </p:txBody>
      </p:sp>
      <p:sp>
        <p:nvSpPr>
          <p:cNvPr id="10" name="AutoShape 2" descr="data:image/png;base64,iVBORw0KGgoAAAANSUhEUgAAFDcAAAw1CAYAAAA8nK5wAAAACXBIWXMAAC4jAAAuIwF4pT92%0aAAAgAElEQVR42uzcMQEAIAzAMMC/580DfRMJFdA7MwcAAAAAAAAAAAAAAAAAAAAAAAAA4Ne%0aTAAAAAAAAAAAAAAAAAAAAAAAAAAAozA0BAAAAAAAAAAAAAAAAAAAAAAAAgMTcEAAAAAAAAA%0aAAAAAAAAAAAAAAAABIzA0BAAAAAAAAAAAAAAAAAAAAAAAAgMTcEAAAAAAAAAAAAAAAAAAAA%0aAAAAABIzA0BAAAAAAAAAAAAAAAAAAAAAAAAgMTcEAAAAAAAAAAAAAAAAAAAAAAAAABIzA0B%0aAAAAAAAAAAAAAAAAAAAAAAAAgMTcEAAAAAAAAAAAAAAAAAAAAAAAAABIzA0BAAAAAAAAAAA%0aAAAAAAAAAAAAAgMTcEAAAAAAAAAAAAAAAAAAAAAAAAABIzA0BAAAAAAAAAAAAAAAAAAAAAA%0aAAgMTcEAAAAAAAAAAAAAAAAAAAAAAAAABIzA0BAAAAAAAAAAAAAAAAAAAAAAAAgMTcEAAAA%0aAAAAAAAAAAAAAAAAAAAAABIzA0BAAAAAAAAAAAAAAAAAAAAAAAAgMTcEAAAAAAAAAAAAAAA%0aAAAAAAAAAABIzA0BAAAAAAAAAAAAAAAAAAAAAAAAgMTcEAAAAAAAAAAAAAAAAAAAAAAAAAB%0aIzA0BAAAAAAAAAAAAAAAAAAAAAAAAgMTcEAAAAAAAAAAAAAAAAAAAAAAAAABIzA0BAAAAAA%0aAAAAAAAAAAAAAAAAAAgMTcEAAAAAAAAAAAAAAAAAAAAAAAAABIzA0BAAAAAAAAAAAAAAAAA%0aAAAAAAAgMTcEAAAAAAAAAAAAAAAAAAAAAAAAABIzA0BAAAAAAAAAAAAAAAAAAAAAAAAgMTc%0aEAAAAAAAAAAAAAAAAAAAAAAAAABIzA0BAAAAAAAAAAAAAAAAAAAAAAAAgMTcEAAAAAAAAAA%0aAAAAAAAAAAAAAAABIzA0BAAAAAAAAAAAAAAAAAAAAAAAAgMTcEAAAAAAAAAAAAAAAAAAAAA%0aAAAABIzA0BAAAAAAAAAAAAAAAAAAAAAAAAgMTcEAAAAAAAAAAAAAAAAAAAAAAAAABIzA0BA%0aAAAAAAAAAAAAAAAAAAAAAAAgMTcEAAAAAAAAAAAAAAAAAAAAAAAAABIzA0BAAAAAAAAAAAA%0aAAAAAAAAAAAAgMTcEAAAAAAAAAAAAAAAAAAAAAAAAABIzA0BAAAAAAAAAAAAAAAAAAAAAAA%0aAgMTcEAAAAAAAAAAAAAAAAAAAAAAAAABIzA0BAAAAAAAAAAAAAAAAAAAAAAAAgMTcEAAAAA%0aAAAAAAAAAAAAAAAAAAAABIzA0BAAAAAAAAAAAAAAAAAAAAAAAAgMTcEAAAAAAAAAAAAAAAA%0aAAAAAAAAABIzA0BAAAAAAAAAAAAAAAAAAAAAAAAgMTcEAAAAAAAAAAAAAAAAAAAAAAAAABI%0azA0BAAAAAAAAAAAAAAAAAAAAAAAAgMTcEAAAAAAAAAAAAAAAAAAAAAAAAABIzA0BAAAAAAA%0aAAAAAAAAAAAAAAAAAgMTcEAAAAAAAAAAAAAAAAAAAAAAAAABIzA0BAAAAAAAAAAAAAAAAAA%0aAAAAAAgMTcEAAAAAAAAAAAAAAAAAAAAAAAAABIzA0BAAAAAAAAAAAAAAAAAAAAAAAAgMTcE%0aAAAAAAAAAAAAAAAAAAAAAAAAABIzA0BAAAAAAAAAAAAAAAAAAAAAAAAgMTcEAAAAAAAAAAA%0aAAAAAAAAAAAAAABIzA0BAAAAAAAAAAAAAAAAAAAAAAAAgMTcEAAAAAAAAAAAAAAAAAAAAAA%0aAAABIzA0BAAAAAAAAAAAAAAAAAAAAAAAAgMTcEAAAAAAAAAAAAAAAAAAAAAAAAABIzA0BAA%0aAAAAAAAAAAAAAAAAAAAAAAgMTcEAAAAAAAAAAAAAAAAAAAAAAAAABIzA0BAAAAAAAAAAAAA%0aAAAAAAAAAAAgMTcEAAAAAAAAAAAAAAAAAAAAAAAAABIzA0BAAAAAAAAAAAAAAAAAAAAAAAA%0agMTcEAAAAAAAAAAAAAAAAAAAAAAAAABIzA0BAAAAAAAAAAAAAAAAAAAAAAAAgMTcEAAAAAA%0aAAAAAAAAAAAAAAAAAAABIzA0BAAAAAAAAAAAAAAAAAAAAAAAAgMTcEAAAAAAAAAAAAAAAAA%0aAAAAAAAABIzA0BAAAAAAAAAAAAAAAAAAAAAAAAgMTcEAAAAAAAAAAAAAAAAAAAAAAAAABIz%0aA0BAAAAAAAAAAAAAAAAAAAAAAAAgMTcEAAAAAAAAAAAAAAAAAAAAAAAAABIzA0BAAAAAAAA%0aAAAAAAAAAAAAAAAAgMTcEAAAAAAAAAAAAAAAAAAAAAAAAABIzA0BAAAAAAAAAAAAAAAAAAA%0aAAAAAgMTcEAAAAAAAAAAAAAAAAAAAAAAAAABIzA0BAAAAAAAAAAAAAAAAAAAAAAAAgMTcEA%0aAAAAAAAAAAAAAAAAAAAAAAAABIzA0BAAAAAAAAAAAAAAAAAAAAAAAAgMTcEAAAAAAAAAAAA%0aAAAAAAAAAAAAABIzA0BAAAAAAAAAAAAAAAAAAAAAAAAgMTcEAAAAAAAAAAAAAAAAAAAAAAA%0aAABIzA0BAAAAAAAAAAAAAAAAAAAAAAAAgMTcEAAAAAAAAAAAAAAAAAAAAAAAAABIzA0BAAA%0aAAAAAAAAAAAAAAAAAAAAAgMTcEAAAAAAAAAAAAAAAAAAAAAAAAABIzA0BAAAAAAAAAAAAAA%0aAAAAAAAAAAgMTcEAAAAAAAAAAAAAAAAAAAAAAAAABIzA0BAAAAAAAAAAAAAAAAAAAAAAAAg%0aMTcEAAAAAAAAAAAAAAAAAAAAAAAAABIzA0BAAAAAAAAAAAAAAAAAAAAAAAAgMTcEAAAAAAA%0aAAAAAAAAAAAAAAAAAABIzA0BAAAAAAAAAAAAAAAAAAAAAAAAgMTcEAAAAAAAAAAAAAAAAAA%0aAAAAAAABIzA0BAAAAAAAAAAAAAAAAAAAAAAAAgMTcEAAAAAAAAAAAAAAAAAAAAAAAAABIzA%0a0BAAAAAAAAAAAAAAAAAAAAAAAAgMTcEAAAAAAAAAAAAAAAAAAAAAAAAABIzA0BAAAAAAAAA%0aAAAAAAAAAAAAAAAgMTcEAAAAAAAAAAAAAAAAAAAAAAAAABIzA0BAAAAAAAAAAAAAAAAAAAA%0aAAAAgMTcEAAAAAAAAAAAAAAAAAAAAAAAAABIzA0BAAAAAAAAAAAAAAAAAAAAAAAAgMTcEAA%0aAAAAAAAAAAAAAAAAAAAAAAABIzA0BAAAAAAAAAAAAAAAAAAAAAAAAgMTcEAAAAAAAAAAAAA%0aAAAAAAAAAAAABIzA0BAAAAAAAAAAAAAAAAAAAAAAAAgMTcEAAAAAAAAAAAAAAAAAAAAAAAA%0aABIzA0BAAAAAAAAAAAAAAAAAAAAAAAAgMTcEAAAAAAAAAAAAAAAAAAAAAAAAABIzA0BAAAA%0aAAAAAAAAAAAAAAAAAAAAgMTcEAAAAAAAAAAAAAAAAAAAAAAAAABIzA0BAAAAAAAAAAAAAAA%0aAAAAAAAAAgMTcEAAAAAAAAAAAAAAAAAAAAAAAAABIzA0BAAAAAAAAAAAAAAAAAAAAAAAAgM%0aTcEAAAAAAAAAAAAAAAAAAAAAAAAABIzA0BAAAAAAAAAAAAAAAAAAAAAAAAgMTcEAAAAAAAA%0aAAAAAAAAAAAAAAAAABIzA0BAAAAAAAAAAAAAAAAAAAAAAAAgMTcEAAAAAAAAAAAAAAAAAAA%0aAAAAAABIzA0BAAAAAAAAAAAAAAAAAAAAAAAAgMTcEAAAAAAAAAAAAAAAAAAAAAAAAABIzA0%0aBAAAAAAAAAAAAAAAAAAAAAAAAgMTcEAAAAAAAAAAAAAAAAAAAAAAAAABIzA0BAAAAAAAAAA%0aAAAAAAAAAAAAAAgMTcEAAAAAAAAAAAAAAAAAAAAAAAAABIzA0BAAAAAAAAAAAAAAAAAAAAA%0aAAAgMTcEAAAAAAAAAAAAAAAAAAAAAAAAABIzA0BAAAAAAAAAAAAAAAAAAAAAAAAgMTcEAAA%0aAAAAAAAAAAAAAAAAAAAAAABIzA0BAAAAAAAAAAAAAAAAAAAAAAAAgMTcEAAAAAAAAAAAAAA%0aAAAAAAAAAAABIzA0BAAAAAAAAAAAAAAAAAAAAAAAAgMTcEAAAAAAAAAAAAAAAAAAAAAAAAA%0aBIzA0BAAAAAAAAAAAAAAAAAAAAAAAAgMTcEAAAAAAAAAAAAAAAAAAAAAAAAABIzA0BAAAAA%0aAAAAAAAAAAAAAAAAAAAgMTcEAAAAAAAAAAAAAAAAAAAAAAAAABIzA0BAAAAAAAAAAAAAAAA%0aAAAAAAAAgMTcEAAAAAAAAAAAAAAAAAAAAAAAAABIzA0BAAAAAAAAAAAAAAAAAAAAAAAAgMT%0acEAAAAAAAAAAAAAAAAAAAAAAAAABIzA0BAAAAAAAAAAAAAAAAAAAAAAAAgMTcEAAAAAAAAA%0aAAAAAAAAAAAAAAAABIzA0BAAAAAAAAAAAAAAAAAAAAAAAAgMTcEAAAAAAAAAAAAAAAAAAAA%0aAAAAABIzA0BAAAAAAAAAAAAAAAAAAAAAAAAgMTcEAAAAAAAAAAAAAAAAAAAAAAAAABIzA0B%0aAAAAAAAAAAAAAAAAAAAAAAAAgMTcEAAAAAAAAAAAAAAAAAAAAAAAAABIzA0BAAAAAAAAAAA%0aAAAAAAAAAAAAAgMTcEAAAAAAAAAAAAAAAAAAAAAAAAABIzA0BAAAAAAAAAAAAAAAAAAAAAA%0aAAgMTcEAAAAAAAAAAAAAAAAAAAAAAAAABIzA0BAAAAAAAAAAAAAAAAAAAAAAAAgMTcEAAAA%0aAAAAAAAAAAAAAAAAAAAAABIzA0BAAAAAAAAAAAAAAAAAAAAAAAAgMTcEAAAAAAAAAAAAAAA%0aAAAAAAAAAABIzA0BAAAAAAAAAAAAAAAAAAAAAAAAgMTcEAAAAAAAAAAAAAAAAAAAAAAAAAB%0aIzA0BAAAAAAAAAAAAAAAAAAAAAAAAgMTcEAAAAAAAAAAAAAAAAAAAAAAAAABIzA0BAAAAAA%0aAAAAAAAAAAAAAAAAAAgMTcEAAAAAAAAAAAAAAAAAAAAAAAAABIzA0BAAAAAAAAAAAAAAAAA%0aAAAAAAAgMTcEAAAAAAAAAAAAAAAAAAAAAAAAABIzA0BAAAAAAAAAAAAAAAAAAAAAAAAgMTc%0aEAAAAAAAAAAAAAAAAAAAAAAAAABIzA0BAAAAAAAAAAAAAAAAAAAAAAAAgMTcEAAAAAAAAAA%0aAAAAAAAAAAAAAAABIzA0BAAAAAAAAAAAAAAAAAAAAAAAAgMTcEAAAAAAAAAAAAAAAAAAAAA%0aAAAABIzA0BAAAAAAAAAAAAAAAAAAAAAAAAgMTcEAAAAAAAAAAAAAAAAAAAAAAAAABIzA0BA%0aAAAAAAAAAAAAAAAAAAAAAAAgMTcEAAAAAAAAAAAAAAAAAAAAAAAAABIzA0BAAAAAAAAAAAA%0aAAAAAAAAAAAAgMTcEAAAAAAAAAAAAAAAAAAAAAAAAABIzA0BAAAAAAAAAAAAAAAAAAAAAAA%0aAgMTcEAAAAAAAAAAAAAAAAAAAAAAAAABIzA0BAAAAAAAAAAAAAAAAAAAAAAAAgMTcEAAAAA%0aAAAAAAAAAAAAAAAAAAAABIzA0BAAAAAAAAAAAAAAAAAAAAAAAAgMTcEAAAAAAAAAAAAAAAA%0aAAAAAAAAABIzA0BAAAAAAAAAAAAAAAAAAAAAAAAgMTcEAAAAAAAAAAAAAAAAAAAAAAAAABI%0azA0BAAAAAAAAAAAAAAAAAAAAAAAAgMTcEAAAAAAAAAAAAAAAAAAAAAAAAABIzA0BAAAAAAA%0aAAAAAAAAAAAAAAAAAgMTcEAAAAAAAAAAAAAAAAAAAAAAAAABIzA0BAAAAAAAAAAAAAAAAAA%0aAAAAAAgMTcEAAAAAAAAAAAAAAAAAAAAAAAAABIzA0BAAAAAAAAAAAAAAAAAAAAAAAAgMTcE%0aAAAAAAAAAAAAAAAAAAAAAAAAABIzA0BAAAAAAAAAAAAAAAAAAAAAAAAgMTcEAAAAAAAAAAA%0aAAAAAAAAAAAAAABIzA0BAAAAAAAAAAAAAAAAAAAAAAAAgMTcEAAAAAAAAAAAAAAAAAAAAAA%0aAAABIzA0BAAAAAAAAAAAAAAAAAAAAAAAAgMTcEAAAAAAAAAAAAAAAAAAAAAAAAABIzA0BAA%0aBg2bljAQAAAIBB/taD2FsgAQAAAAAAAAAAAAAAAAAAALDIDQEAAAAAAAAAAAAAAAAAAAAAA%0aACARW4IAAAAAAAAAAAAAAAAAAAAAAAAACxyQwAAAAAAAAAAAAAAAAAAAAAAAABgkRsCAAAA%0aAAAAAAAAAAAAAAAAAAAAAIvcEAAAAAAAAAAAAAAAAAAAAAAAAABY5IYAAAAAAAAAAAAAAAA%0aAAAAAAAAAwCI3BAAAAAAAAAAAAAAAAAAAAAAAAAAWuSEAAAAAAAAAAAAAAAAAAAAAAAAAsM%0agNAQAAAAAAAAAAAAAAAAAAAAAAAIBFbggAAAAAAAAAAAAAAAAAAAAAAAAALHJDAAAAAAAAA%0aAAAAAAAAAAAAAAAAGCRGwIAAAAAAAAAAAAAAAAAAAAAAAAAi9wQAAAAAAAAAAAAAAAAAAAA%0aAAAAAFjkhgAAAAAAAAAAAAAAAAAAAAAAAADAIjcEAAAAAAAAAAAAAAAAAAAAAAAAABa5IQA%0aAAAAAAAAAAAAAAAAAAAAAAACwyA0BAAAAAAAAAAAAAAAAAAAAAAAAgEVuCAAAAAAAAAAAAA%0aAAAAAAAAAAAAAsckMAAAAAAAAAAAAAAAAAAAAAAAAAYJEbAgAAAAAAAAAAAAAAAAAAAAAAA%0aACL3BAAAAAAAAAAAAAAAAAAAAAAAAAAWOSGAAAAAAAAAAAAAAAAAAAAAAAAAMAiNwQAAAAA%0aAAAAAAAAAAAAAAAAAAAAFrkhAAAAAAAAAAAAAAAAAAAAAAAAALDIDQEAAAAAAAAAAAAAAAA%0aAAAAAAACARW4IAAAAAAAAAAAAAAAAAAAAAAAAACxyQwAAAAAAAAAAAAAAAAAAAAAAAABgkR%0asCAAAAAAAAAAAAAAAAAAAAAAAAAIvcEAAAAAAAAAAAAAAAAAAAAAAAAABY5IYAAAAAAAAAA%0aAAAAAAAAAAAAAAAwCI3BAAAAAAAAAAAAAAAAAAAAAAAAAAWuSEAAAAAAAAAAAAAAAAAAAAA%0aAAAAsMgNAQAAAAAAAAAAAAAAAAAAAAAAAIBFbggAAAAAAAAAAAAAAAAAAAAAAAAALHJDAAA%0aAAAAAAAAAAAAAAAAAAAAAAGCRGwIAAAAAAAAAAAAAAAAAAAAAAAAAi9wQAAAAAAAAAAAAAA%0aAAAAAAAAAAAFjkhgAAAAAAAAAAAAAAAAAAAAAAAADAIjcEAAAAAAAAAAAAAAAAAAAAAAAAA%0aBa5IQAAAAAAAAAAAAAAAAAAAAAAAACwyA0BAAAAAAAAAAAAAAAAAAAAAAAAgEVuCAAAAAAA%0aAAAAAAAAAAAAAAAAAAAsckMAAAAAAAAAAAAAAAAAAAAAAAAAYJEbAgAAAAAAAAAAAAAAAAA%0aAAAAAAACL3BAAAAAAAAAAAAAAAAAAAAAAAAAAWOSGAAAAAAAAAAAAAAAAAAAAAAAAAMAiNw%0aQAAAAAAAAAAAAAAAAAAAAAAAAAFrkhAAAAAAAAAAAAAAAAAAAAAAAAALDIDQEAAAAAAAAAA%0aAAAAAAAAAAAAACARW4IAAAAAAAAAAAAAAAAAAAAAAAAACxyQwAAAAAAAAAAAAAAAAAAAAAA%0aAABgkRsCAAAAAAAAAAAAAAAAAAAAAAAAAIvcEAAAAAAAAAAAAAAAAAAAAAAAAABY5IYAAAA%0aAAAAAAAAAAAAAAAAAAAAAwCI3BAAAAAAAAAAAAAAAAAAAAAAAAAAWuSEAAAAAAAAAAAAAAA%0aAAAAAAAAAAsMgNAQAAAAAAAAAAAAAAAAAAAAAAAIBFbggAAAAAAAAAAAAAAAAAAAAAAAAAL%0aHJDAAAAAAAAAAAAAAAAAAAAAAAAAGCRGwIAAAAAAAAAAAAAAAAAAAAAAAAAi9wQAAAAAAAA%0aAAAAAAAAAAAAAAAAAFjkhgAAAAAAAAAAAAAAAAAAAAAAAADAIjcEAAAAAAAAAAAAAAAAAAA%0aAAAAAABa5IQAAAAAAAAAAAAAAAAAAAAAAAACwyA0BAAAAAAAAAAAAAAAAAAAAAAAAgEVuCA%0aAAAAAAAAAAAAAAAAAAAAAAAAAsckMAAAAAAAAAAAAAAAAAAAAAAAAAYJEbAgAAAAAAAAAAA%0aAAAAAAAAAAAAACL3BAAAAAAAAAAAAAAAAAAAAAAAAAAWOSGAAAAAAAAAAAAAAAAAAAAAAAA%0aAMAiNwQAAAAAAAAAAAAAAAAAAAAAAAAAFrkhAAAAAAAAAAAAAAAAAAAAAAAAALDIDQEAAAA%0aAAAAAAAAAAAAAAAAAAACARW4IAAAAAAAAAAAAAAAAAAAAAAAAACxyQwAAAAAAAAAAAAAAAA%0aAAAAAAAABgkRsCAAAAAAAAAAAAAAAAAAAAAAAAAIvcEAAAAAAAAAAAAAAAAAAAAAAAAABY5%0aIYAAAAAAAAAAAAAAAAAAAAAAAAAwCI3BAAAAAAAAAAAAAAAAAAAAAAAAAAWuSEAAAAAAAAA%0aAAAAAAAAAAAAAAAAsMgNAQAAAAAAAAAAAAAAAAAAAAAAAIBFbggAAAAAAAAAAAAAAAAAAAA%0aAAAAALHJDAAAAAAAAAAAAAAAAAAAAAAAAAGCRGwIAAAAAAAAAAAAAAAAAAAAAAAAAi9wQAA%0aAAAAAAAAAAAAAAAAAAAAAAAFjkhgAAAAAAAAAAAAAAAAAAAAAAAADAIjcEAAAAAAAAAAAAA%0aAAAAAAAAAAAABa5IQAAAAAAAAAAAAAAAAAAAAAAAACwyA0BAAAAAAAAAAAAAAAAAAAAAAAA%0agEVuCAAAAAAAAAAAAAAAAAAAAAAAAAAsckMAAAAAAAAAAAAAAAAAAAAAAAAAYJEbAgAAAAA%0aAAAAAAAAAAAAAAAAAAACL3BAAAAAAAAAAAAAAAAAAAAAAAAAAWOSGAAAAAAAAAAAAAAAAAA%0aAAAAAAAMAiNwQAAAAAAAAAAAAAAAAAAAAAAAAAFrkhAAAAAAAAAAAAAAAAAAAAAAAAALDID%0aQEAAAAAAAAAAAAAAAAAAAAAAACARW4IAAAAAAAAAAAAAAAAAAAAAAAAACxyQwAAAAAAAAAA%0aAAAAAAAAAAAAAABgkRsCAAAAAAAAAAAAAAAAAAAAAAAAAIvcEAAAAAAAAAAAAAAAAAAAAAA%0aAAABY5IYAAAAAAAAAAAAAAAAAAAAAAAAAwCI3BAAAAAAAAAAAAAAAAAAAAAAAAAAWuSEAAA%0aAAAAAAAAAAAAAAAAAAAAAAsMgNAQAAAAAAAAAAAAAAAAAAAAAAAIBFbggAAAAAAAAAAAAAA%0aAAAAAAAAAAALHJDAAAAAAAAAAAAAAAAAAAAAAAAAGCRGwIAAAAAAAAAAAAAAAAAAAAAAAAA%0ai9wQAAAAAAAAAAAAAAAAAAAAAAAAAFjkhgAAAAAAAAAAAAAAAAAAAAAAAADAIjcEAAAAAAA%0aAAAAAAAAAAAAAAAAAABa5IQAAAAAAAAAAAAAAAAAAAAAAAACwyA0BAAAAAAAAAAAAAAAAAA%0aAAAAAAgEVuCAAAAAAAAAAAAAAAAAAAAAAAAAAsckMAAAAAAAAAAAAAAAAAAAAAAAAAYJEbA%0agAAAAAAAAAAAAAAAAAAAAAAAACL3BAAAAAAAAAAAAAAAAAAAAAAAAAAWOSGAAAAAAAAAAAA%0aAAAAAAAAAAAAAMAiNwQAAAAAAAAAAAAAAAAAAAAAAAAAFrkhAAAAAAAAAAAAAAAAAAAAAAA%0aAALDIDQEAAAAAAAAAAAAAAAAAAAAAAACARW4IAAAAAAAAAAAAAAAAAAAAAAAAACxyQwAAAA%0aAAAAAAAAAAAAAAAAAAAABgkRsCAAAAAAAAAAAAAAAAAAAAAAAAAIvcEAAAAAAAAAAAAAAAA%0aAAAAAAAAABY5IYAAAAAAAAAAAAAAAAAAAAAAAAAwCI3BAAAAAAAAAAAAAAAAAAAAAAAAAAW%0auSEAAAAAAAAAAAAAAAAAAAAAAAAAsMgNAQAAAAAAAAAAAAAAAAAAAAAAAIBFbggAAAAAAAA%0aAAAAAAAAAAAAAAAAALHJDAAAAAAAAAAAAAAAAAAAAAAAAAGCRGwIAAAAAAAAAAAAAAAAAAA%0aAAAAAAi9wQAAAAAAAAAAAAAAAAAAAAAAAAAFjkhgAAAAAAAAAAAAAAAAAAAAAAAADAIjcEA%0aAAAAAAAAAAAAAAAAAAAAAAAABa5IQAAAAAAAAAAAAAAAAAAAAAAAACwyA0BAAAAAAAAAAAA%0aAAAAAAAAAAAAgEVuCAAAAAAAAAAAAAAAAAAAAAAAAAAsckMAAAAAAAAAAAAAAAAAAAAAAAA%0aAYJEbAgAAAAAAAAAAAAAAAAAAAAAAAACL3BAAAAAAAAAAAAAAAAAAAAAAAAAAWOSGAAAAAA%0aAAAAAAAAAAAAAAAAAAAMAiNwQAAAAAAAAAAAAAAAAAAAAAAAAAFrkhAAAAAAAAAAAAAAAAA%0aAAAAAAAALDIDQEAAAAAAAAAAAAAAAAAAAAAAACARW4IAAAAAAAAAAAAAAAAAAAAAAAAACxy%0aQwAAAAAAAAAAAAAAAAAAAAAAAABgkRsCAAAAAAAAAAAAAAAAAAAAAAAAAIvcEAAAAAAAAAA%0aAAAAAAAAAAAAAAABY5IYAAAAAAAAAAAAAAAAAAAAAAAAAwCI3BAAAAAAAAAAAAAAAAAAAAA%0aAAAAAWuSEAAAAAAAAAAAAAAAAAAAAAAAAAsMgNAQAAAAAAAAAAAAAAAAAAAAAAAIBFbggAA%0aAAAAAAAAAAAAAAAAAAAAAAALHJDAAAAAAAAAAAAAAAAAAAAAAAAAGCRGwIAAAAAAAAAAAAA%0aAAAAAAAAAAAAi9wQAAAAAAAAAAAAAAAAAAAAAAAAAFjkhgAAAAAAAAAAAAAAAAAAAAAAAAD%0aAIjcEAAAAAAAAAAAAAAAAAAAAAAAAABa5IQAAAAAAAAAAAAAAAAAAAAAAAACwyA0BAAAAAN%0awQnVIAACAASURBVAAAAAAAAAAAAAAAAAAAgEVuCAAAAAAAAAAAAAAAAAAAAAAAAAAsckMAA%0aAAAAAAAAAAAAAAAAAAAAAAAYJEbAgAAAAAAAAAAAAAAAAAAAAAAAACL3BAAAAAAAAAAAAAA%0aAAAAAAAAAAAAWOSGAAAAAAAAAAAAAAAAAAAAAAAAAMAiNwQAAAAAAAAAAAAAAAAAAAAAAAA%0aAFrkhAAAAAAAAAAAAAAAAAAAAAAAAALDIDQEAAAAAAAAAAAAAAAAAAAAAAACARW4IAAAAAA%0aAAAAAAAAAAAAAAAAAAACxyQwAAAAAAAAAAAAAAAAAAAAAAAABgkRsCAAAAAAAAAAAAAAAAA%0aAAAAAAAAIvcEAAAAAAAAAAAAAAAAAAAAAAAAABY5IYAAAAAAAAAAAAAAAAAAAAAAAAAwCI3%0aBAAAAAAAAAAAAAAAAAAAAAAAAAAWuSEAAAAAAAAAAAAAAAAAAAAAAAAAsMgNAQAAAAAAAAA%0aAAAAAAAAAAAAAAIBFbggAAAAAAAAAAAAAAAAAAAAAAAAALHJDAAAAAAAAAAAAAAAAAAAAAA%0aAAAGCRGwIAAAAAAAAAAAAAAAAAAAAAAAAAi9wQAAAAAAAAAAAAAAAAAAAAAAAAAFjkhgAAA%0aAAAAAAAAAAAAAAAAAAAAADAIjcEAAAAAAAAAAAAAAAAAAAAAAAAABa5IQAAAAAAAAAAAAAA%0aAAAAAAAAAACwyA0BAAAAAAAAAAAAAAAAAAAAAAAAgEVuCAAAAAAAAAAAAAAAAAAAAAAAAAA%0asckMAAAAAAAAAAAAAAAAAAAAAAAAAYJEbAgAAAAAAAAAAAAAAAAAAAAAAAACL3BAAAAAAAA%0aAAAAAAAAAAAAAAAAAAWOSGAAAAAAAAAAAAAAAAAAAAAAAAAMAiNwQAAAAAAAAAAAAAAAAAA%0aAAAAAAAFrkhAAAAAAAAAAAAAAAAAAAAAAAAALDIDQEAAAAAAAAAAAAAAAAAAAAAAACARW4I%0aAAAAAAAAAAAAAAAAAAAAAAAAACxyQwAAAAAAAAAAAAAAAAAAAAAAAABgkRsCAAAAAAAAAAA%0aAAAAAAAAAAAAAAIvcEAAAAAAAAAAAAAAAAAAAAAAAAABY5IYAAAAAAAAAAAAAAAAAAAAAAA%0aAAwCI3BAAAAAAAAAAAAAAAAAAAAAAAAAAWuSEAAAAAAAAAAAAAAAAAAAAAAAAAsMgNAQAAA%0aAAAAAAAAAAAAAAAAAAAAIBFbggAAAAAAAAAAMTOHQsAAAAADPK3HsTeAgkAAAAAAAAAAAAA%0aYJEbAgAAAAAAAAAAAAAAAAAAAAAAAACL3BAAAAAAAAAAAAAAAAAAAAAAAAAAWOSGAAAAAAA%0aAAAAAAAAAAAAAAAAAAMAiNwQAAAAAAAAAAAAAAAAAAAAAAAAAFrkhAAAAAAAAAAAAAAAAAA%0aAAAAAAALDIDQEAAAAAAAAAAAAAAAAAAAAAAACARW4IAAAAAAAAAAAAAAAAAAAAAAAAACxyQ%0awAAAAAAAAAAAAAAAAAAAAAAAABgkRsCAAAAAAAAAAAAAAAAAAAAAAAAAIvcEAAAAAAAAAAA%0aAAAAAAAAAAAAAABY5IYAAAAAAAAAAAAAAAAAAAAAAAAAwCI3BAAAAAAAAAAAAAAAAAAAAAA%0aAAAAWuSEAAAAAAAAAAAAAAAAAAAAAAAAAsMgNAQAAAAAAAAAAAAAAAAAAAAAAAIBFbggAAA%0aAAAAAAAAAAAAAAAAAAAAAALHJDAAAAAAAAAAAAAAAAAAAAAAAAAGCRGwIAAAAAAAAAAAAAA%0aAAAAAAAAAAAi9wQAAAAAAAAAAAAAAAAAAAAAAAAAFjkhgAAAAAAAAAAAAAAAAAAAAAAAADA%0aIjcEAAAAAAAAAAAAAAAAAAAAAAAAABa5IQAAAAAAAAAAAAAAAAAAAAAAAACwyA0BAAAAAAA%0aAAAAAAAAAAAAAAAAAgEVuCAAAAAAAAAAAAAAAAAAAAAAAAAAsckMAAAAAAAAAAAAAAAAAAA%0aAAAAAAYJEbAgAAAAAAAAAAAAAAAAAAAAAAAACL3BAAAAAAAAAAAAAAAAAAAAAAAAAAWOSGA%0aAAAAAAAAAAAAAAAAAAAAAAAAMAiNwQAAAAAAAAAAAAAAAAAAAAAAAAAFrkhAAAAAAAAAAAA%0aAAAAAAAAAAAAALDIDQEAAAAAAAAAAAAAAAAAAAAAAACARW4IAAAAAAAAAAAAAAAAAAAAAAA%0aAACxyQwAAAAAAAAAAAAAAAAAAAAAAAABgkRsCAAAAAAAAAAAAAAAAAAAAAAAAAIvcEAAAAA%0aAAAAAAAAAAAAAAAAAAAABY5IYAAAAAAAAAAAAAAAAAAAAAAAAAwCI3BAAAAAAAAAAAAAAAA%0aAAAAAAAAAAWuSEAAAAAAAAAAAAAAAAAAAAAAAAAsMgNAQAAAAAAAAAAAAAAAAAAAAAAAIBF%0abggAAAAAAAAAAAAAAAAAAAAAAAAALHJDAAAAAAAAAAAAAAAAAAAAAAAAAGCRGwIAAAAAAAA%0aAAAAAAAAAAAAAAAAAi9wQAAAAAAAAAAAAAAAAAAAAAAAAAFjkhgAAAAAAAAAAAAAAAAAAAA%0aAAAADAIjcEAAAAAAAAAAAAAAAAAAAAAAAAABa5IQAAAAAAAAAAAAAAAAAAAAAAAACwyA0BA%0aAAAAAAAAAAAAAAAAAAAAAAAgEVuCAAAAAAAAAAAAAAAAAAAAAAAAAAsckMAAAAAAAAAAAAA%0aAAAAAAAAAAAAYJEbAgAAAAAAAAAAAAAAAAAAAAAAAACL3BAAAAAAAAAAAAAAAAAAAAAAAAA%0aAWOSGAAAAAAAAAAAAAAAAAAAAAAAAAMAiNwQAAAAAAAAAAAAAAAAAAAAAAAAAFrkhAAAAAA%0aAAAAAAAAAAAAAAAAAAALDIDQEAAAAAAAAAAAAAAAAAAAAAAACARW4IAAAAAAAAAAAAAAAAA%0aAAAAAAAACxyQwAAAAAAAAAAAAAAAAAAAAAAAABgkRsCAAAAAAAAAAAAAAAAAAAAAAAAAIvc%0aEAAAAAAAAAAAAAAAAAAAAAAAAABY5IYAAAAAAAAAAAAAAAAAAAAAAAAAwCI3BAAAAAAAAAA%0aAAAAAAAAAAAAAAAAWuSEAAAAAAAAAAAAAAAAAAAAAAAAAsMgNAQAAAAAAAAAAAAAAAAAAAA%0aAAAIBFbggAAAAAAAAAAAAAAAAAAAAAAAAALHJDAAAAAAAAAAAAAAAAAAAAAAAAAGCRGwIAA%0aAAAAAAAAAAAAAAAAAAAAAAAi9wQAAAAAAAAAAAAAAAAAAAAAAAAAFjkhgAAAAAAAAAAAAAA%0aAAAAAAAAAADAIjcEAAAAAAAAAAAAAAAAAAAAAAAAABa5IQAAAAAAAAAAAAAAAAAAAAAAAAC%0awyA0BAAAAAAAAAAAAAAAAAAAAAAAAgEVuCAAAAAAAAAAAAAAAAAAAAAAAAAAsckMAAAAAAA%0aAAAAAAAAAAAAAAAAAAYJEbAgAAAAAAAAAAAAAAAAAAAAAAAACL3BAAAAAAAAAAAAAAAAAAA%0aAAAAAAAWOSGAAAAAAAAAAAAAAAAAAAAAAAAAMAiNwQAAAAAAAAAAAAAAAAAAAAAAAAAFrkh%0aAAAAAAAAAAAAAAAAAAAAAAAAALDIDQEAAAAAAAAAAAAAAAAAAAAAAACARW4IAAAAAAAAAAA%0aAAAAAAAAAAAAAACxyQwAAAAAAAAAAAAAAAAAAAAAAAABgkRsCAAAAAAAAAAAAAAAAAAAAAA%0aAAAIvcEAAAAAAAAAAAAAAAAAAAAAAAAABY5IYAAAAAAAAAAAAAAAAAAAAAAAAAwCI3BAAAA%0aAAAAAAAAAAAAAAAAAAAAAAWuSEAAAAAAAAAAAAAAAAAAAAAAAAAsMgNAQAAAAAAAAAAAAAA%0aAAAAAAAAAIBFbggAAAAAAAAAAAAAAAAAAAAAAAAALHJDAAAAAAAAAAAAAAAAAAAAAAAAAGC%0aRGwIAAAAAAAAAAAAAAAAAAAAAAAAAi9wQAAAAAAAAAAAAAAAAAAAAAAAAAFjkhgAAAAAAAA%0aAAAAAAAAAAAAAAAADAIjcEAAAAAAAAAAAAAAAAAAAAAAAAABa5IQAAAAAAAAAAAAAAAAAAA%0aAAAAACwyA0BAAAAAAAAAAAAAAAAAAAAAAAAgEVuCAAAAAAAAAAAAAAAAAAAAAAAAAAsckMA%0aAAAAAAAAAAAAAAAAAAAAAAAAYJEbAgAAAAAAAAAAAAAAAAAAAAAAAACL3BAAAAAAAAAAAAA%0aAAAAAAAAAAAAAWOSGAAAAAAAAAAAAAAAAAAAAAAAAAMAiNwQAAAAAAAAAAAAAAAAAAAAAAA%0aAAFrkhAAAAAAAAAAAAAAAAAAAAAAAAALDIDQEAAAAAAAAAAAAAAAAAAAAAAACARW4IAAAAA%0aAAAAAAAAAAAAAAAAAAAACxyQwAAAAAAAAAAAAAAAAAAAAAAAABgkRsCAAAAAAAAAAAAAAAA%0aAAAAAAAAAIvcEAAAAAAAAAAAAAAAAAAAAAAAAABY5IYAAAAAAAAAAAAAAAAAAAAAAAAAwCI%0a3BAAAAAAAAAAAAAAAAAAAAAAAAAAWuSEAAAAAAAAAAAAAAAAAAAAAAAAAsMgNAQAAAAAAAA%0aAAAAAAAAAAAAAAAIBFbggAAAAAAAAAAAAAAAAAAAAAAAAALHJDAAAAAAAAAAAAAAAAAAAAA%0aAAAAGCRGwIAAAAAAAAAAAAAAAAAAAAAAAAAi9wQAAAAAAAAAAAAAAAAAAAAAAAAAFjkhgAA%0aAAAAAAAAAAAAAAAAAAAAAADAIjcEAAAAAAAAAAAAAAAAAAAAAAAAABa5IQAAAAAAAAAAAAA%0aAAAAAAAAAAACwyA0BAAAAAAAAAAAAAAAAAAAAAAAAgEVuCAAAAAAAAAAAAAAAAAAAAAAAAA%0aAsckMAAAAAAAAAAAAAAAAAAAAAAAAAYJEbAgAAAAAAAAAAAAAAAAAAAAAAAACL3BAAAAAAA%0aAAAAAAAAAAAAAAAAAAAWOSGAAAAAAAAAAAAAAAAAAAAAAAAAMAiNwQAAAAAAAAAAAAAAAAA%0aAAAAAAAAFrkhAAAAAAAAAAAAAAAAAAAAAAAAALDIDQEAAAAAAAAAAAAAAAAAAAAAAACARW4%0aIAAAAAAAAAAAAAAAAAAAAAAAAACxyQwAAAAAAAAAAAAAAAAAAAAAAAABgkRsCAAAAAAAAAA%0aAAAAAAAAAAAAAAAIvcEAAAAAAAAAAAAAAAAAAAAAAAAABY5IYAAAAAAAAAAAAAAAAAAAAAA%0aAAAwCI3BAAAAAAAAAAAAAAAAAAAAAAAAAAWuSEAAAAAAAAAAAAAAAAAAAAAAAAAsMgNAQAA%0aAAAAAAAAAAAAAAAAAAAAAIBFbggAAAAAAAAAAAAAAAAAAAAAAAAALHJDAAAAAAAAAAAAAAA%0aAAAAAAAAAAGCRGwIAAAAAAAAAAAAAAAAAAAAAAAAAi9wQAAAAAAAAAAAAAAAAAAAAAAAAAF%0ajkhgAAAAAAAAAAAAAAAAAAAAAAAADAIjcEAAAAAAAAAAAAAAAAAAAAAAAAABa5IQAAAAAAA%0aAAAAAAAAAAAAAAAAACwyA0BAAAAAAAAAAAAAAAAAAAAAAAAgEVuCAAAAAAAAAAAAAAAAAAA%0aAAAAAAAsckMAAAAAAAAAAAAAAAAAAAAAAAAAYJEbAgAAAAAAAAAAAAAAAAAAAAAAAACL3BA%0aAAAAAAAAAAAAAAAAAAAAAAAAAWOSGAAAAAAAAAAAAAAAAAAAAAAAAAMAiNwQAAAAAAAAAAA%0aAAAAAAAAAAAAAAFrkhAAAAAAAAAAAAAAAAAAAAAAAAALDIDQEAAAAAAAAAAAAAAAAAAAAAA%0aACARW4IAAAAAAAAAAAAAAAAAAAAAAAAACxyQwAAAAAAAAAAAAAAAAAAAAAAAABgkRsCAAAA%0aAAAAAAAAAAAAAAAAAAAAAIvcEAAAAAAAAAAAAAAAAAAAAAAAAABY5IYAAAAAAAAAAAAAAAA%0aAAAAAAAAAwCI3BAAAAAAAAAAAAAAAAAAAAAAAAAAWuSEAAAAAAAAAAAAAAAAAAAAAAAAAsM%0agNAQAAAAAAAAAAAAAAAAAAAAAAAIBFbggAAAAAAAAAAAAAAAAAAAAAAAAALHJDAAAAAAAAA%0aAAAAAAAAAAAAAAAAGCRGwIAAAAAAAAAAAAAAAAAAAAAAAAAi9wQAAAAAAAAAAAAAAAAAAAA%0aAAAAAFjkhgAAAAAAAAAAAAAAAAAAAAAAAADAIjcEAAAAAAAAAAAAAAAAAAAAAAAAABa5IQA%0aAAAAAAAAAAAAAAAAAAAAAAACwyA0BAAAAAAAAAAAAAAAAAAAAAAAAgEVuCAAAAAAAAAAAAA%0aAAAAAAAAAAAAAsckMAAAAAAAAAAAAAAAAAAAAAAAAAYJEbAgAAAAAAAAAAAAAAAAAAAAAAA%0aACL3BAAAAAAAAAAAAAAAAAAAAAAAAAAWOSGAAAAAAAAAAAAAAAAAAAAAAAAAMAiNwQAAAAA%0aAAAAAAAAAAAAAAAAAAAAFrkhAAAAAAAAAAAAAAAAAAAAAAAAALDIDQEAAAAAAAAAAAAAAAA%0aAAAAAAACARW4IAAAAAAAAAAAAAAAAAAAAAAAAACxyQwAAAAAAAAAAAAAAAAAAAAAAAABgkR%0asCAAAAAAAAAAAAAAAAAAAAAAAAAIvcEAAAAAAAAAAAAAAAAAAAAAAAAABY5IYAAAAAAAAAA%0aAAAAAAAAAAAAAAAwCI3BAAAAAAAAAAAAAAAAAAAAAAAAAAWuSEAAAAAAAAAAAAAAAAAAAAA%0aAAAAsMgNAQAAAAAAAAAAAAAAAAAAAAAAAIBFbggAAAAAAAAAAAAAAAAAAAAAAAAALHJDAAA%0aAAAAAAAAAAAAAAAAAAAAAAGCRGwIAAAAAAAAAAAAAAAAAAAAAAAAAi9wQAAAAAAAAAAAAAA%0aAAAAAAAAAAAFjkhgAAAAAAAAAAAAAAAAAAAAAAAADAIjcEAAAAAAAAAAAAAAAAAAAAAAAAA%0aBa5IQAAAAAAAAAAAAAAAAAAAAAAAACwyA0BAAAAAAAAAAAAAAAAAAAAAAAAgEVuCAAAAAAA%0aAAAAAAAAAAAAAAAAAAAsckMAAAAAAAAAAAAAAAAAAAAAAAAAYJEbAgAAAAAAAAAAAAAAAAA%0aAAAAAAACL3BAAAAAAAAAAAAAAAAAAAAAAAAAAWOSGAAAAAAAAAAAAAAAAAAAAAAAAAMAiNw%0aQAAAAAAAAAAAAAAAAAAAAAAAAAFrkhAAAAAAAAAAAAAAAAAAAAAAAAALDIDQEAAAAAAAAAA%0aAAAAAAAAAAAAACARW4IAAAAAAAAAAAAAAAAAAAAAAAAACxyQwAAAAAAAAAAAAAAAAAAAAAA%0aAABgkRsCAAAAAAAAAAAAAAAAAAAAAAAAAIvcEAAAAAAAAAAAAAAAAAAgdu5YAAAAAGCQv/U%0ag9hZIAAAAAADAIjcEAAAAAAAAAAAAAAAAAAAAAAAAABa5IQAAAAAAAAAAAAAAAAAAAAAAAA%0aCwyA0BAAAAAAAAAAAAAAAAAAAAAAAAgEVuCAAAAAAAAAAAAAAAAAAAAAAAAAAsckMAAAAAA%0aAAAAAAAAAAAAAAAAAAAYJEbAgAAAAAAAAAAAAAAAAAAAAAAAACL3BAAAAAAAAAAAAAAAAAA%0aAAAAAAAAWOSGAAAAAAAAAAAAAAAAAAAAAAAAAMAiNwQAAAAAAAAAAAAAAAAAAAAAAAAAFrk%0ahAAAAAAAAAAAAAAAAAAAAAAAAALDIDQEAAAAAAAAAAAAAAAAAAAAAAACARW4IAAAAAAAAAA%0aAAAAAAAAAAAAAAACxyQwAAAAAAAAAAAAAAAAAAAAAAAABgkRsCAAAAAAAAAAAAAAAAAAAAA%0aAAAAIvcEAAAAAAAAAAAAAAAAAAAAAAAAABY5IYAAAAAAAAAAAAAAAAAAAAAAAAAwCI3BAAA%0aAAAAAAAAAAAAAAAAAAAAAAAWuSEAAAAAAAAAAAAAAAAAAAAAAAAAsMgNAQAAAAAAAAAAAAA%0aAAAAAAAAAAIBFbggAAAAAAAAAAAAAAAAAAAAAAAAALHJDAAAAAAAAAAAAAAAAAAAAAAAAAG%0aCRGwIAAAAAAAAAAAAAAAAAAAAAAAAAi9wQAAAAAAAAAAAAAAAAAAAAAAAAAFjkhgAAAAAAA%0aAAAAAAAAAAAAAAAAADAIjcEAAAAAAAAAAAAAAAAAAAAAAAAABa5IQAAAAAAAAAAAAAAAAAA%0aAAAAAACwyA0BAAAAAAAAAAAAAAAAAAAAAAAAgEVuCAAAAAAAAAAAAAAAAAAAAAAAAAAsckM%0aAAAAAAAAAAAAAAAAAAAAAAAAAYJEbAgAAAAAAAAAAAAAAAAAAAAAAAACL3BAAAAAAAAAAAA%0aAAAAAAAAAAAAAAWOSGAAAAAAAAAAAAAAAAAAAAAAAAAMAiNwQAAAAAAAAAAAAAAAAAAAAAA%0aAAAFrkhAAAAAAAAAAAAAAAAAAAAAAAAALDIDQEAAAAAAAAAAAAAAAAAAAAAAACARW4IAAAA%0aAAAAAAAAAAAAAAAAAAAAACxyQwAAAAAAAAAAAAAAAAAAAAAAAABgkRsCAAAAAAAAAAAAAAA%0aAAAAAAAAAAIvcEAAAAAAAAAAAAAAAAAAAAAAAAABY5IYAAAAAAAAAAAAAAAAAAAAAAAAAwC%0aI3BAAAAAAAAAAAAAAAAAAAAAAAAAAWuSEAAAAAAAAAAAAAAAAAAAAAAAAAsMgNAQAAAAAAA%0aAAAAAAAAAAAAAAAAIBFbggAAAAAAAAAAAAAAAAAAAAAAAAALHJDAAAAAAAAAAAAAAAAAAAA%0aAAAAAGCRGwIAAAAAAAAAAAAAAAAAAAAAAAAAi9wQAAAAAAAAAAAAAAAAAAAAAAAAAFjkhgA%0aAAAAAAAAAAAAAAAAAAAAAAADAIjcEAAAAAAAAAAAAAAAAAAAAAAAAABa5IQAAAAAAAAAAAA%0aAAAAAAAAAAAACwyA0BAAAAAAAAAAAAAAAAAAAAAAAAgEVuCAAAAAAAAAAAAAAAAAAAAAAAA%0aAAsckMAAAAAAAAAAAAAAAAAAAAAAAAAYJEbAgAAAAAAAAAAAAAAAAAAAAAAAACL3BAAAAAA%0aAAAAAAAAAAAAAAAAAAAAWOSGAAAAAAAAAAAAAAAAAAAAAAAAAMAiNwQAAAAAAAAAAAAAAAA%0aAAAAAAAAAFrkhAAAAAAAAAAAAAAAAAAAAAAAAALDIDQEAAAAAAAAAAAAAAAAAAAAAAACARW%0a4IAAAAAAAAAAAAAAAAAAAAAAAAACxyQwAAAAAAAAAAAAAAAAAAAAAAAABgkRsCAAAAAAAAA%0aAAAAAAAAAAAAAAAAIvcEAAAAAAAAAAAAAAAAAAAAAAAAABY5IYAAAAAAAAAAAAAAAAAAAAA%0aAAAAwCI3BAAAAAAAAAAAAAAAAAAAAAAAAAAWuSEAAAAAAAAAAAAAAAAAAAAAAAAAsMgNAQA%0aAAAAAAAAAAAAAAAAAAAAAAIBFbggAAAAAAAAAAAAAAAAAAAAAAAAALHJDAAAAAAAAAAAAAA%0aAAAAAAAAAAAGCRGwIAAAAAAAAAAAAAAAAAAAAAAAAAi9wQAAAAAAAAAAAAAAAAAAAAAAAAA%0aFjkhgAAAAAAAAAAAAAAAAAAAAAAAADAIjcEAAAAAAAAAAAAAAAAAAAAAAAAABa5IQAAAAAA%0aAAAAAAAAAAAAAAAAAACwyA0BAAAAAAAAAAAAAAAAAAAAAAAAgEVuCAAAAAAAAAAAAAAAAAA%0aAAAAAAAAsckMAAAAAAAAAAAAAAAAAAAAAAAAAYJEbAgAAAAAAAAAAAAAAAAAAAAAAAACL3B%0aAAAAAAAAAAAAAAAAAAAAAAAAAAWOSGAAAAAAAAAAAAAAAAAAAAAAAAAMAiNwQAAAAAAAAAA%0aAAAAAAAAAAAAAAAFrkhAAAAAAAAAAAAAAAAAAAAAAAAALDIDQEAAAAAAAAAAAAAAAAAAAAA%0aAACARW4IAAAAAAAAAAAAAAAAAAAAAAAAACxyQwAAAAAAAAAAAAAAAAAAAAAAAABgkRsCAAA%0aAAAAAAAAAAAAAAAAAAAAAAIvcEAAAAAAAAAAAAAAAAAAAAAAAAABY5IYAAAAAAAAAAAAAAA%0aAAAAAAAAAAwCI3BAAAAAAAAAAAAAAAAAAAAAAAAAAWuSEAAAAAAAAAAAAAAAAAAAAAAAAAs%0aMgNAQAAAAAAAAAAAAAAAAAAAAAAAIBFbggAAAAAAAAAAAAAAAAAAAAAAAAALHJDAAAAAAAA%0aAAAAAAAAAAAAAAAAAGCRGwIAAAAAAAAAAAAAAAAAAAAAAAAAi9wQAAAAAAAAAAAAAAAAAAA%0aAAAAAAFjkhgAAAAAAAAAAAAAAAAAAAAAAAADAIjcEAAAAAAAAAAAAAAAAAAAAAAAAABa5IQ%0aAAAAAAAAAAAAAAAAAAAAAAAACwyA0BAAAAAAAAAAAAAAAAAAAAAAAAgEVuCAAAAAAAAAAAA%0aAAAAAAAAAAAAAAsckMAAAAAAAAAAAAAAAAAAAAAAAAAYJEbAgAAAAAAAAAAAAAAAAAAAAAA%0aAACL3BAAAAAAAAAAAAAAAAAAAAAAAAAAWOSGAAAAAAAAAAAAAAAAAAAAAAAAAMAiNwQAAAA%0aAAAAAAAAAAAAAAAAAAAAAFrkhAAAAAAAAAAAAAAAAAAAAAAAAALDIDQEAAAAAAAAAAAAAAA%0aAAAAAAAACARW4IAAAAAAAAAAAAAAAAAAAAAAAAACxyQwAAAAAAAAAAAAAAAAAAAAAAAABgk%0aRsCAAAAAAAAAAAAAAAAAAAAAAAAAIvcEAAAAAAAAAAAAAAAAAAAAAAAAABY5IYAAAAAAAAA%0aAAAAAAAAAAAAAAAAwCI3BAAAAAAAAAAAAAAAAAAAAAAAAAAWuSEAAAAAAAAAAAAAAAAAAAA%0aAAAAAsMgNAQAAAAAAAAAAAAAAAAAAAAAAAIBFbggAAAAAAAAAAAAAAAAAAAAAAAAALHJDAA%0aAAAAAAAAAAAAAAAAAAAAAAAGCRGwIAAAAAAAAAAAAAAAAAAAAAAAAAi9wQAAAAAAAAAAAAA%0aAAAAAAAAAAAAFjkhgAAAAAAAAAAAAAAAAAAAAAAAADAIjcEAAAAAAAAAAAAAAAAAAAAAAAA%0aABa5oJrT1QAAIABJREFUIQAAAAAAAAAAAAAAAAAAAAAAAACwyA0BAAAAAAAAAAAAAAAAAAA%0aAAAAAgEVuCAAAAAAAAAAAAAAAAAAAAAAAAAAsckMAAAAAAAAAAAAAAAAAAAAAAAAAYJEbAg%0aAAAAAAAAAAAAAAAAAAAAAAAACL3BAAAAAAAAAAAAAAAAAAAAAAAAAAWOSGAAAAAAAAAAAAA%0aAAAAAAAAAAAAMAiNwQAAAAAAAAAAAAAAAAAAAAAAAAAFrkhAAAAAAAAAAAAAAAAAAAAAAAA%0aALDIDQEAAAAAAAAAAAAAAAAAAAAAAACARW4IAAAAAAAAAAAAAAAAAAAAAAAAACxyQwAAAAA%0aAAAAAAAAAAAAAAAAAAABgkRsCAAAAAAAAAAAAAAAAAAAAAAAAAIvcEAAAAAAAAAAAAAAAAA%0aAAAAAAAABY5IYAAAAAAAAAAAAAAAAAAAAAAAAAwCI3BAAAAAAAAAAAAAAAAAAAAAAAAAAWu%0aSEAAAAAAAAAAAAAAAAAAAAAAAAAsMgNAQAAAAAAAAAAAAAAAAAAAAAAAIBFbggAAAAAAAAA%0aAAAAAAAAAAAAAAAALHJDAAAAAAAAAAAAAAAAAAAAAAAAAGCRGwIAAAAAAAAAAAAAAAAAAAA%0aAAAAAi9wQAAAAAAAAAAAAAAAAAAAAAAAAAFjkhgAAAAAAAAAAAAAAAAAAAAAAAADAIjcEAA%0aAAAAAAAAAAAAAAAAAAAAAAABa5IQAAAAAAAAAAAAAAAAAAAAAAAACwyA0BAAAAAAAAAAAAA%0aAAAAAAAAAAAgEVuCAAAAAAAAAAAAAAAAAAAAAAAAAAsckMAAAAAAAAAAAAAAAAAAAAAAAAA%0aYJEbAgAAAAAAAAAAAAAAAAAAAAAAAACL3BAAAAAAAAAAAAAAAAAAAAAAAAAAWOSGAAAAAAA%0aAAAAAAAAAAAAAAAAAAMAiNwQAAAAAAAAAAAAAAAAAAAAAAAAAFrkhAAAAAAAAAAAAAAAAAA%0aAAAAAAALDIDQEAAAAAAAAAAAAAAAAAAAAAAACARW4IAAAAAAAAAAAAAAAAAAAAAAAAACxyQ%0awAAAAAAAAAAAAAAAAAAAAAAAABgkRsCAAAAAAAAAAAAAAAAAAAAAAAAAIvcEAAAAAAAAAAA%0aAAAAAAAAAAAAAABY5IYAAAAAAAAAAAAAAAAAAAAAAAAAwCI3BAAAAAAAAAAAAAAAAAAAAAA%0aAAAAWuSEAAAAAAAAAAAAAAAAAAAAAAAAAsMgNAQAAAAAAAAAAAAAAAAAAAAAAAIBFbggAAA%0aAAAAAAAAAAAAAAAAAAAAAALHJDAAAAAAAAAAAAAAAAAAAAAAAAAGCRGwIAAAAAAAAAAAAAA%0aAAAAAAAAAAAi9wQAAAAAAAAAAAAAAAAAAAAAAAAAFjkhgAAAAAAAAAAAAAAAAAAAAAAAADA%0aIjcEAAAAAAAAAAAAAAAAAAAAAAAAABa5IQAAAAAAAAAAAAAAAAAAAAAAAACwyA0BAAAAAAA%0aAAAAAAAAAAAAAAAAAgEVuCAAAAAAAAAAAAAAAAAAAAAAAAAAsckMAAAAAAAAAAAAAAAAAAA%0aAAAAAAYJEbAgAAAAAAAAAAAAAAAAAAAAAAAACL3BAAAAAAAAAAAAAAAAAAAAAAAAAAWOSGA%0aAAAAAAAAAAAAAAAAAAAAAAAAMAiNwQAAAAAAAAAAAAAAAAAAAAAAAAAFrkhAAAAAAAAAAAA%0aAAAAAAAAAAAAALDIDQEAAAAAAAAAAAAAAAAAAAAAAACARW4IAAAAAAAAAAAAAAAAAAAAAAA%0aAACxyQwAAAAAAAAAAAAAAAAAAAAAAAABgkRsCAAAAAAAAAAAAAAAAAAAAAAAAAIvcEAAAAA%0aAAAAAAAAAAAAAAAAAAAABY5IYAAAAAAAAAAAAAAAAAAAAAAAAAwCI3BAAAAAAAAAAAAAAAA%0aAAAAAAAAAAWuSEAAAAAAAAAAAAAAAAAAAAAAAAAsMgNAQAAAAAAAAAAAAAAAAAAAAAAAIBF%0abggAAAAAAAAAAAAAAAAAAAAAAAAALHJDAAAAAAAAAAAAAAAAAAAAAAAAAGCRGwIAAAAAAAA%0aAAAAAAAAAAAAAAAAAi9wQAAAAAAAAAAAAAAAAAAAAAAAAAFjkhgAAAAAAAAAAAAAAAAAAAA%0aAAAADAIjcEAAAAAAAAAAAAAAAAAAAAAAAAABa5IQAAAAAAAAAAAAAAAAAAAAAAAACwyA0BA%0aAAAAAAAAAAAAAAAAAAAAAAAgEVuCAAAAAAAAAAAAAAAAAAAAAAAAAAsckMAAAAAAAAAAAAA%0aAAAAAAAAAAAAYJEbAgAAAAAAAAAAAAAAAAAAAAAAAACL3BAAAAAAAAAAAAAAAAAAAAAAAAA%0aAWOSGAAAAAAAAAAAAAAAAAAAAAAAAAMAiNwQAAAAAAAAAAAAAAAAAAAAAAAAAFrkhAAAAAA%0aAAAAAAAAAAAAAAAAAAALFzf8dtHInah99WffdgBmQG5EYgbATDDARXByCcCBYnAuMEgDI2A%0arMjMBWBqQiWzkCMYL4Lwmut15ZFEf9m5nmqWCRvJPI3mm5dvfAqxg0BAAAAAAAAAAAAAAAA%0aAAAAAAAAgFcxbggAAAAAAAAAAAAAAAAAAAAAAAAAvIpxQwAAAAAAAAAAAAAAAAAAAAAAAAD%0agVYwbAgAAAAAAAAAAAAAAAAAAAAAAAACvYtwQAAAAAAAAAAAAAAAAAAAAAAAAAHgV44YAAA%0aAAAAAAAAAAAAAAAAAAAAAAwKsYNwQAAAAAAAAAAAAAAAAAAAAAAAAAXsW4IQAAAAAAAAAAA%0aAAAAAAAAAAAAADwKsYNAQAAAAAAAAAAAAAAAAAAAAAAAIBXMW4IAAAAAAAAAAAAAAAAAAAA%0aAAAAALyKcUMAAAAAAAAAAAAAAAAAAAAAAAAA4FWMGwIAAAAAAAAAAAAAAAAAAAAAAAAAr2L%0acEAAAAAAAAAAAAAAAAAAAAAAAAAB4FeOGAAAAAAAAAAAAAAAAAAAAAAAAAMCrGDcEAAAAAA%0aAAAAAAAAAAAAAAAAAAAF7FuCEAAAAAAAAAAAAAAAAAAAAAAAAA8CrGDQEAAAAAAAAAAAAAA%0aAAAAAAAAACAVzFuCAAAAAAAAAAAAAAAAAAAAAAAAAC8inFDAAAAAAAAAAAAAAAAAAAAAAAA%0aAOBVjBsCAAAAAAAAAAAAAAAAAAAAAAAAAK9i3BAAAAAAAAAAAAAAAAAAAAAAAAAAeBXjhgA%0aAAAAAAAAAAAAAAAAAAAAAAADAq/w/CQAAAAAAAAAAAODLSm0XSW6S/Po5n32f3efrr/zjPn%0az29ackD7uvH379vt90n1QHAAAAAAAAAAAAhqT0fa8CAAAAAAAAAAAAJCm1XSW5SjLPb+OFb%0a0/043xI8rj7uI/RQwAAAAAAAAAAAOCMGTcEAAAAAAAAAABgskpt8/w2ZDhPMjvzH/mXJA95%0aHju87zfdg6cIAAAAAAAAAAAAnAPjhgAAAAAAAAAAAExGqe3XEcPbJG9H8Cs9ZTd0mOSu33S%0aPnjIAAAAAAAAAAABwCsYNAQAAAAAAAAAAGLVS222exwznSS5H/uv+kuQuyX2/6e48fQAAAA%0aAAAAAAAOBYjBsCAAAAAAAAAAAwOp8NGt4mmU00w1Oehw7vDB0CAAAAAAAAAAAAh2bcEAAAA%0aAAAAAAAgFEotd0kWWbag4Z/5pc8Dx2u+033KAcAAAAAAAAAAACwb8YNAQAAAAAAAAAAGKxS%0a20WexwyXSa4V+Sofkmz7TbeVAgAAAAAAAAAAANgX44YAAAAAAAAAAAAMTqntKskqz8OGM0W%0a+yVOSdZ6HDh/lAAAAAAAAAAAAAF7DuCEAAAAAAAAAAACDUWqbJ1km6dTYq38mWfeb7kEKAA%0aAAAAAAAAAA4FsYNwQAAAAAAAAAAODs7UYNV0neqnFQH5Ks+k13LwUAAAAAAAAAAADwEsYNA%0aQAAAAAAAAAAOFtGDU/GyCEAAAAAAAAAAADwIsYNAQAAAAAAAAAAODtGDc/GhyTLftM9SAEA%0aAAAAAAAAAAB8iXFDAAAAAAAAAAAAzkap7SrJOkmnxln5Z5JVv+kepQAAAAAAAAAAAAD+iHF%0aDAAAAAAAAAAAATq7UdpFkleS9GmfrKc/Dk+t+032SAwAAAAAAAAAAAPiccUMAAAAAAAAAAA%0aBOqtS2yPNo3kyNQfglybLfdHdSAAAAAAAAAAAAAL8ybggAAAAAAAAAAMBJlNpu8jxq+FaNQ%0afqQZNFvukcpAAAAAAAAAAAAgDcSAAAAAAAAAAAAcGyltlWSn2PYcMjeJnkotS2lAAAAAAAA%0aAAAAAErf9yoAAAAAAAAAAABwFKW2myTbJNdqjMrHJIt+0z1IAQAAAAAAAAAAANP0RgIAAAA%0aAAAAAAACOodS2SvJzDBuO0XWSn0ttSykAAAAAAAAAAABgmkrf9yoAAAAAAAAAAABwMKW2my%0aTbGDWcig9JFv2me5QCAAAAAAAAAAAApuONBAAAAAAAAAAAABxKqW2Z5D6GDafkbZKHUtutF%0aAAAAAAAAAAAADAdpe97FQAAAAAAAAAAANirUttFkm2STo1J+79+0y1lAAAAAAAAAAAAgPEz%0abggAAAAAAAAAAMBeldpuktwluVSDJB+T3Pab7lEKAAAAAAAAAAAAGK83EgAAAAAAAAAAALA%0avpbZFkvsYNuQ310keSm23UgAAAAAAAAAAAMB4GTcEAAAAAAAAAABgL0pt2yQ/JJmpwe/Mkv%0axYaltJAQAAAAAAAAAAAONU+r5XAQAAAAAAAAAAgG9WartIcp/kWg2+Qkuy6DfdJykAAAAAA%0aAAAAABgPIwbAgAAAAAAAAAA8M1KbTdJ7pJcqsELfEwyN3AIAAAAAAAAAAAA4/FGAgAAAAAA%0aAAAAAL5FqW2e5D6GDXm56ySPu3FMAAAAAAAAAAAAYASMGwIAAAAAAAAAAPBipbZFkp+SzNT%0agG82S3JfabqUAAAAAAAAAAACA4TNuCAAAAAAAAAAAwIuU2pZJflCCPZgl+XE3lgkAAAAAAA%0aAAAAAMWOn7XgUAAAAAAAAAAAC+Sqltm+SdEhzAd/2m28oAHPFOu0pytfv286+/5CHJpyTpN%0a929igAAAAAAAAAA8BvjhgAAAAAAAAAAAHwVw4YcwT/7TbeQAdjz/TVPcpPn8cJfP1/u8a/4%0akORx93Gf5KHfdJ+UBwAAAAAAAABgaowbAgAAAAAAAAAA8JcMG3JEBg6B19xXV0nmu4+bJNc%0an+lE+JnnI89jhfb/pHj0dAAAAAAAAAADGzrghAAAAAAAAAAAAX2TYkBMwcAh87R11kechw9%0avd58sz/VF/SXKX56HDO08OAAAAAAAAAIAxMm4IAAAAAAAAAADAH9oNRt0nuVaDEzBwCPzZ/%0aXSV3wYNu4H+Gi3PY4d3/ab75KkCAAAAAAAAADAGxg0BAAAAAAAAAAD4L4YNORMGDoHP76Xb%0aDHvQ8M98TLKOoUMAAAAAAAAAAAbOuCEAAAAAAAAAAAD/pdS2TfJOCc6AgUOY9n00T7KY0J3%0aU8jxyuPX0AQAAAAAAAAAYGuOGAAAAAAAAAAAA/AfDhpwhA4cwrXvoIs+DhssklxPN8JRkm2%0aTdb7pH/yoAAAAAAAAAABgC44YAAAAAAAAAAAD8m2FDzpiBQxj/HXSVZOUe+i8fkmz7TbeVA%0agAAAAAAAACAc2bcEAAAAAAAAAAAgCSGDRmE74x7wSjvn3meRw3fqvFFvyRZ53no8JMcAAAA%0aAAAAAACcG+OGAAAAAAAAAAAApNS2TPK9EgyAgUMYz90zj1HDb/GU55HDtZFDAAAAAAAAAAD%0aOiXFDAAAAAAAAAACAiSu1LZL8oAQD8vd+093LAIO9d+Yxargv/0yy6jfdoxQAAAAAAAAAAJ%0ayacUMAAAAAAAAAAIAJ2w1M/aQEA/OUZN5vugcpYHB3zipGDQ/ByCEAAAAAAAAAACdn3BAAA%0aAAAAAAAAGCiSm03Se6TzNRggJ6SXPWb7pMUcPb3zVWSdZJOjYP73yRrZyMAAAAAAAAAAKdg%0a3BAAAAAAAAAAAGCCSm0XSR6SXKrBgH1MMjfiBWd916ySvFfjqJ7yPHC4kgIAAAAAAAAAgGN%0a6IwEAAAAAAAAAAMAk3cewIcN3nWQrA5yfUtsiyWMMG57CLMk/Sm2Pu+cAAAAAAAAAAABHUf%0aq+VwEAAAAAAAAAAGBCSm3bJO+UYET+t990KxngLO6YmzyPjl6rcTY+JFn2m+5BCgAAAAAAA%0aAAADsm4IQAAAAAAAAAAwISU2pZJvleCEfqu33RbGeBk98tFklWS92qcrf9Lsuo33ScpAAAA%0aAAAAAAA4BOOGAAAAAAAAAAAAE1Fqmyf5SQlG6inJvN90D1LA0e+X2yTrJJdqDOKsXPSb7k4%0aKAAAAAAAAAAD2zbghAAAAAAAAAADABJTarpI8JJmpwYj9kuSm33SfpICj3C0XSbZJOjUG50%0aOeRw4fpQAAAAAAAAAAYF/eSAAAAAAAAAAAADAJdzFsyPhd5nloDTiwUtttkscYNhyqt0keS%0am1LKQAAAAAAAAAA2JfS970KAAAAAAAAAAAAI1ZqWyd5rwQT8j/9plvLAAe5Uy7yPCJq1HA8%0aPiRZ9JvuUQoAAAAAAAAAAF7DuCEAAAAAAAAAAMCIldpuk/yoBBP0t37TPcgAe71T5nkeNrx%0aUY3SekqwMwwIAAAAAAAAA8BrGDQEAAAAAAAAAAEaq1HaV5CHJTA0m6JckN/2m+yQF7OVOWS%0ad5r8TotSQLZycAAAAAAAAAAN/ijQQAAAAAAAAAAACjdRfDhkzXZZKtDPA6pbarUttDDBtOR%0aZfksdQ2lwIAAAAAAAAAgJcybggAAAAAAAAAADBCpbZVkmslmLiu1LaUAb75LrlN8uA+mZxZ%0akp9KbWspAAAAAAAAAAB4idL3vQoAAAAAAAAAAAAjUmqbJ/lJCUiSPCW56TfdoxTwortkneS%0a9EpP3McmtMxQAAAAAAAAAgK9h3BAAAAAAAAAAAGBESm0XSR6SXKoB//ax33Q3MsBX3SNXSe%0a6SXKvBzlOeBw7vpQAAAAAAAAAA4EveSAAAAAAAAAAAADAqqxg2hN+7LrWtZIAvK7XN8zyQa%0a9iQz82S/OQcBQAAAAAAAADgr5S+71UAAAAAAAAAAAAYgVLbbZIflYA/9bd+0z3IAH94hyyT%0afK8Ef6ElWfSb7pMUAAAAAAAAAAD8nnFDAAAAAAAAAACAESi1XSR5TDJTA/7Ux37T3cgA/3V%0a/rJO8U4OvPUvzPHBoLBYAAAAAAAAAgP/wRgIAAAAAAAAAAIBRWMewIfyV61LbSgZ4ths2vI%0a9hQ154lia5L7XNpQAAAAAAAAAA4HOl73sVAAAAAAAAAAAABmw3LvSTEvDV/tZvugcZmPjdc%0aZPnYUPDuLzGd/2m28oAAAAAAAAAAECSvJEAAAAAAAAAAABguEptF0m2SsCLeGeY+t1xG8OG%0a7McPpTZnKgAAAAAAAAAASYwbAgAAAAAAAAAADN0qyaUM8CLXpbalDExRqW2R5McYNmR/3pX%0aatrvBZQAAAAAAAAAAJqz0fa8CAAAAAAAAAADAAJXabpL8rAR8k6ckN/2me5SCCd0b2yTvlO%0aBAPiaZ95vukxQAAAAAAAAAANP0RgIAAAAAAAAAAIDBWksA32zmHWJKDBtyBNdJ7kttF1IAA%0aAAAAAAAAExT6fteBQAAAAAAAAAAgIEptS2TfK8EvNrf+013LwMjvi8uktzneXgOjuEpybzf%0adA9SAAAAAAAAAABMyxsJAAAAAAAAAAAAhmU3VLVSAvZiKwEjvy/uY9iQ45oluS+13UgBAAA%0aAAAAAADAtxg0BAAAAAAAAAACGZ5Xn4SDg9S5LbSsZGJtS21UMG3I6Bg4BAAAAAAAAACao9H%0a2vAgAAAAAAAAAAwEDsRoJ+VgL26inJTb/pHqVgRHfFfQzhch7n67zfdA9SAAAAAAAAAACM3%0axsJAAAAAAAAAAAABmUtAezdLMlKBsbAsCFneL7el9pupQAAAAAAAAAAGL/S970KAAAAAAAA%0aAAAAA7AbBvpRCTiYv/eb7l4GBnxPGDbknH3Xb7qtDAAAAAAAAAAA4/VGAgAAAAAAAAAAgMF%0aYSwAHtZKAoTJsyAD8UGpbyAAAAAAAAAAAMF7GDQEAAAAAAAAAAAag1LZMcqkEHNTbUtutDA%0azwjjBsyFCsd/9eAQAAAAAAAAAYIeOGAAAAAAAAAAAAZ67UdpFkpQQcxVoCBnZHGDZkSGZJ7%0ag0cAgAAAAAAAACMk3FDAAAAAAAAAACA87eM0So4lstS20IGhsCwIQNl4BAAAAAAAAAAYKRK%0a3/cqAAAAAAAAAAAAnKlS20WSxxiugmP6JclNv+k+ScEZ3w+GDRm6pyTzftM9SAEAAAAAAAA%0aAMA5vJAAAAAAAAAAAADhr6xiugmO7TLKUgXNl2JCRmCW5L7VdSQEAAAAAAAAAMA6l73sVAA%0aAAAAAAAAAAztBu7OdfSsBJPCW56jfdJyk4s7vBsCFj8zHJ3HkLAAAAAAAAADB8byQAAAAAA%0aAAAAAA4WysJ4GRmSZYycE4MGzJS10nuS20XUgAAAAAAAAAADJtxQwAAAAAAAAAAgDNUartK%0a8k4JOKmlsS3O6F64SHIXw4aM03WSrQwAAAAAAAAAAMNm3BAAAAAAAAAAAOA8rSSAk5slWcr%0aAqe2GDe+TXKrBiHWltq0MAAAAAAAAAADDVfq+VwEAAAAAAAAAAOCMlNqukvxLCTgLT0mu+k%0a33SQpOdCf8Omx4rQYT8T/9plvLAAAAAAAAAAAwPG8kAAAAAAAAAAAAODsrCeBszJIsZeCE7%0amLYkGn5vtS2kAEAAAAAAAAAYHiMGwIAAAAAAAAAAJyRUttFkndKwFlZSMCJ7oRtkrdKMEHr%0aUtuNDAAAAAAAAAAAw2LcEAAAAAAAAAAA4LwsJYCzc1lqW8jAMZXa1jF2y3TNktzvRp8BAAA%0aAAAAAABgI44YAAAAAAAAAAABnYjfgY9wQztNKAo54HyySvFeCiZsluZcBAAAAAAAAAGA4jB%0asCAAAAAAAAAACcj0Weh3yA83O5G5yDgyq13Sb5QQlIklyX2rYyAAAAAAAAAAAMg3FDAAAAA%0aAAAAACA87GUAM7aQgIOqdR2k2SrBPyHd8ZlAQAAAAAAAACGofR9rwIAAAAAAAAAAMCJ7UZ7%0aflACzt7f+013LwMHuAcukjwmmakBf+hv/aZ7kAEAAAAAAAAA4Hy9kQAAAAAAAAAAAOAsLCW%0aAQVhIwL7thg3vY9gQvuR+964AAAAAAAAAAHCmjBsCAAAAAAAAAACcWKltnuRaCRiEd6W2Kx%0anYs617AP7SLMmdDAAAAAAAAAAA58u4IQAAAAAAAAAAwOktJADvLNNUalsn6ZSAr/K21LaSA%0aQAAAAAAAADgPJW+71UAAAAAAAAAAAA4kVLbVZJ/KQGD8tRvugsZ2MMdsEjygxLwYn/vN929%0aDAAAAAAAAAAA5+WNBAAAAAAAAAAAACe1kAAGZ7YbpYNvVmq7SbJWAr7JXanNyCwAAAAAAAA%0aAwJkxbggAAAAAAAAAAHBaCwnAu8u07EbZ7pPM1IBvMktyJwMAAAAAAAAAwHkxbggAAAAAAA%0aAAAHAipbbbJJdKwCC9LbXdyMA3uo9hQ9jHObyUAQAAAAAAAADgfBg3BAAAAAAAAAAAOJ2FB%0aDBoRrV4sVLbOsm1ErAX3xuaBQAAAAAAAAA4H8YNAQAAAAAAAAAATqDUdpWkUwIG7VYCXnj2%0aL5K8VwL2altqu5ABAAAAAAAAAOD0jBsCAAAAAAAAAACcxkICGLzZbqwO/lKp7SbJWgnYu+s%0akKxkAAAAAAAAAAE7PuCEAAAAAAAAAAMBpLCQA7zLTUGq7SLJNMlMDDuJ9qW0uAwAAAAAAAA%0aDAaRk3BAAAAAAAAAAAOLLd+M6lEjAKb0ttVzLwF7ZJrmWAw75nuyFRAAAAAAAAAABOxLghA%0aAAAAAAAAADA8S0kAO8001BqWybplICDu0yykgEAAAAAAAAA4HSMGwIAAAAAAAAAABxRqe0i%0aya0SMCoLCfiTM/8myfdKwNG8L7XNZQAAAAAAAAAAOA3jhgAAAAAAAAAAAMd1m2QmA4zK5W7%0aEDv5tN2Z7pwQc3Xb3/gEAAAAAAAAAcGTGDQEAAAAAAAAAAI7rVgIYpaUE/M46yaUMcHSXSV%0aYyAAAAAAAAAAAcn3FDAAAAAAAAAACAIym1XSTplIBRMlzK5+f9Isk7JeBk3pfabmQAAAAAA%0aAAAADgu44YAAAAAAAAAAADHs5AARmtWajNwSEptV0nWSsDJbSUAAAAAAAAAADgu44YAAAAA%0aAAAAAADHs5AARs24IUlyl2QmA5zcdaltKQMAAAAAAAAAwPEYNwQAAAAAAAAAADiCUttVkms%0alYNSMGzrrV856OCurUtuFDAAAAAAAAAAAx2HcEAAAAAAAAAAA4DiMnsH4zUpt3vWJKrXNk/%0axDCTivcznJWgYAAAAAAAAAgOMwbggAAAAAAAAAAHAcCwlgEowbTlCp7SLJVgk4S+9246MAA%0aAAAAAAAAByYcUMAAAAAAAAAAIAD241eXSsBk2DccJrWSS5lgLN+RwEAAAAAAAAAODDjhgAA%0aAAAAAAAAAIdn7AymY1Zq885PyO55v1MCztp1qW0pAwAAAAAAAADAYRk3BAAAAAAAAAAAODx%0aDZzAtcwmmodR2kWSrBAzCavfOAgAAAAAAAABwIMYNAQAAAAAAAAAADmg3otMpAZNi0HQ6tk%0almMsAgzJIsZQAAAAAAAAAAOBzjhgAAAAAAAAAAAIc1lwAm57LUdiPDuJXabmO8FobmH6W2K%0axkAAAAAAAAAAA7DuCEAAAAAAAAAAMBh3UoAkzSXYLxKbRdJtkrAIK0kAAAAAAAAAAA4DOOG%0aAAAAAAAAAAAAh2XcEKZpIcGobZPMZIBBeldqm8sAAAAAAAAAALB/xg0BAAAAAAAAAAAOpNR%0a2E+NXMFXXpbYLGUZ5ts+TdErAoK0kAAAAAAAAAADYP+OGAAAAAAAAAAAAh3MrATgDGI/dYO%0aVWCRi8t7vA4/m9AAAgAElEQVShUgAAAAAAAAAA9si4IQAAAAAAAAAAwOHMJQBnAKOySnIpA%0a4zmfQYAAAAAAAAAYI+MGwIAAAAAAAAAABxAqe0iyVslYNLmEozqXL9J8l4JGI23pbZbGQAA%0aAAAAAAAA9se4IQAAAAAAAAAAwGHMJYDJu9wN4jEOWwlgdNYSAAAAAAAAAADsj3FDAAAAAAA%0aAAACAw5hLADgLxqHUtkxyrQSMzmWpbSEDAAAAAAAAAMB+GDcEAAAAAAAAAAA4jFsJgBg3HL%0axS21WSlRIwWt5vAAAAAAAAAIA9MW4IAAAAAAAAAACwZ7shrEslgBg3HIN1kpkMMFqXpTZnN%0aQAAAAAAAADAHhg3BAAAAAAAAAAA2L+5BMDOrNR2I8Mw7QbPOiVg9FYSAAAAAAAAAAC8nnFD%0aAAAAAAAAAACA/ZtLADgTRmErAUzC292YKQAAAAAAAAAAr2DcEAAAAAAAAAAAYP/mEgDOhGE%0artS2TXCoBk7GSAAAAAAAAAADgdYwbAgAAAAAAAAAA7FGp7SLGsID/NJdgkGf5SgmYlLelth%0asZAAAAAAAAAAC+nXFDAAAAAAAAAACA/ZpLAPzOzGDW4KyTzGSAyVlKAAAAAAAAAADw7YwbA%0agAAAAAAAAAA7NdcAsDZMFy7Icp3SsAkvSu1XckAAAAAAAAAAPBtjBsCAAAAAAAAAADs140E%0agLNh0NYSwKQtJAAAAAAAAAAA+DbGDQEAAAAAAAAAAPbrrQTAH5hLcP5KbbfOcZi8ZantQgY%0aAAAAAAAAAgJczbggAAAAAAAAAALAnpba5CsCfuDSWNQhrCWDyZkluZQAAAAAAAAAAeDnjhg%0aAAAAAAAAAAAPtzIwHgjBimUtsyyaUSQJKlBAAAAAAAAAAAL2fcEAAAAAAAAAAAYH8MlwFfM%0apfgPJXaLpKslAB2rkttzmwAAAAAAAAAgBcybggAAAAAAAAAALA/cwkAZ8QgLZPMZAA+s5AA%0aAAAAAAAAAOBljBsCAAAAAAAAAADsQantIsmlEsAX3Ehwtuf3Ugngd97tzgcAAAAAAAAAAL6%0aScUMAAAAAAAAAAID9MFoG/JVZqe1KhrOzSjKTAfgDCwkAAAAAAAAAAL6ecUMAAAAAAAAAAI%0aD9MG4IfI0rCc7HbmzyvRLAn1hKAAAAAAAAAADw9YwbAgAAAAAAAAAA7IdxQ+BrzCU4KysJg%0aC+4LLX5Px4AAAAAAAAAwFcybggAAAAAAAAAALAfhm8AZ8WAlNqukrxTAvgLSwkAAAAAAAAA%0aAL6OcUMAAAAAAOD/s3N/x23b6R6HX2RyL3YgbgVSB2YHUAfWGRQQdWBtBastABO6ghUqCFj%0aBUhWEquBQFfzOhZRjJ5FtkgDx93lmNBqPZ2zpI+M1rr4AAAC040oC4ADGDYfjXgLgADcSAA%0aAAAAAAAAAcxrghAAAAAAAAAABAQ1lRGSsDDnUpwSDu9jIiPioBHOAiKyoDhwAAAAAAAAAAB%0azBuCAAAAAAAAAAA0JxxQ+BgWVGtVOjdvQTAEW4lAAAAAAAAAAD4MeOGAAAAAAAAAAAAzS0l%0aANyMcciKahkRH5UAjpBnRbWQAQAAAAAAAADg+4wbAgAAAAAAAAAANLeSADjCUoJe3UsAnOB%0aGAgAAAAAAAACA7zNuCAAAAAAAAAAA0NxCAuAIKwn6kRXVMiI+KgGcwLghAAAAAAAAAMAPGD%0acEAAAAAAAAAABo7koC4AhLCXpzJwFwojwrKoPWAAAAAAAAAADfYdwQAAAAAAAAAACggayor%0alUAjnQpQS/3ehERt0oADdxIAAAAAAAAAADwbcYNAQAAAAAAAAAAmllIABzLMGov7iLiQgag%0aAeOGAAAAAAAAAADfYdwQAAAAAAAAAACgmZUEwAkMo3bvTgKgoTwrKvcbAAAAAAAAAOAbjBs%0aCAAAAAAAAAAA0Y+AGOMVKgu5kRXUbERdKAO43AAAAAAAAAMD5GDcEAAAAAAAAAABo5loC4A%0aSGUbt1LwHQkhsJAAAAAAAAAADeZ9wQAAAAAAAAAACgmaUEwAkMo3YkK6qbiLhUAmiJcUMAA%0aAAAAAAAgG8wbggAAAAAAAAAANCMwSzgFAsJOnMnAdCii6yoDNQCAAAAAAAAALzDuCEAAAAA%0aAAAAAMCJsqJaqgCc6EqCzu70ByWAlt1IAAAAAAAAAADwd8YNAQAAAAAAAAAATreUADhVVlQ%0aLFc7uXgLgDFYSAAAAAAAAAAD8nXFDAAAAAAAAAACA0y0lABq4luB83sYjb5QAzuCDgVoAAA%0aAAAAAAgL8zbggAAAAAAAAAAHC6pQQAg3UTERcyAGeykgAAAAAAAAAA4M+MGwIAAAAAAAAAA%0aJxuIQHQwEqCs7qTAHDDAQAAAAAAAAC6Y9wQAAAAAAAAAADgdNcSAAxPVlTXEXGlBHBGKwkA%0aAAAAAAAAAP7MuCEAAAAAAAAAAABAPwykns+dBMCZXWVFtZABAAAAAAAAAOAL44YAAAAAAAA%0aAAACnM0wGNGEU6wzexsZulAA6sJIAAAAAAAAAAOAL44YAAAAAAAAAAACnu5AAaMC44XncuM%0a9ARwxdAwAAAAAAAAB8xbghAAAAAAAAAAAAQD+uJDiLOwmAjqwkAAAAAAAAAAD4wrghAAAAA%0aAAAAADACbKiWqkAMLjbvAyjkUB3PkgAAAAAAAAAAPCFcUMAAAAAAAAAAACAnmRFtVChVbcS%0aAB3f8WsVAAAAAAAAAABeGTcEAAAAAAAAAAAA6I9RrHbdSgC44wAAAAAAAAAA/TBuCAAAAAA%0aAAAAAcJqVBADDkRXVdURcKgF0zLghAAAAAAAAAMAb44YAAAAAAAAAAAAATMGtBEAPjBsCAA%0aAAAAAAALwxbggAAAAAAAAAAADQn5UErbmRAOjBBwkAAAAAAAAAAF4ZNwQAAAAAAAAAADjNU%0agKAYciK6joiLpUAerxBAAAAAAAAAACzZ9wQAAAAAAAAAADgNEsJAAbjVgLAeyEAAAAAAAAA%0aQL+MGwIAAAAAAAAAAAAwdjcSAD26lgAAAAAAAAAAwLghAAAAAAAAAAAAQJ9WEjSTFdV1RFw%0aqAfTIuCEAAAAAAAAAQBg3BAAAAAAAAAAAONVCAoBBuJUA6NlSAgAAAAAAAAAA44YAAAAAAA%0aAAAACnupIAYBBWEgDeCwEAAAAAAAAA+mfcEAAAAAAAAAAAAIBRyopqGUbFgOHcIwAAAAAAA%0aACAWTNuCAAAAAAAAAAAAMBY3UgADMRSAgAAAAAAAABg7owbAgAAAAAAAAAAAPRnKUEjKwmA%0agbiWAAAAAAAAAACYO+OGAAAAAAAAAAAAAP25lKCRlQTAQCwkAAAAAAAAAADmzrghAAAAAAA%0aAAAAAAKOTFdUqIi6UAAZiKQEAAAAAAAAAMHfGDQEAAAAAAAAAAI6UFdVCBYDerSQABmQpAQ%0aAAAAAAAAAwd8YNAQAAAAAAAAAAjnctAUDvVhIAA2L8GgAAAAAAAACYPeOGAAAAAAAAAAAAA%0aIzRBwmAAbmSAAAAAAAAAACYO+OGAAAAAAAAAAAAAIxKVlQrFQAAAAAAAAAAAIbFuCEAAAAA%0aAAAAAAAAY7OSABiarKiWKgAAAAAAAAAAc2bcEAAAAAAAAAAAAICxWUkADNBSAgAAAAAAAAB%0agzowbAgAAAAAAAAAAADA21xIAAAAAAAAAAAAMi3FDAAAAAAAAAAAAAEYjK6plRFwoAQzQQg%0aIAAAAAAAAAYM6MGwIAAAAAAAAAAAAwJisJgIG6lgAAAAAAAAAAmDPjhgAAAAAAAAAAAACMy%0aVICAAAAAAAAAACA4TFuCAAAAAAAAAAAAMCYrCQAAAAAAAAAAAAYHuOGAAAAAAAAAAAAAIzJ%0atQQAAAAAAAAAAADDY9wQAAAAAAAAAAAAgFHIimoRERdKAAAAAAAAAAAADI9xQwAAAAAAAAA%0aAAADG4loCAAAAAAAAAACAYTJuCAAAAAAAAAAAcKRU5rUKAL0wbgi4UQAAAAAAAAAAA2XcEA%0aAAAAAAAAAAAICxWEgAuFEAAAAAAAAAAMNk3BAAAAAAAAAAAACAsVhJAAAAAAAAAAAAMEzGD%0aQEAAAAAAAAAAAD68yTBURYSAAAAAAAAAAAADJNxQwAAAAAAAAAAAID+7CU4ypUEAAAAAAAA%0aAAAAw2TcEAAAAAAAAAAAAAAAmttJAAAAAAAAAADMmXFDAAAAAAAAAAAAAAYvK6qVCsDA7SQ%0aAAAAAAAAAAObMuCEAAAAAAAAAAMBpNhIAAAAAAAAAAAAAwCvjhgAAAAAAAAAAAAD92UtwsI%0aUEAAAAAAAAAAAAw2XcEAAAAAAAAAAAAKA/WwkOdi0BAAAAAAAAAADAcBk3BAAAAAAAAAAAA%0aAAAAAAAAAAAAAAaMW4IAAAAAAAAAABwmp0EAJ1aSgAM3F4CAAAAAAAAAGDOjBsCAAAAAAAA%0aAACcZicB0AJDWIdbSgAM3FYCAAAAAAAAAGDOjBsCAAAAAAAAAAAA9McQFgAAAAAAAAAAAJN%0ag3BAAAAAAAAAAAACAMVhKAAAAAAAAAAAAMFzGDQEAAAAAAAAAAE5TSwDQqUsJgCFLZe79EA%0aAAAAAAAACYNeOGAAAAAAAAAAAAAD0xhAUAAAAAAAAAAMBUGDcEAAAAAAAAAAAAYNCyolqoA%0aAzciwQAAAAAAAAAwNwZNwQAAAAAAAAAADhBKvNaBYDOXEsADNxWAgAAAAAAAABg7owbAgAA%0aAAAAAAAAAPRjIwHAZOwlAAAAAAAAAADmzrghAAAAAAAAAADA6Z4lAAAgIrYSAAAAAAAAAAB%0azZ9wQAAAAAAAAAADgdDsJADekE0sJgIHbSwAAAAAAAAAAzJ1xQwAAAAAAAAAAAIB+7CQ42F%0aICYOC2EgAAAAAAAAAAc2fcEAAAAAAAAAAA4HS1BEADewkAJmMnAQAAAAAAAAAwd8YNAQAAA%0aAAAAAAAAPqxlQBgGlKZ71QAAAAAAAAAAObOuCEAAAAAAAAAAMDpDJMBALCRAAAAAAAAAADA%0auCEAAAAAAAAAAEATewmAU6Uyr1U42FICYMB2EgAAAAAAAAAAGDcEAAAAAAAAAABoYisBQCe%0aWEgADtpMAAAAAAAAAAMC4IQAAAAAAAAAAwMlSme9VAE60kQBgMmoJAAAAAAAAAACMGwIAAA%0aAAAAAAADT1JAEAwKztJAAAAAAAAAAAMG4IAAAAAAAAAADQ1F4C4AS1BACT8JLKfCcDAAAAA%0aAAAAIBxQwAAAAAAAAAAgKZqCYATGEYFmIatBAAAAAAAAAAAr4wbAgAAAAAAAAAANGOgDDiF%0aMSwA9xwAAAAAAAAAYFKMGwIAAAAAAAAAADRj0AY4xU6CoywlALwLAgAAAAAAAAAMm3FDAAA%0aAAAAAAACAZnYSAMdKZe52HOdSAmCgjBsCAAAAAAAAALwxbggAAAAAAAAAANCAgTLgBBsJAC%0abzLmjcEAAAAAAAAADgjXFDAAAAAAAAAACA5gyVAcfYSwDgHRAAAAAAAAAAYGqMGwIAAAAAA%0aAAAADS3kwA4wlYCgEmoJQAAAAAAAAAA+MK4IQAAAAAAAAAAQHM7CYAjGDcEcM8BAAAAAAAA%0aACbHuCEAAAAAAAAAAEBztQTAEXYSAHgHBAAAAAAAAACYGuOGAAAAAAAAAAAAze0kAA6Vyny%0arAsDoPacy38sAAAAAAAAAAPCFcUMAAAAAAAAAAICGUpnvVAAOtJEAYBJqCQAAAAAAAAAA/s%0ay4IQAAAAAAAAAAQDsMlgGH2EkAMAm1BAAAAAAAAAAAf2bcEAAAAAAAAAAAoB1bCQC3AmA2a%0agkAAAAAAAAAAP7MuCEAAAAAAAAAAEA7DJYBbgXAPDynMt/JAAAAAAAAAADwZ8YNAQAAAAAA%0aAAAA2rGTAPiRVOa1CgCj55YDAAAAAAAAALzDuCEAAAAAAAAAAEALDJYBB3iWAGASvPcBAAA%0aAAAAAALzDuCEAAAAAAAAAAEB7NhIA31FLAOCeAwAAAAAAAABMlXFDAAAAAAAAAACA9mwlAN%0awIgEl7TmW+kwEAAAAAAAAA4O+MGwIAAAAAAAAAALTHcBngRpzHRgJgIGoJAAAAAAAAAADeZ%0a9wQAAAAAAAAAACgPYbLgG9KZV6rADB6jxIAAAAAAAAAALzPuCEAAAAAAAAAAEBLUplvI+JF%0aCeAdTxIATEItAQAAAAAAAADA+4wbAgAAAAAAAAAAtGsrAfCOWgKA0XtKZb6XAQAAAAAAAAD%0agfcYNAQAAAAAAAAAA2lVLALgNAJP0KAEAAAAAAAAAwLcZNwQAAAAAAAAAAGhXLQHwjq0EAK%0aNn3BAAAAAAAAAA4DuMGwIAAAAAAAAAALQolXmtAvAXz6nMdzI0spcAGMAtN1QLAAAAAAAAA%0aPAdxg0BAAAAAAAAAADat5EA+EotQWMGxQC3HAAAAAAAAABg4IwbAgAAAAAAAAAAtK+WAHAT%0aACblUQIAAAAAAAAAgO8zbggAAAAAAAAAANC+rQTAV2oJAEbtJZW5cUMAAAAAAAAAgB8wbgg%0aAAAAAAAAAANAy4zfAV55Tme9kABi1WgIAAAAAAAAAgB8zbggAAAAAAAAAAHAeGwmAMIjVlq%0a0EQI8MVwMAAAAAAAAAHMC4IQAAAAAAAAAAwHnUEgBuQWv2EgA9Mm4IAAAAAAAAAHAA44YAA%0aAAAAAAAAADnUUsAuAUAo1elMjewCgAAAAAAAABwAOOGAAAAAAAAAAAAZ5DKvI6IFyVg1p5S%0ame9kaIVhMaAvjxIAAAAAAAAAABzGuCEAAAAAAAAAAMD51BKAG0Bzqcy3KgA9MW4IAAAAAAA%0aAAHAg44YAAAAAAAAAAADnYwwH3AAAxqtKZb6XAQAAAAAAAADgMMYNAQAAAAAAAAAAzqeWAG%0abrJZW5G9ByUwmAjhmpBQAAAAAAAAA4gnFDAAAAAAAAAACAM0llvouIJyVglmoJWreVAOiYc%0aUMAAAAAAAAAgCMYNwQAAAAAAAAAADivWgKYJYNYAOP2OZX5XgYAAAAAAAAAgMMZNwQAAAAA%0aAAAAADivtQQwS7UErdtKAHTISC0AAAAAAAAAwJGMGwIAAAAAAAAAAJxRKvNtRLwoAbPylMp%0a8J0Pr9hIAHXlJZW7cEAAAAAAAAADgSMYNAQAAAAAAAAAAzs84DszLWoKzMG4IuOMAAAAAAA%0aAAAANm3BAAAAAAAAAAAOD8jBuCZ57mthIAHVlLAAAAAAAAAABwPOOGAAAAAAAAAAAAZ5bK/%0aDEiXpSAWXhOZb6TAWC0nlKZG1MFAAAAAAAAADiBcUMAAAAAAAAAAIBuPEoAnnVOl8q8VgHo%0awFoCAAAAAAAAAIDTGDcEAAAAAAAAAADohsEzmIe1BADuOAAAAAAAAADAHBk3BAAAAAAAAAA%0aA6EAq88eIeFECJu05lflWhrPaSACc0edU5nsZAAAAAAAAAABOY9wQAAAAAAAAAACgO48SgG%0accAHccAAAAAAAAAGCKjBsCAAAAAAAAAAB0x2AOTNtagrOrJQDO5DmVuXc1AAAAAAAAAIAGj%0aBsCAAAAAAAAAAB05G0w50UJmKSnVOZbGc5uLwFwJmsJAAAAAAAAAACaMW4IAAAAAAAAAADQ%0arUcJYJLWEnTCgCRwLg8SAAAAAAAAAAA0Y9wQAAAAAAAAAACgW2sJYJIMl3bDuCFwDp9Tme9%0alAAAAAAAAAABoxrghAAAAAAAAAABAh1KZ1xHxrARMyiaV+U6GTm6o8THgHNYSAAAAAAAAAA%0aA0Z9wQAAAAAAAAAACge48SwKSsJejURgKgRU9v49MAAAAAAAAAADRk3BAAAAAAAAAAAKB7D%0axLAZLyEwdKu7SQAvJcBAAAAAAAAAAyPcUMAAAAAAAAAAICOpTLfRcRGCZiEx1Tmexk6tZMA%0aaMlLKvO1DAAAAAAAAAAA7TBuCAAAAAAAAAAA0I+1BOBZ5iS1BEBLHiQAAAAAAAAAAGiPcUM%0aAAAAAAAAAAIB+PEbEiwwwas+pzGsZOreTAGjJWgIAAAAAAAAAgPYYNwQAAAAAAAAAAOhBKv%0aN9vA4cAuP1IEEv93MXxmGB5j6/3RMAAAAAAAAAAFryswQAAAAAAAAAAIxFVlTXEbF4++UiI%0aq6P/CN2bx9/2L4NzEFfHiLiowwwWmsJerONiA8yAA3fwwAAAAAAAAAAaJFxQwAAAAAAAAAA%0aBiErqmVELON1sHAREau331pGxOUZ/96IiJd4HUna/+Wz8UPOKpX5NiuqTRjogjH67P+IXtV%0auJ9DAJpX5VgYAAAAAAAAAgHYZNwQAAAAAAAAAoHNZUa3idcTwOl7HC/seJ7r46mvI//K1/j%0aF8+P8fhlBo2ToMdMFYn136s5MAaOBeAgAAAAAAAACA9mUpJRUAAAAAAAAAADibrKiWEbGK1%0ayHDVURcTeRb20REHa+Dh3Uq872fNg2ek328jmwC4/CUyvxaht7fL35XAjjlPT6V+UoGAAAA%0aAAAAAID2/SwBAAAAAAAAAABtyopqEa8jhjdvny8n+q1+ePv44/t+itexw8dU5rV/CRzpISI%0a+yQCjembpUSrzXVZUL2EYFjjeWgIAAAAAAAAAgPPIUkoqAAAAAAAAAADQSFZUy/gyZpgrEh%0aERVUQ8RkSdynwnBwc8Q78rAaPwksp8IcMgbmcdXw0NAxzgOZX5UgYAAAAAAAAAgPP4WQIAA%0aAAAAAAAAE7x1aDhbURcKfI3+dtHZEX1FBHriHg0dMh7UpnvsqL6HBEf1YDBe5BgMOowbggc%0a514CAAAAAAAAAIDzyVJKKgAAAAAAAAAAcLCsqG7jddQwV+MkT/E6jPWYynwvB189W6uI+E0%0aJGLx/GKp1N4FRek5lvpQBAAAAAAAAAOB8jBsCAAAAAAAAAPBDWVEtI+IuIm4j4kKR1nyO15%0aHDRyl4e9bqiPigBAz3bqcyv5VhMDdzERH/qwRwoP9JZb6WAQAAAAAAAADgfIwbAgAAAAAAA%0aADwTVlR3cTrqKGxtfN6joh1RKxTme/kmP0z9x8lYLD+4U4P7m5uI+JKCeBH79upzJcyAAAA%0aAAAAAACc108SAAAAAAAAAADwV1lR3WZFtYvXkTXDhud3GRGfIuL3rKjWWVGtJJmnVOaP8Tp%0a2CQzPxrDhINUSAAe4lwAAAAAAAAAA4Px+lgAAAAAAAAAAgIiIrKgWEXEXEbfxOrZHPz5GxM%0aesqDYRsU5lvpZkdu4j4lcZYJDPJsNTR8QvMgDf8eydGgAAAAAAAACgGz9JAAAAAAAAAABAV%0alR3EbGLiE9h2HAoPkTEr1lR7bKiupVjPt7Gd56VgEHZpDKvZRgkPxfgR+4lAAAAAAAAAADo%0ahnFDAAAAAAAAAIAZy4rqNiuqXUT8KyIuFBmkyzByOEf3EoBnkh9LZb6PiCclgG94fhuOBgA%0aAAAAAAACgA8YNAQAAAAAAAABmKCuqVVZU24j4NV7H8xg+I4cz8jbC86IEDMJzKvNahkHz8w%0aG+5V4CAAAAAAAAAIDuGDcEAAAAAAAAAJiRrKiWWVE9RsRvEXGlyCgZOZyPBwlgEO4lGLxaA%0auAdm7fBaAAAAAAAAAAAOmLcEAAAAAAAAABgJrKiuo+IbUTkakzCHyOH26yoVnJM0kNEvMgA%0avXo2jDUKtQTAO+4lAAAAAAAAAADolnFDAAAAAAAAAICJy4pqlRXVNiI+RcSFIpNzFRG/ZUV%0aVZ0W1lGM6Upnv43XgEOjPvQSjuZcbJYCvbFKZ1zIAAAAAAAAAAHTLuCEAAAAAAAAAwERlRb%0aXIiuohIn6L1wE8pu1DRPyeFdVDVlQLOaYhlfl9RDwrAb3YpDJfyzAajxIAX7mTAAAAAAAAA%0aACge8YNAQAAAAAAAAAmKCuqVURsI+IXNWbnl4jYZUV1K8Vk3EsAnj1+yLgh8IfPqcy3MgAA%0aAAAAAAAAdC9LKakAAAAAAAAAADAhWVHdR8QnJYiITUTcpjLfSTH653oXEZdKQHf3M5X5Sga%0a3Ehidl4i49v4LAAAAAAAAANCPnyQAAAAAAAAAAJiGrKiWWVFtw7AhX3yIiN/fBi8ZNz9D8M%0azxY48SwOw9GDYEAAAAAAAAAOiPcUMAAAAAAAAAgAnIiuomIrYRcaUG7/iUFdU2K6prKcYpl%0afk6Ip6UgE5UqcxrGUZpLQHM2nNEPMgAAAAAAAAAANAf44YAAAAAAAAAACOXFdVDRPwnIi7U%0a4DuuIuK/WVHdSzFadxKAZ41vS2W+jYgXJWC27lOZ72UAAAAAAAAAAOhPllJSAQAAAAAAAAB%0aghLKiWkTEY0R8UIMjPUXE7dsIFON67mvPPJzVv1OZGzcc951cR8RHJWB2NqnMVzIAAAAAAA%0aAAAPTrJwkAAAAAAAAAAMYnK6rriNiGkTNOcxUR/82KyoDX+NxKAGfzEhH3MozeowQwS+43A%0aAAAAAAAAMAAZCklFQAAAAAAAAAARiQrqtuIeIiICzVowSYiblKZ76UYzQ14iIhflIDW/TOV%0a+b0Mk7iTe+9JMCufU5nfygAAAAAAAAAA0L+fJAAAAAAAAAAAGI+sqO4i4tcw2EN7PkTELiu%0aqlRSjcR8RLzJAq54NG07KWgKYjZeIuJMBAAAAAAAAAGAYjBsCAAAAAAAAAIxEVlTriPiXEp%0azBRUT8lhXVgxTDl8p8H68Dh0B7biWYlLUEMBv3b+9GAAAAAAAAAAAMQJZSUgEAAAAAAAAAY%0aMCyolpExENEfFSDDmwi4sZIzChuwzYirpSAxqpU5jcyTO5G7iLiUgmY9ntrKvOVDAAAAAAA%0aAAAAw/GTBAAAAAAAAAAAw/U2bFiHYUO68yEidllRXUsxeHcSQGMvnqXJWksA3oUAAAAAAAA%0aAAOiWcUMAAAAAAAAAgIH6atjwSg06dhER/82K6laK4UplXkfEv5WARh5Sme9kmKS1BDBp/0%0axlvpUBAAAAAAAAAGBYjBsCAAAAAAAAAAyQYUMG4tesqNYyDNp9RLzIACd5TmV+L8M0vY1WV%0akrANO93RDzIAAAAAAAAAAAwPMYNAQD4P/bu9rhtA23b8AU3IHUgbgXiViBuBeBbgehBAVEq%0aMLeC0AVgTHcgVLg65wIAACAASURBVBC6gpUqiFTBI1WA9wfpjZ21HckiRXwcx4zGSX7sx2n%0ahNpgZXwYAAAAAADrGsCEdc1lUzc3u+5KOaevyIclCCfgpnp3hu5YAhnm/d+9AAAAAAAAAAA%0aB0jHFDAAAAAAAAAIAOMWxIR50nuSmqZipF97R1eZ3kkxLwLO/butzIMPj7uE7yqAS43wAAA%0aAAAAAAAvA7jhgAAAAAAAAAAHWHYkI47S7IpqmYmRSctYsALnuo+yVKG0VhJAIPx6H4DAAAA%0aAAAAAHSbcUMAAAAAAAAAgA4wbEhPnCT5vaiahRTd0tblXYz9wFNdtXX5IMNorCWAwVi43wA%0aAAAAAAAAA3WbcEAAAAAAAAADgyAwb0kMfiqpZytAtbV2uknxSAn6oaevyWoZR3ca7JB+VAP%0acbAAAAAAAAAIDDM24IAAAAAAAAAHB86xg2pH/eFVWzlqFzFkkeZYBvetw9I4zzXQvor3v3G%0awAAAAAAAACgH4q2bVUAAAAAAAAAADiS3TjcpRL02MckV21dPkjRmbtyleQ3JeB//Kuty40M%0ao72NNzEmDe43AAAAAAAAAAAH9UYCAAAAAAAAAIDjKKpmFcOG9N9lkk1RNadSdENbl6skjRL%0awlfeGsUZvJQG43wAAAAAAAAAAHJZxQwAAAAAAAACAIyiqZpHkFyUYiPMYOOyaRZJHGSBJcp%0a9kKcO4tXW53n0vAP1x634DAAAAAAAAAPSLcUMAAAAAAAAAgFdWVM0syQclGBgDhx3S1uVDt%0agOHQDLfPROwlAB6ZeF+AwAAAAAAAAD0i3FDAAAAAAAAAIBXVFTNNMm1EgyUgcMOaevyOsl7%0aJRi5X9u6vJGB3V1cJ7lXAtxvAAAAAAAAAAAOw7ghAAAAAAAAAMAr2Q2+rZOcqMGAGTjskLY%0aur5LcKsFIfWrrciUDf7GWANxvAAAAAAAAAAAOw7ghAAAAAAAAAMDrWWc7/AZDZ+CwW+ZJHm%0aVgZB533/vwVys3EdxvAAAAAAAAAAAOw7ghAAAAAAAAAMArKKpmmaRUghExcNgRbV3eJVkow%0acjM27p8kIFv3MSHJEslwP0GAAAAAAAAAGD/jBsCAAAAAAAAABxYUTXzJO+UYIQMHHZEW5fX%0aSd4rwUj82tblRgZ+cBNXSe6VgM75t/sNAAAAAAAAANBvxg0BAAAAAAAAAA6oqJpJkrUSjJi%0aBw45o6/Iqya0SDFyzG66Dv7OUADrlU1uXnksAAAAAAAAAgJ4zbggAAAAAAAAAcFjXSU5kYO%0aQMHHbHLMmjDAzUbZKFDDxFW5frJPdKQCc8JpnLAAAAAAAAAADQf8YNAQAAAAAAAAAOpKiaV%0abajbsD2WbiW4bjaunzIduAQhuYxyWL3PQ5PtZAAOmHmfgMAAAAAAAAADINxQwAAAAAAAACA%0aAyiqZp7kFyXgKxdF1axlOK62Lm+SvFWCgVnsvrfhOfdwk+STEnBUv7rfAAAAAAAAAADDYdw%0aQAAAAAAAAAGDPiqo5TbJWAr7p0sDh8bV1uU7yXgkG4te2Lq9l4CctJICj+djW5UoGAAAAAA%0aAAAIDhMG4IAAAAAAAAALB/10lOZIDvuiyq5kqG42rr8ipJowQ9ZxiLl97Cuxh7hWO4TeJ9E%0aAAAAAAAAABgYIwbAgAAAAAAAADs0W6w7UIJ+Fu/FVWzkOHoFtmOC0EffWrr0h1hH5ZJHmWA%0aV/OYZN7W5YMUAAAAAAAAAADDYtwQAAAAAAAAAGBPiqqZZjuOAzzNh91zw5HsRoVmMepF/9w%0ammcvAHm/hQgl4NbO2Lu9kAAAAAAAAAAAYHuOGAAAAAAAAAAD7s05yIgM8y8bA4XEZOKSHHr%0aMdxnqQgj3ewuskn5SAg3vb1uWNDAAAAAAAAAAAw2TcEAAAAAAAAABgD4qqWSY5VwKe7STJu%0aqiaUymOZzcyNIuBQ7rPsCGHtHAH4aDet3W5lgEAAAAAAAAAYLiMGwIAAAAAAAAAvFBRNZMk%0a75SAn3ae5FqG49oNHF4pQYd9Hja8kYID3cG7JEsl4CA+tnXpPQMAAAAAAAAAYOCMGwIAAAA%0aAAAAAvNxaAnixi6JqPEtH1tblOslbJeiouWFDXuEOrpJ8UgL26raty4UMAAAAAAAAAADDZ9%0awQAAAAAAAAAOAFiqq5SnKhBOzFZVE1CxmOy8AhHfW2rcuNDLySRZJHGWAvbpPMZAAAAAAAA%0aAAAGIeibVsVAAAAAAAAAAB+QlE1kyQ3SU7UgL36Z1uXNzIc/cYtknxQgg54uxvdhNe8gVdJ%0aflMCXuQxybStyzspAAAAAAAAAADG4Y0EAAAAAAAAAAA/bRXDhnAIm6JqTmU4rt2Y3FslODL%0aDhhzrBq6SNErAT3tMMjNsCAAAAAAAAAAwLsYNAQAAAAAAAAB+QlE1sySlEnAQJ0k2MhyfgU%0aOOzLAhx7ZIci8DPNvnYcMbKQAAAAAAAAAAxsW4IQAAAAAAAADAz1lLAAd1XlTNSobjM3DIk%0aRg2pAv37yHbgUPgea4MGwIAAAAAAAAAjJNxQwAAAAAAAACAZyqqZpnkTAk4uF+KqpnLcHwG%0aDnllhg3p0v3bJPlVCXDDAQAAAAAAAAD4e0XbtioAAAAAAAAAADxRUTWTJDdJTtSAV/GYZNr%0aW5Z0UnbiBiyQflOCAz/t8NyYHXbt/10lKJeCHDBsCAAAAAAAAAIzcGwkAAAAAAAAAAJ5lFc%0aOG8JpOklzL0A27waK32Y7QwT49JpkZNqTDFkluZYDvMmwIAAAAAAAAAIBxQwAAAAAAAACAp%0ayqqZpakVAJe3XlRNSsZumE3XDSLgUP25/Ow4Y0UdPj2PWQ7cOj2wf8ybAgAAAAAAAAAQBLj%0ahgAAAAAAAAAAz7GUAI7ml6Jq5jJ0w26EbpbkXg1e6DbJxLAhPbp9fi2Crxk2BAAAAAAAAAD%0agv4wbAgAAAAAAAAA8QVE1iyQXSsBRrYuqOZWhG3YjX9Nsx+ngZ3xKMmvr8kEKenT7NkneKg%0aFJDBsCAAAAAAAAAPAXxg0BAAAAAAAAAJ5mKQEc3UmSaxm6YzdKN0vyUQ2e6WNbl4YN6evtW%0a7t7YNgQAAAAAAAAAID/VbRtqwIAAAAAAAAAwA8UVbNM8k4J6Ixf27pcyeBW0lsGsRjK3Vsn%0auVQCdxwAAAAAAAAAALaMGwIAAAAAAAAA/EBRNadJ7pKcqAGd8Zhk1tbljRSdu5nzJGs3E88%0auI7p7myQXSjAihg0BAAAAAAAAAPiuNxIAAAAAAAAAAPzQVYx0QdecZDugR8e0dXmdZJbkVg%0a3+4jbJxLAhAzR38xiJxyT/NGwIAAAAAAAAAMCPFG3bqgAAAAAAAAAA8A1F1ZwmuYtxQ+iqf%0a7d1uZShs/dzleRSDZK8b+vySgYGfvM2Sc7VYKAek8wM1AIAAAAAAAAA8HfeSAAAAAAAAAAA%0a8F1XMWwIXfauqJqpDN3T1uVDW5eLJL9mO4jEOD0m+X+GDRnDzUsyS3KrBgN0G8OGAAAAAAA%0aAAAA8kXFDAAAAAAAAAIBvKKpmkuSdEtB5awm6q63LVQx+jdVtkmlbl9dSMJJ7Z+CQod5yw4%0aYAAAAAAAAAADyZcUMAAAAAAAAAgG9bSgC9cF5Ujee1w3aDSLMk79UYjX+3dTlt6/JOCkZ27%0awwcMiQfsx02fJACAAAAAAAAAICnKtq2VQEAAAAAAAAA4AtF1UyS/KEE9Mo/DKn14r7OkqyT%0anKkxSLdJFrtBSxjzrTtNsklyrgY99b6tyysZAAAAAAAAAAB4rjcSAAAAAAAAAAD8D0Me0D9%0arCbqvrctNkmmS92oMzr/bupwaNoSkrcuHJLMkH9WgZx6TvDVsCAAAAAAAAADAzyratlUBAA%0aAAAAAAAGCnqJrTJHdJTtSA3nnb1uVaht7c21m2o5RnavTabZKFUUP47q1bJ7lUgh54TDJzz%0awEAAAAAAAAAeIk3EgAAAAAAAAAAfOUqhg2hr1a7gVJ6oK3LTZJpkn+r0UuPSX5t63JqCAt+%0aeOsWSX5Vgo67TTJxzwEAAAAAAAAAeKmibVsVAAAAAAAAAACS7EbR7mLcEPrs425Iin7d30m%0aSdZILNXqhSXLV1uWdFPDkO7dIsvKeSQe9b+vySgYAAAAAAAAAAPbBuCEAAAAAAAAAwE5RNc%0ask75SA3vtXW5cbGXp5h+fZjn+dqdFJt9mOGnq+4Odu3DTJtRtHRzwmWbR1eS0FAAAAAAAAA%0aAD7YtwQAAAAAAAAAGCnqJq7GJuBIbht63IqQ6/v8VWSZZITNTrhPsmyrcu1FPDi+3aa7cDh%0ahRoc810pybytyzspAAAAAAAAAADYJ+OGAAAAAAAAAABJiqpZJPmgBAzGr21drmTo9V0+TXK%0a1+zJyeByPSVZJVm1dPsgBe71xqyS/KMERvG/r8koGAAAAAAAAAAAOwbghAAAAAAAAAECSom%0arukpwpAYPxmGRikG0Q99nI4XGeH6OGcPj7Nk+ydtt4xdu+aOvyWgoAAAAAAAAAAA7FuCEAA%0aAAAAAAAMHpF1cyS/K4EDM77ti6vZBjMrTZyeHhGDeH1b9sk24HDCzU4oCbbYUO3HQAAAAAA%0aAACAgzJuCAAAAAAAAACMXlE1mxiUgaH6R1uXdzIM6mZ/HjlcJDlTZC/ukyzbulxLAUe7bcs%0ak75Rgzx53930lBQAAAAAAAAAAr8G4IQAAAAAAAAAwakXVTJL8oQQM1qe2LmcyDPaGL7IdOT%0aRQ+5PPR5JVW5fXUkAnbto0yTrJuRrs6cYvjDwDAAAAAAAAAPCajBsCAAAAAAAAAKNWVM06y%0aaUSMGj/autyI8Ogb/k0yVWSeZITRX7oMdvxtJXBK+jsTVsmeacEL7jzV21drqUAAAAAAAAA%0aAOC1GTcEAAAAAAAAAEarqJrTJHcxhAVD96mty5kMo7nti2xHDks1vtIkWbd1eS0F9OKWTbI%0adIr1Qg2fe+kVblw9S8ILbM9n97Zfvz1/+9WmS8z3+197vPpd/dvfF398keUjy0NbljZ8hAA%0aAAAAAAAOg+44YAAAAAAAAAwGgVVXOV5DclYBTetnW5lmFUN/4025HDRcY7DtYkuU5ybegKe%0anvLFklWMcbNj91nO2q4kYInvB9Nsx0wnOz++vM/68ud+bT7cZPt8OFNkru2Lu/8DAMAAAAA%0aAADA8Rk3BAAAAAAAAABGq6iauyRnSsAo3Ld1OZFhtPf+89DhPMkswx0Je8x2zHATg4YwtBu%0a2TPKLGnzj7q/aulxKwTduxzTb0cIvv4Y+lPopyV22g4c3SW68DwEAAAAAAADA6zJuCAAAAA%0aAAAACMUlE1syS/KwGj8raty7UM7H4N+Px10fP/O5/y55jhjZ9dGPTtmiRZD+BusR8fkyzbu%0aryTgt19mO7ebabuxFfusx063GQ7driRBAAAAAAAAAAOx7ghAAAAAAAAADBKRdWsk1wqAaNy%0a39blRAa+8WvCLH+OAU2TnHX1ezjGecDN2t6sZYyXjdWnJFcGbUd/Byb5c6h51uF3ly4/R5s%0akG+9TAAAAAAAAALBfxg0BAAAAAAAAgNEpquY0yf8pAaP0tq3LtQw84deJz0OHky9+fK3hoP%0askd9kOGX7+8aatywc/O8AXt2qWZJXkXI1RuM121HAjxWif+Xn+HDP03O/XpyTX2Y4dGg4FA%0aAAAAAAAgBcwbggAAAAAAAAAjE5RNVdJflMCRum+rcuJDLzg15BJtkOHnwcQP5vu/tlT3O2+%0aPtt8/udtXd6pDDzzLs2TXCW5UGOY7y5JlsaZR/lsnyb5PGg4T3Kiyqs9c5sk121dXssBAAA%0aAAAAAAM9j3BAAAAAAAAAAGJ2iau6SnCkBo/XWQBAAA3zHnSVZxsjhUBg1HO+zvMh2zLBU4+%0agesxs6zHbs8EESAAAAAAAAAPgx44YAAAAAAAAAwKgUVTNN8h8lYNTu27qcyADAgN93r5Jcq%0atFLn5KsjRqO7rmdJVlkO2p4okhnfcx25PBaCgAAAAAAAAD4NuOGAAAAAAAAAMCoFFWzjqEX%0aIHlrNAiAgb/3TrIdS1skOVOk85okq7YuN1KM5hk93T2fV57R3nlMss52iPRGDgAAAAAAAAD%0a4k3FDAAAAAAAAAGA0duMRd0lO1IDRu2/rciIDACN5D55nO6JWqtEpnwfSVm1d3skxmudxtn%0aseje4Pw22SVZLrti4f5AAAAAAAAABg7IwbAgAAAAAAAACjUVTNIskHJYCdt21drmUAYETvw%0a5Mkn4cOzxU5GmNo4/08ukhyocYgPSa5TrI0VgoAAAAAAADAmBk3BAAAAAAAAABGo6ia6ySl%0aEsDObVuXUxkAGOm78TTbobV5kjNFDu4xyTrJuq3LGzlG9awtkiw9Z6PyKduRw40UAAAAAAA%0aAAIyNcUMAAAAAAAAAYBSKqpkk+UMJ4C/+ZXQEAO/K/x06nCU5V2SvPia5buvyWorRPVeLGD%0aUcu/tsRw7XUgAAAAAAAAAwFsYNAQAAAAAAAIBRKKrmKslvSgB/0bR1OZcBAP773jxJMs926%0aLBU5Nkek2ySXGc7avggyeieoUWMGvI1I4cAAAAAAAAAjIZxQwAAAAAAAABgFIqquUlyrgTw%0aDf9o6/JOBgD45nv0LH+OHXqf/rb77AYN27q8lmPUz8rKc8Lf3AojhwAAAAAAAAAMmnFDAAA%0aAAAAAAGDwiqqZJPlDCeA7PrZ1uZABAJ70bj3LduhwluRipBkesx0z3CTZtHV54ztj9J831y%0aN+Hng+I4cAAAAAAAAADJZxQwAAAAAAAABg8IqqWSX5RQngOx6TTNq6fJACAJ79rj1N8uXXE%0aAfe7pPcxJghX3/vnya5SvJODV5wWxZtXW6kAAAAAAAAAGAojBsCAAAAAAAAAINXVM1dkjMl%0agB9429blWgYA2Mv79yR/jh1Odl99GT28TXKXP8cMbwwg843v8XmSlc+Z7MmnbEcO76QAAAA%0aAAAAAoO+MGwIAAAAAAAAAg1ZUzTTJf5QA/sZ9W5cTGQDgoO/mp/l68PDz12mS81f8n/Jp9+%0aNNkodsRwwf2rq88bPEE76H10lKNTiA90mWBlUBAAAAAAAA6DPjhgAAAAAAAADAoBVVs0ryi%0axLAE/yrrcuNDABw1Pf3SbaDh5/NXvAf9+Wv63dtXd4pzAu+N+fZDhueqMEBPSa5autyLQUA%0aAAAAAAAAfWTcEAAAAAAAAAAYtKJq7pKcKQE8wce2LhcyAADwxWfK02xHDUs1eEWfkiyMsgI%0aAAAAAAADQN28kAAAAAAAAAACGqqiaaQwbAk83343XAABAiqqZJbmJYUNe30WSP4qqWUoBAA%0aAAAAAAQJ8YNwQAAAAAAAAAhmwuAfAMJ+4GAABJshuV+z0G8zmud0XV3Oz+8AYAAAAAAAAA6%0aDzjhgAAAAAAAADAkBkpA57rSgIAgPEqqua0qJpNkndq0BHnSf6zG9wEAAAAAAAAgE4r2rZV%0aAQAAAAAAAAAYnKJqJkn+UAL4Cf9o6/JOBgCA0X2OnCa5TnKmBh11m2Tu8woAAAAAAAAAXfV%0aGAgAAAAAAAABgoOYSAO4HAABPUVTNIskmhg3ptvMkN7vvVwAAAAAAAADoHOOGAAAAAAAAAM%0aBQGScDftaVBAAA41FUzTLJhyQnatADJ0k+FFWzLqrmVA4AAAAAAAAAuqRo21YFAAAAAAAAA%0aGBQdr+5//+UAF7gn21d3sgAADD4z4/rJJdK0FO3SRY+uwAAAAAAAADQFW8kAAAAAAAAAAAG%0aaC4B8EILCQAAhquomtOiam5i2JB+O0+yKarG5xcAAAAAAAAAOsG4IQAAAAAAAAAwRDMJgBc%0aykgoAMFBF1Zwm2WQ7DAd9d5LkQ1E1KykAAAAAAAAAOLaibVsVAAAAAAAAAIBBKarmIdvf3A%0a/wEv9s6/JGBgCAQX1eNGzIkH1KMm/r8kEKAAAAAAAAAI7hjQQAAAAAAAAAwJAUVTOLYUNgP%0a2YSAAAM6vPiNMlNDBsyXBdJbnbf6wAAAAAAAADw6owbAgAAAAAAAABDM5cA2JOFBAAAw7Ab%0ae9skOVODgTtLstn94Q8AAAAAAAAA8KqMGwIAAAAAAAAAQzOTANiT86JqTmUAAOi3L4YNT9R%0agJE6S/F5UzUIKAAAAAAAAAF6TcUMAAAAAAAAAYDB2I2TnSgB7NJcAAKD3nxPXMWzIOH0oqm%0aYpAwAAAAAAAACvxbghAAAAAAAAADAkRsiAfZtJAADQT7thw02M4DNu74qqWcsAAAAAAAAAw%0aGswbggAAAAAAAAADMlMAmDPjKYCAPSQYUP4yqWBQwAAAAAAAABeg3FDAAAAAAAAAGBIZhIA%0ae3ZSVM1UBgCA3rmOYUP40mVRNZvd8CcAAAAAAAAAHIRxQwAAAAAAAABgEHbjY2dKAAcwkwA%0aAoFefD9dJLpSA/3GRxMAhAAAAAAAAAAdj3BAAAAAAAAAAGIqZBID7AgAwbkXVXCW5VAK+6z%0awGDgEAAAAAAAA4EOOGAAAAAAAAAMBQzCQADmQqAQBA9xVVM0/ymxLwtwwcAgAAAAAAAHAQx%0ag0BAAAAAAAAgKGYSQAcyFlRNRMZAAC6q6iaaZK1EvBkBg4BAAAAAAAA2DvjhgAAAAAAAABA%0a7+1GLE6UAA5oKgEAQGc/E54mufa5EJ7tPMlGBgAAAAAAAAD2xbghAAAAAAAAADAEMwkAdwY%0aAYLTWSc5kgJ9yXlTNWgYAAAAAAAAA9sG4IQAAAAAAAAAwBDMJgAObSgAA0D1F1SyTlErAi1%0awaOAQAAAAAAABgH4wbAgAAAAAAAABDMJMAODDjhgAAHVNUzSzJOyVgLwwcAgAAAAAAAPBix%0ag0BAAAAAAAAgF4rqmaa5EQJ4MBOiqqZyAAA0JnPgqdJ1krAXl0WVbOQAQAAAAAAAICfZdwQ%0aAAAAAAAAAOi7qQTAK5lIAADQGeskZzLA3n0wcAgAAAAAAADAzzJuCAAAAAAAAAD03UwCwL0%0aBABiP3fBaqQQczKqoGn+YBAAAAAAAAADPZtwQAAAAAAAAAOi7mQTAKzmVAADguIqqmSRZKQ%0aEHdZJks3veAAAAAAAAAODJjBsCAAAAAAAAAL1VVM1pkjMlgFcylQAA4OjW2Q6vAYd1kuR69%0a+9eAAAAAAAAAOBJjBsCAAAAAAAAAH02kwB4RUY9AACOqKiaqyQXSsCrOc92UBQAAAAAAAAA%0ansS4IQAAAAAAAADQZ1MJgFd0LgEAwHEUVTNJslQCXl1ZVI1nDwAAAAAAAIAnMW4IAAAAAAA%0aAAPTZTAIAAIBRWCU5kQGO4l1RNXMZAAAAAAAAAPg7xg0BAAAAAAAAgD6bSgC8pqJqZioAAL%0az6O9g8SakEHNW6qJqJDAAAAAAAAAD8iHFDAAAAAAAAAKCXdr+h/kQJAACAQX/2O02yUgKO7%0aiTJ9e6ZBAAAAAAAAIBvMm4IAAAAAAAAAPTVTALA7QEAGLyrJGcyQCecx9goAAAAAAAAAD9g%0a3BAAAAAAAAAA6KupBAAAAMNVVM0kyTsloFMui6pZyAAAAAAAAADAtxg3BAAAAAAAAAD6yrg%0ah4PYAAAzbSgLo5rO5Gx8FAAAAAAAAgK8YNwQAAAAAAAAA+srAGHAMpxIAABxeUTWzJKUS0E%0aknSa5lAAAAAAAAAOCvjBsCAAAAAAAAAL1TVM0k299ID/DaJhIAALyKpQTQaedF1XhOAQAAA%0aAAAAPiKcUMAAAAAAAAAoI+mEgBHciYBAMBhFVWzSHKhBHTeu6JqZjIAAAAAAAAA8JlxQwAA%0aAAAAAACgj4wbAgAADNdSAuiNdVE1pzIAAAAAAAAAkBg3BAAAAAAAAAD6ybghcDRF1cxUAAA%0a42LvWIsmZEtAbZzFICgAAAAAAAMCOcUMAAAAAAAAAoI+MGwIAAAzTUgLonV+MwAMAAAAAAA%0aCQGDcEAAAAAAAAAPrpTALgiCYSAADsX1E1C5/3oLfWRdWcygAAAAAAAAAwbsYNAQAAAAAAA%0aIBeKapmpgJwZBMJAAAOYikB9NaZZxgAAAAAAAAA44YAAAAAAAAAQN9MJAAAABiWomoW2Y6j%0aAf31S1E1UxkAAAAAAAAAxsu4IQAAAAAAAADQNxMJgCMz1gEAsH9LCWAQ1hIAAAAAAAAAjJd%0axQwAAAAAAAACgb2YSAEd2KgEAwP4UVbNIcqYEDMJ5UTVXMgAAAAAAAACMk3FDAAAAAAAAAK%0aBvjIoBAAAMiyE0GJZlUTX+/Q0AAAAAAADACBk3BAAAAAAAAAD65lwC4MimEgAA7EdRNTOf8%0a2BwTpKsZAAAAAAAAAAYH+OGAAAAAAAAAEBvFFUzUQHogBMJAAD2ZikBDNLlbrwUAAAAAAAA%0agBExbggAAAAAAAAA9MlEAgAAgGHYDdhfKAGDtZIAAAAAAAAAYFyMGwIAAAAAAAAAfTKVAOi%0aC3RAPAAAvs5QABu28qJqFDAAAAAAAAADjYdwQAAAAAAAAAOiTUwmAjphIAADw84qqOU0yVw%0aIGb7V73gEAAAAAAAAYAeOGAAAAAAAAAECfTCUAAAAYhHmSExlg8E6SXMkAAAAAAAAAMA7GD%0aQEAAAAAAACAPplIAAAAMAjGzmBEz3tRNRMZAAAAAAAAAIbPuCEAAAAAAAAA0CfnEgAdMZMA%0aAODnFFUz9fkORuUkyVIGAAAAAAAAgOEzbggAAAAAAAAA9MJu/AIAAID+u5IARueyqJqJDAA%0aAAAAAAADDZtwQAAAAAAAAAOiLiQQAAAD9VlTNaZK5EjBKSwkAAAAAAAAAhs24IQAAAAAAAA%0aDQF1MJAAAAem+e5EQGGKXLomomMgAAAAAAAAAMl3FDAAAAAAAAAKAvjBsCXTKRAADgp8wlg%0aFFbSQAAAAAAAAAwXMYNAQAAAAAAAIC+OJUA6JCJBAAAz1NUzSRJqQSMWllUzUwGAAAAAAAA%0agGEybggAAAAAAAAA9MWFBAAAAL02lwBIspAAAAAAAAAAYJiMGwIAAAAAAAAAAAAA8BoWEgB%0aJLouqmcgAAAAAAAAAMDzGDQEAAAAAAACAziuqZqYCAABArz/XTZKcKwHsLCUAAAAAAAAAGB%0a7jhgAAAAAAAAAAAAAAS7YyNgAAIABJREFUHNpcAuALl7vRUwAAAAAAAAAGxLghAAAAAAAAA%0aNAHMwmAjrmQAADgWRYSAH+xlAAAAAAAAABgWIwbAgAAAAAAAAAAAABwMEXVTJKcKwH8xWVR%0aNacyAAAAAAAAAAyHcUMAAAAAAAAAoA/8RncAAID+mksAfMeVBAAAAAAAAADDYdwQAAAAAAA%0aAAOiDqQQAAAC9tZAA+A7jhgAAAAAAAAADYtwQAAAAAAAAAAAAAICDKKpmkuRcCeA7ToqqWc%0agAAAAAAAAAMAzGDQEAAAAAAAAAAAAAOJSZBMDfuJIAAAAAAAAAYBiMGwIAAAAAAAAAfTCVA%0aAAAoJfmEgB/47yompkMAAAAAAAAAP1n3BAAAAAAAAAA6IMTCQAAAHqplAB4goUEAAAAAAAA%0aAP1n3BAAAAAAAAAAAAAAgL0rqmauAvBEl0XVnMoAAAAAAAAA0G/GDQEAAAAAAAAAAAAAOIS%0aZBMAzXP1/9u7nuI0zUffw+015T5zCThviREDeCIgMwBMBOdUBSDcC8UYgngBQgiMQOwJBEQ%0aiKQNAGO9VQEfRdALRoWbb4B3+6geepYkkee6rGvxGBD2DjbQkAAAAAAAAAus24IQAAAAAAA%0aAAAwBOUqu6pAADwj84lAB7hUgIAAAAAAACAbjNuCAAAAAAAAAAA8DSnEgAA/Fyp6kGSYyWA%0aRzguVT2UAQAAAAAAAKC7jBsCAAAAAAAAAK3mQ+0AAACd5LUc8BSXEgAAAAAAAAB0l3FDAAA%0aAAAAAAAAAAADWbSgB8AQXpap7MgAAAAAAAAB0k3FDAAAAAAAAAAAAAADWbSgB8ETnEgAAAA%0aAAAAB0k3FDAAAAAAAAAAAAAADWplT1aZJjJYAneiUBAAAAAAAAQDcZNwQAAAAAAAAAAHiaW%0awkAAH7qVALgGU5KVQ9kAAAAAAAAAOge44YAAAAAAAAAAABP0IxHMxUAAH5qKAHwTJcSAAAA%0aAAAAAHSPcUMAAAAAAAAAAAAAANZpKAHwTJcSAAAAAAAAAHSPcUMAAAAAAAAAAAAAANaiVPU%0agybESwDMdl6o+lQEAAAAAAACgW4wbAgAAAAAAAABtN5cAAACgM4YSAGtyKQEAAAAAAABAtx%0ag3BAAAAAAAAABarRmP5ioAAAB0xqkEwJqcSwAAAAAAAADQLcYNAQAAAAAAAAAAAABYl6EEw%0aJocl6o2mAoAAAAAAADQIcYNAQAAAAAAAAAAAABYlxMJgDW6lAAAAAAAAACgO4wbAgAAAAAA%0aAAAAAADwbKWqhyoAa+ZxBQAAAAAAAKBDjBsCAAAAAAAAAAAAALAOpxIAa3ZSqnogAwAAAAA%0aAAEA3GDcEAAAAAAAAALrgmwQAAACtZ9wQ2IRzCQAAAAAAAAC6wbghAAAAAAAAANAFMwmAlv%0akkAQDAXxg3BDZhKAEAAAAAAABANxg3BAAAAAAAAAAAeLxbCQAA/uJEAmADRqWqezIAAAAAA%0aAAAtJ9xQwAAAAAAAAAAAAAAnqVU9VAFYIM8xgAAAAAAAAB0gHFDAAAAAAAAAKAL5hIAAAC0%0a2qkEwAYNJQAAAAAAAABoP+OGAAAAAAAAAEAXzCUAAABotYEEwAadSwAAAAAAAADQfsYNAQA%0aAAAAAAAAAHm8uAQDAn5xKAGzQcanqgQwAAAAAAAAA7WbcEAAAAAAAAADogrkEgMclAIBWO5%0aMA2LChBAAAAAAAAADtZtwQAAAAAAAAAOiCuQQAAADtVKp6oAKwBUMJAAAAAAAAANrNuCEAA%0aAAAAAAAAAAAAM8xkADYgqEEAAAAAAAAAO1m3BAAAAAAAAAA6IKZBEDLzCUAAPjDUAJgC45L%0aVQ9kAAAAAAAAAGgv44YAAAAAAAAAQOs149GtCkDLzCUAAPjDQAJgS4YSAAAAAAAAALSXcUM%0aAAAAAAAAAoCu+SAAAANBKAwmALRlKAAAAAAAAANBexg0BAAAAAAAAgK6YSwC0yK0EAAB/OJ%0aMA2JJTCQAAAAAAAADa6zcJAAAAAAAAAICOmMdgBtASzXg0UwF4rFLVwx/+o8Hq6ylm+WFot%0aRmPpioDO3hs66kAbNFJqepeMx4ZnAcAAAAAAABoIeOGAAAAAAAAAEBXzCUAANqmVPVpkl6+%0aDxX2kpyu/vYgyfEW/7fc/8tP+T5+OF39ejeIODMIBKzRqQTADh53pjIAAAAAAAAAtI9xQwA%0aAAAAAAACgK+YSAC3xTQI4LPcGDIf5Pl44yBaHC5/g5N7vz37y75R8H0Ccrn6dxfAh8HgDCY%0aAtG8a4IQAAAAAAAEArGTcEAAAAAAAAALpiLgHQEjMJYD+Vqr4bLhxmOdZ1mj+PBO6bu3+3s%0ax86fFs91k1XZ7BZMx557AP+zkACYMtOJQAAAAAAAABoJ+OGAAAAAAAAAEBXGNQBANaqVPUw%0ayyHD09XXsSpJkqMsBw/P7rVKkg9ZDh7Okkyb8ehWKiBGxgCPOwAAAAAAAACslKZpVAAAAAA%0aAAAAAOqFUtQsdgDb432Y8eiUDdO4cMcj3IcNhkhNVnu1LlmOH0yzHDueSwEE+vk5zbwwVYE%0av+y9AyAAAAAAAAQPv8JgEAAAAAAAAA0CEfYjQD2D0DGtABpap7Sc6zHDIcJjlWZe2Ok1ysv%0alKq+v7Y4Y3BITgYXqMBu3C6OnMAAAAAAAAA0CLGDQEAAAAAAACALjGQA3gsAv5Wqephvg8a%0aniiydffHDt+Wqv6U5CbLocOZPADAGg1j3BAAAAAAAACgdYwbAgAAAAAAAABdMksykgFowWM%0aR0AKlqntZjhneDRoeqdIqJ6uv16Wqv+X70OGNNLA3j8NDFYAdGUgAAAAAAAAA0D7GDQEAAA%0aAAAACALjEoBgAHrlT1IMsxw8ssh/PohqMkF0kuDB0CAGswkAAAAAAAAACgfYwbAgAAAAAAA%0aABdMpcA2LVmPJqqANtl0HDvGDqE/TGUANiRMwkAAAAAAAAA2qc0TaMCAAAAAAAAANAZpapd%0a7ADsVDMeFRVgK8/5gxg0PDTfkkySTJrxaCYHdOKx+irJayWAHfmvZjy6lQEAAAAAAACgPX6%0aTAAAAAAAAAADomE8xcATszgcJYHNKVffyfdDwTJGDc5TkZZKXpao/5fvQodEiaK9TCYAdPw%0aZNZQAAAAAAAABoD+OGAAAAAAAAAEDXzGLcEAD2SqnqYZaDhudZDtzBSZI3Sd6Uqv49y5HDq%0aSzQOj0JgB0aSAAAAAAAAADQLsYNAQAAAAAAAICumSW5kAHYkakEsB6lqntZDhq+SnKsCP/g%0aIslFqeovSa6zHDq8lQVaYSAB4DEIAAAAAAAAgDvGDQEAAAAAAACArplJAOyQMS14plLVwyx%0aHDY0V81jHSd4kuSpVfZPkqhmP5rLAzr8vAXZlIAEAAAAAAABAuxg3BAAAAAAAAAC6xrgh4D%0aEIOqZUdS/JeZKrGMLi+Y6yHMe8KFVdJ7luxqOpLABwcAYSAAAAAAAAALTLvyQAAAAAAAAAA%0aLqkGY9uk3xRAtiRuQTwcKWqB6Wqr1bfO29j2JD1GyV5X6p6Wqr6Ug7Y6mP8UAVgx3oSAAAA%0aAAAAALSLcUMAAAAAAAAAoIumEgC70IxHcxXg10pVn5aqniT5nOR1kiNV2LCzJG9LVc+NHAL%0aAwTiRAAAAAAAAAKBdjBsCAAAAAAAAAF00kwDYgU8SwD8rVT0sVT1N8jHJhSLswHGMHMK29C%0aQAAAAAAAAAAOA+44YAAAAAAAAAQBcZNwR24VYC+LlS1eerUcP3Sc4UoQWMHMLmnUoAtOAca%0amgVAAAAAAAAoEWMGwIAAAAAAAAAndOMR1MVgB3w2AM/KFV9Wap6nuRdjBrSTkYOAWC/GVoF%0aAAAAAAAAaBHjhgAAAAAAAABAV32QANiyuQSwdG/U8G2W43HQdncjh7NS1UM5YC0GEgAAAAA%0aAAAAAcN9vEgAAAAAAAAAAHTVLciYDsEVzCTh0q1G46yQnatBRJ0nel6r+kOSqGY+mksCTDS%0aQAAAAAAAAAAOC+f0kAAAAAAAAAAHTUVAJgmwxgcchKVQ9LVU+TvI9hQ/bDWZYjh5NS1QM5A%0aAAAAAAAAAAAnu83CQAAAAAAAACAjppKAGzRJwk4RKvRt0mWQ3Cwjy6SnJeqvk5y3YxHt5LA%0ag/UkAFpgIAEAAAAAAABAe/xLAgAAAAAAAACgi1bDM8bGgG2ZS8AhKVXdK1U9SfI5hg3Zf0d%0aJXieZlao+lwMe7EQCoAUGEgAAAAAAAAC0x28SAAAAAAAAAAAdNo1BDWA7ZhJwCEpV95K8Wn%0a0dKcKBOU7yrlT1hySXzXg0lwQAAAAAAAAAAODh/iUBAAAAAAAAANBhUwkAjzewHqWqz7Mc8%0anwdw4YctrMkn0tVX60GPwEAAAAAAAAAAHgA44YAAAAAAAAAQJdNJQC2ZCYB+6pU9Wmp6mmS%0ad0mOFYE/vE4yK1U9lAL++tyhAgAAAAAAAAAAPzJuCAAAAAAAAAB0VjMe3Sb5pASwYd9Wjze%0awV0pV90pVXyf5mORMEfip4yTvS1XflKruyQF/8P0AAAAAAAAAAMBfGDcEAAAAAAAAALpuKg%0aHgcQYep1T1eZJ5kpdqwIOMksxX3zsAAAAAAAAAAAD8hHFDAAAAAAAAAKDrphIAGzaTgH1Rq%0anpQqnqa5F2SI0XgUY6SvCtVfVOquicHAAAAAAAAAADAnxk3BAAAAAAAAAA6rRmPblQANmwq%0aAfugVPVVlmOdZ2rAs4ySzEtVn0vBATuVAAAAAAAAAACAH/0mAQAAAAAAAACwB+osR2YANmE%0amAV1Wqvo0ySTJiRqwNkdJ3pWqrpNcNuPRrSQcmJ4EAAAAAAAAAAD86F8SAAAAAAAAAAB7YC%0aoBsCGfDFbRZaWqr5J8jGFD2JRRknmp6nMpAAAAAAAAAACAQ2fcEAAAAAAAAADYBzcSABsyk%0a4AuKlV9Wqp6luS1GrBxR0nelaq+LlXdkwMAAAAAAAAAADhUxg0BAAAAAAAAgM5rxqN5ki9K%0aABswlYCuKVV9leRjkhM1YKteJpmWqj6VAgAAAAAAAAAAOETGDQEAAAAAAACAfXEjAbABUwn%0aoilLVp6WqZ0leqwE7c5LkY6nqV1Kw54x4AgAAAAAAAADwF8YNAQAAAAAAAIB9YdwQWLdvzX%0ag0l4EuWA2pTbMcVgN2702p6ptS1T0p2FP+bANtYWwVAAAAAAAAoEWMGwIAAAAAAAAAe6EZj%0a6ZJvikBrNFUAtquVHWvVPVNkjdJjhSBVhklmZWqNroEAJtjbBUAAAAAAACgRYwbAgAAAAAA%0aAAD75EYCYI2mEtBmpaqHSeZZDqgB7XSc5GOp6kspAAAAAAAAAACAfWfcEAAAAAAAAADYJ8Y%0aNgXWaSkBblaq+SvI+yZEa0AlvS1VPSlX3pAAAAAAAAAAAAPaVcUMAAAAAAAAAYG8049FNkm%0a9KAGvwpRmPZjLQNqWqe6Wqp0leqwGdc5FkWqp6IAUAAAAAAAAAALCPjBsCAAAAAAAAAPvmR%0agJgDaYS0DalqodJ5knO1IDOOkkyW30/AwAAAAAAAAAA7BXjhgAAAAAAAADAvjFuCKzDVALa%0apFT1VZL3SY7UgM47SvK+VPUrKeiwUwkAAAAAAAAAAPiRcUMAAAAAAAAAYK8049FNkm9KAM9%0akKJVWKFXdK1V9k+S1GrB33pSqnpSq7klBBxnbBQAAAAAAAADgL4wbAgAAAAAAAAD7yCgZ8B%0ayfmvHoVgZ2rVT1aZJpkpEasLcukkwNHAIAAAAAAAAAAPvAuCEAAAAAAAAAsI+MGwLPMZWAX%0aStVfb76s3iiBuy9kyTz1aApAAAAAAAAAABAZxk3BAAAAAAAAAD2TjMe3ST5pgTwRBMJ2KVS%0a1VdJ3iU5UgMOxlGS6WrYFAAAAAAAAAAAoJOMGwIAAAAAAAAA+2oiAfAE35rxaCYDu1Cqule%0aqepLktRpwkI6SvCtVfSkFAAAAAAAAAADQRcYNAQAAAAAAAIB9NZEAeIIbCdiFUtW9JNMkF2%0arAwXu7GjoFAH5tIAEAAAAAAABAexg3BAAAAAAAAAD2UjMezZJ8UgJ4JOOGbF2p6tMk8yQna%0agArFwYOAeBBjiUAAAAAAAAAaA/jhgAAAAAAAADAPptIADxGMx4ZN2SrSlWfJ5kmOVID+MFF%0aqepZqeqeFAAAAAAAAAAAQBf8JgEAAAAAAAAAsMcmSd7IADxQLQHbVKr6MslbJYB/cJJkWqp%0a62IxHt3IAAAD7YFH6p0nuD7n3kpz+5B/98Z/72d/f5A0jviSZ/8PfnyX58bXa/Mf/zovm69%0aT/6wAAzpfOlwAAwKEoTdOoAAAAAAAAAADsrVLVN0lGSgAP8O9mPJrIwJaen66TvFQCeKAvS%0ac6b8WgmBS15HnMROtAazXhUVADYnUXpD1e//XFAZnjv94Mkx2olSb5lOVpzZ/qT39++aL56%0a/QcAOF86XzpfAgAAnWTcEAAAAAAAAADYa6Wqz5O8UwJ4gP9qxqNbGdjCc9MkyYUSwCN9SzI%0a0cEhLnstchA60hnFDgM24NypzmuWwzP1xmdMkRyptxZck8yS3+T5aM139OnvRfPV+JgDgfM%0alzz5ezu792vgQAANbBuCEAAAAAAAAAsPdKVc+THCsB/IO6GY/OZWDDz0e9JJMkIzWAJzJwS%0aFue01yEDrSGcUOAx1uU/t2QzM9+PVGoc+4Gau6+jNMAAM6XOF8CAAA785sEAAAAAAAAAMAB%0amCR5LQPwi8cJ2JjVsOE0PsAFPM9Rkmmp6vNmPJrKAQAA/J17AzOD1dfduMyZOnvnePV19pM%0a/B0nyIasxmtXX7Yvmq9eUAIDzJc6XAADARpSmcdNMAAAAAAAAAGC/rQal/qME8De+NeNRTw%0aY2/Dw0jWFDYL3+3YxHExnY0XObi9CB1mjGo6ICcMgWpT/IclxmmD8PzRypwy98STLP8n2re%0aZK5URoAwPkS50sAAOC5jBsCAAAAAAAAAAehVPUkyYUSwE/83oxHlzKwoecfw4bAJhk4ZFfP%0aby5CB1rDuCFwKBal38tyVObua5DkTBk24EuS2f2vF83XuSwA4HwJzpcAAMBD/CYBAAAAAAA%0aAAHAgJjFuCPz94wOsXanq09WfL8OGwKa8LVUdA4cAALBfFqU/yPeRmWGWQzPHyrAlx6uv0b%0a0/k9+yHKKZxiANADhfwvrOl/cHD2dSAQDAfihN46aZAAAAAAAAAMBhKFU9i4Ep4M++NOPRQ%0aAY28JxzmuWHvY/UALbg3wYO2fLznIvQgdZoxqOiAtBlPxmaOY33E+iGHwcPpy+ar7eyAIDz%0aJThfAgDAYftNAgAA2K1F6bvYG2D7PiX58Qec89XXndssfxiaJHnRfJ3KBgAAAHvhOslbGYB%0a7JhKwboYNgR14W6o6Bg4BAKD9FqU/zPeRmdMkx6rQUUdJzlZfd3++v+TPYzQzmQBgK+fL+0%0aOGzpc4XwIAADtVmsaOCgAA7JJxQ4BOuj+OOF39Ol993fphKQAAALRbqep5XMwPfPffzXg0l%0a4E1Ps8YNgR26d8GDtnS853rXYDWaMajogLQVovS72U5MjPMcmjmTBUOzLcs3yubxhgNADhf%0awvrOl3djh1NJAACgfYwbAgDAjhk3BNhrH1a/zrIcQ/zj1xfN11t5AAAAYDdKVV8lea0EkKR%0auxqNzGVjjc4xhQ6ANDByyjec817sArWHcEGiTRekP8uexmRNV4C/qGDsEgIeeL++PGQ6dL+%0aGnPiS5cb4EAID2MG4IAAA7ZtwQ4KB9yPfRw/nqy/AhAAAAbFip6t7qdbjhKeB/mvHoRgbW9%0aPxi2BBoEwOHbPp5z/UuQFt8acajgQzArvwwNnOe5FgVeJRvWQ0dJrl50XydSwKA86UxQ3C+%0aBACAbjNuCAAAO2bcEICf+Jbl4OEsy/HDaYweAgAAP1iU/lQFHmD2ovn6Soa/KlV9neSlEnD%0aQDGCwzucVw7lAGxk4ZJPPfa53AdriQzMeDWUAtmlR+sMshwyHMTYD6/YlyU2S6YvmqxvTAO%0aB8CazjfDm9d8b0uRwAANgC44YAALBjxg0BeIT7o4ezJPMXzdepLAAAcJi8r8QDfXjRfB3K8%0aFelqgdJPisBB+3/NePRlQys4Tmll+UHYnzYDGij/9OMRzMZ2MDzn/clgLYwbghs3KL0B/k+%0aNjNSBLaqzmqM5kXzdS4HAHt4vhzGzbNgmz5kOXTofAkAABtk3BAAAHbMh9ABWINPuTd6aPA%0aQAAAOg/eVeCDjhv+gVPUkyYUScLD+uxmP5jLwzOcSw4ZA231LMjRwyAaeA70vAbSFcUNgIx%0aalfzc2c57kWBFohU9Zvhc3edF89ToXgK6dL+/Ols6X0B5fshw6dL4EAIA1M24IAAA75kPoA%0aGzI3eDhNMvBQz9oBQCAPeN9JR7IuOE/KFU9SPJZCThIvzfj0aUMPPN5xLAh0BUGDtnE86D3%0aJYC2MG4IrMWi9HtZDs0MV78eqQKt9iXL9+ZuXjRfb+QAwPkSeKZvWQ4dOl8CAMAaGDcEAIA%0ad8yF0ALbkW76PHU5fNF+nkgAAQLd5X4kHMm74C6WqJ0kulICD838MPLGG55BpkjMlgI4wcM%0ai6nwe9LwG0hXFD4MkWpT/I98GZkSLQ6de8hmgAaMP58m7Q8Nz5EpwvAQDgkBk3BACAHfMhd%0aAB26FNWY4dZDh7eSgIAAN3hfSUeyLjhL5SqHiT5rAQc1mOj4QvW8PwxiXFcoHu+JDltxiM/%0aE2Idz4XelwC8xgM66d6g4WWSE0Vg7xiiAcD5EnC+BACAHTNuCAAAO+ZD6AC0yB9jh37oCgA%0aA7ed9JR7IuOEDGKiCg/M/zXjk/S88bwCH6lOSoYFD1vB86H0JoC2MGwK/ZHAGDtbdEM31i+%0abrTA4AnC+BNZ0vJy+ar1M5AADg7xk3BACAHfMhdABa7EOWY4c3LuwDAID28b4SD31tZ9zw1%0a0pVD5J8VgIOwpdmPBrIwDOeMy6TvFUC6DgDh6zjOdH7EkBbGDcEfmpR+r18H5w5UwQO3pck%0akyyHaOZyAPCM8+V5kpEi4HyZ70PazpcAAPCDf0kAAAAAwN84S/I6ycdF6d8uSn+yKP3L1YU%0aZAAAAsDea8Wie5Hcl4CBcScBTGTYE9shJkmsZAADYR4vSP1+U/k2S/6xexxs2BJLkOMvrIT%0a8vSn/mWkgAnnG+NGwI3J0vXzpfAgDAzxk3BAAAAOAhjpJcZHlBxn9WP3x9tSj9U2kAAADYE%0a1cSwN770oxHExl4ilLVpzEEBuyXi1LVnhcB2AczCYBF6Z+ubtx6m+RdDM4A/+wky2sh56vH%0ajqEkADhfAms4X/7H+RIAAJaMGwIAAADwFCdJ3iT5uCj9+aL0rw0dAgAA0GXNeDRP8rsSsNe%0auJOApSlUPkkyzvAkMwD65KFX9SgYAOu5WAjhMi9LvrW7OOk/yMcsbt3rtDjzG3U2f36+ug3%0ay1KP2eLADOl86XwDM4XwIAQIwbAgAAAPB8x0leZjl0eLu609y5LAAAAHTQVZJvMsBe+tKMR%0axMZeKxS1b0kN/HhNWB/vSlVfSkDAABdsSj980Xp3yT5T5Y3Zz1WBViD49Vjyn9W10AOJQE4%0aqPPlxPkScL4EAID1MW4IAAAAwDrd3cn4naFDAAAAuqYZj+ZJrpWAvXQlAU80SXIiA7Dnrkt%0aVn8rAIxmGBwC2ZlH6g0XpXy1Kf57kXZKRKsAGXSR5vyj9+aL0Lxel35MEYO/Ol70fzpcXqg%0aDOlwAAsD7GDQEAAADYlB+HDq8Xpe+DcQAAALTddYx0wL750oxHExl4rFLVVzGWAByGoyTTU%0atUDKXiEmQQAwKYtSn+4KP1Jks9JXic5VgXYouMkb5PMV9c/et0MsD/ny/84XwI7Pl9OnC8B%0aANhnxg0BAAAA2IajJC+TfFzdbe7KD2IBAABoo2Y8uk1ypQTsFd/TPFqp6sssP9QGcCiOkty%0aUqu5JAUDH3EoA+2VR+r1F6V8uSn+e5H2WN1cF2PVr5pdJPi9K/2ZR+kNJAJwvAZ55vrxwvg%0aQAYJ8ZNwQAAABg246z/FDw50XpT1cXi/igHAAAAK3RjEfXSb4oAXvhSzMeTWTgMUpVnya5V%0agI4QCdJbmQAoGNmEsB+WJT+YFH610nmSd5meY0RQNuMkrxflP5sUfqXcgA4XwKs6Xw5d74E%0aAGCfGDcEAAAAYJfOsrxYZL4o/cmi9E8lAQAAoCUuJYC98EoCHqNUdS/JJMmRGsCBOitVPZE%0aBAIBtWZT+cFH6N0k+J3npNTnQESdJ3q5GaF65wTNA686XE+dLoGOOnS8BANgnxg0BAAAAaI%0aOjJBdJPt7dcc4PYwEAANilZjyaJvmgBHTah2Y8upGBR5pk+cFkgEN2Uar6UgYAADZpdX3QN%0aMn7JCNFgI46TvImyxs8X7nuEWCn58vze+fLC0UA50sAANgd44YAAAAAtM1xkrdZ/jB2sij9%0aU0kAAADYkUsJoNOuJOAxSlW/ijEFgDtvS1UPZQAAYN1Wo4bzLK8POlME2BNHSV7HCA3ALs+%0aX75wvgT09X14vSn8gCQAAXWLcEAAAAIC2OsryrpkfF6U/XZT+pSQAAABsUzMezZP8PyWgk3%0a5vxqOpDDzUasDrjRIAf3JTqnogAwBt5rUfdMOi9Hursa/bLEcNj1UB9tT9EZqJERqAjZ8v5%0a86XwAGcL18m+ex8CQBAlxg3BAAAAKALzpK8XZS+uxoDAACwbddJvsgAnfItyZUMPFSp6l6S%0aGyUA/uIoy4FDP5fhZ+YSAAC/cjc6szo7vF6dMQEO5TX1Rb6P0HhtDbCZ86VRQ+CQ3D9fDuQ%0aAAKDNjBsCAAAA0CXHcVdjAAAAtqgZj26TvFICOuW6GY/mMvAIkxhXAPg7J1kOfsOPnLcAgL%0a9l1BDgTy6yvObRjZ0BnC8B1nW+/Lwo/WvnSwAA2sq4IQAAAABd9ONdjU8lAQAAYFOa8egmS%0aa0EdMKXZjy6koGHKlX9KslICYB/dLF6vASA1r0GlADaxegMwN86yvcbOxs5BHC+BFiHl86X%0aAAC0lXFDAAAAALruIsnHRemSLA7/AAAgAElEQVRPF6U/lAMAAIANeZXkmwzQepcS8FClqk+%0aTvFEC4EHelKoeygBAy8wlgHYwOgPwYH8aOZQDwPkSYJ3nSyOHAAC0hXFDAAAAAPbFWZL3Rg%0a4BAADYhGY8mie5UgJa7fdmPJrKwEOUqu4lmSgB8Cg3paoHMgAAcMfoDMCTHSV5vSj9+aL0L%0a+UAcL4EWMf5MsnM+RIAgDYwbggAAADAvjFyCAAAwEY049F1kg9KQCt9S/JKBh7hKsmJDACP%0acpTkRgZWbiUAPBbBYVuNJcxjdAbgOY6TvF2U/sz1joDzZf8yycz5EmAt58u58yUAALtk3BA%0aAAACAfWXkEAAAgE24zHJEDWjZ92YzHhm14EFKVQ+TvFQC4ElOSlVPZCDLD5oDeCyCA7Qo/c%0atF6c+TvI3RGYC1vd7O9+sdB3IAB3a+PL93vjxWBGAtjp0vAQDYJeOGAAAAAOy7u5HDGz+UB%0aQAA4Lma8Wie5EoJaJW6GY9uZOAhSlX3kkyUAHiWi1LVlzIAAByWRekPF6U/jdEZgE06S/J5%0aUfrXi9LvyQEcyPnynfMlgPMlAAD7xbghAAAAAIdilOUPZSdGDgEAAHiOZjy6TvJBCWiFb0k%0auZeARruIDcgDrcF2q+lQGAHZsLgFs3qL0B4vSv0nyPstRBAA272WS+aL0L6UA9vR8OXG+BN%0ajJ+fKVFAAAbINxQwAAAAAOzUWS2aL0r9x5DgAAgGe4zHJUDdjx92IzHt3KwEOUqh5m+aENA%0aJ7vKMmkVLWftQCwS3MJYHMWpd9blP5Vks9Z3lQUgO2/9n67KP3ZovSHcgB7dr68UARgJ+fL%0aN86XAABsg3FDAAAAAA7RUZLXcWdjAAAAnqgZj+ZJ3M0cduv3Zjy6kYGHWI1vTZQAWKuTJNc%0ayHOxroqkKALC/VtfTzLO8vgaA3b/+fr8o/YkbOgMdP1/OnC8BnC8BADgMxg0BAAAAOGTubA%0awAAMCTNePRJEmtBOzElxgY5XGukhzLALB2F6WqL2UAYEdmEsB6LUp/uCj9aZK3WV5XA0CLX%0aoPHDZ2B7p0vT++dL/2cBqCd50vXXgAAsHbGDQEAAADAnecAAAB4usssR9aA7TpvxqNbGXiI%0aUtXDJC+VANiY61LVpzIAsG1eF8L6LEq/tyj9SZL3Sc4UAWituxs6Txel77U40Pbz5XWSj86%0aXAK0/X75xvgQAYN2MGwIAAADAd+48BwAAwKOsPkR/rgRs1f9txqOZDDzCtQQAG3WUZFKq2g%0a2kDo+hd8BjEOyBRelfJplned0MAN1wluTjovSvpABafL504ymADp4vF6Xv5z0AADybcUMAA%0aAAA+LO7O8/N3HkOAACAh1iNrP1fJWAr6mY8MlTHg5WqvkpyogTAxp0kuZLh4MwlADwGQXct%0aSv90UfrTJG+zvF4GgO55vbrWcSgF0ILz5cD5EqD758skzpcAADybcUMAAAAA+LmTLO88d+3%0aOcwAAAPzKamytVgI26kuSSxl4qFLVgySvlADYmpelqs9lAGBLbiWAp1mUfm9R+ldJPiY5Uw%0aSg806SvHetI7DjM+ZVks/OlwB74dj5EgCA5zJuCAAAAAD/7GXceQ4AAICHucxyfA1Yv29Jz%0apvxyHgFj3Gd5EgGgK2alKr2QbfD4WwG7NJMAni81fUvsySv1QDYO651BHZyvlyU/tz5EsD5%0aEgAA7jNuCAAAAAC/5s5zAAAA/NJqdO08yxE2YL1eNeOR4QoerFT1MMlICYCtO0pyI8PBcD4%0aDdsnAKjzCovR7i9K/TvI+y+tgANhPrnUEnC8BcL4EAGDnjBsCAAAAwMO58xwAAAD/aDW+9k%0aoJWKv/bcajiQw8VKnqXhJ/ZgB256xUtTMxAJtmYBUeaHWdyyzL614AOAx31zqeSgE4XwKwx%0avPlUAoAAB7CuCEAAAAAPM4fd56TAgAAgJ9ZjbD9rgSsRd2MR8aReKxXWb6PB8DuvClVbUBh%0a/80lAHboVgL4Z4vS7y1Kf5LkvdfJAAfpOMnHRelfSQGs8Xx57XwJcNDny/fOlwAAPIRxQwA%0aAAAB4mpeL0ndnYwAAAH6qGY8uk3xQAp7lU5JLGXiMUtWDJK+VAGiFiQR7by4BsCvNeDRTAf%0a7eovSHSWZJLtQAOHivV9c6DqQA1nC+fKkGgPOlz9IAAPArxg0BAAAA4OlOkkwXpf9KCgAAA%0aH7iPMtxNuDxviUZNuPRrRQ80kQCgNY4KVV9LQMAG3rNCPzEovR7i9K/TvI+ybEiANy9Rk8y%0aW5T+pRSA8yUAazpf+iwNAAB/y7ghAAAAADzPUZI3i9K/WZR+Tw4AAADurEbZLuMD9/BYhg1%0a5klLVl0nOlABolZelqocy7O1rnqkKwI7MJIC/WpT+6er746UaAPzEUZK3rnUEHnm+nDpfAv%0aAP50ufpQEA4KeMGwIAAADAeoyyvLPxqRQAAADcacajWZKhEvAow9X3DjxYqepekmslAFpps%0anqcBoB1mUsAf7Yo/askH5McqwHAL7jWEXjM+fJEDQAeeL4cSgEAwB3jhgAAAACwPsdJPi5K%0a/5UUAAAA3FmNtP1bCXiQfxs25IkmSY5kAGil4yRXMuytTxIAOzCXAJYWpT9YlP40yWs1AHj%0aka3XXOgLOlwCs83z5fjWOCwAAxg0BAAAAYAPeLEp/sij9nhQAAAAkSTMeTWLgEH7l36vvFX%0aiUUtXDJCMlAFrt5erxmv1zKwGwA0bxIcmi9M9X3w9nagDwRG8WpX/jWkfA+RKANXm9KP2p8%0ayUAAMYNAQAAAGAzLpJMF6U/kAIAAIDkj4HD35WAnzJsyJOUqu4l8WcHoBtuVo/b7Je5BIDH%0aHtiuRen3FqU/SfIuyZEiADzTKMlsUfqnUsBBnzGvnS8BWJMz50sAAIwbAgAAAMDmnGT5Q9m%0ahFAD/n727OW7jTLQGfHrq7skp7HojOgLCEQiOoOkICBUCEB2BqQhMB9AlKIJLRDBgBENGcM%0akNdl0fGcH7LQDNyD+SKBH/eJ4qlcblqlkck92nge7TAAAkSWmbYQwcwp8ZNuQlLpO8EgPAT%0ajiKQdp9dC8CYN1K29xKgUO1GAaYZv7STQBYlldJ/j2rekNRwMH1y5NZ1btN8lYaAKygX16I%0aAgDgMBk3BAAAAIDVOkryLzf9AQAA8JGBQ/gDw4Z8t2o0GcTDdgC7pqlGkzMx7JV7EQBrdic%0aCDtXi3pNp5i/bBIBVeD+remMxwMH0y7Mkt/olACv026zqjWdV71gUAACHxbghAAAAAKyHm/%0a4AAAD4j8XA4UQSHDjDhny3ajQ5TuLnB2A3XS2O4+yHexEAjjuweot7Tt5n/pJNAFil81nVu%0azVAA3vfL6+S/K9+CcA6+mWS6azqnYgCAOBwGDcEAAAAgPU5n1W9azf9AQAAsDBMcicGDpRh%0aQ17qMskrMQDspFeL4zj74V4EwJrdioBDMqt6J7Oqd5v5EAAArMtpkvtZ1euLAvauXx4v+uV%0abaQCw5n55O6t6A1EAABwG44YAAAAAsF5N5m+dM3AIAABw4ErbPCYZxMAhh+Uphg15oWo0Gc%0aRDdwC77u3ieM7uX9fcSwFYM+OGHIzFA/+3mQ8AAMC6HSX596zqDUUBe9Uv7/VLADbYL/+lX%0awIAHAbjhgAAAACwfh/fOuetxgAAAAfOwCEH5inJwLAhL1GNJsdJ/AwB7Ifx4rjO7nM9A6zT%0avQg4BLOqd5nkX5k/+A8Am/R+VvXGYoCd75cX+iUA+iUAAOti3BAAAAAANuNVkqmBQwAAAEr%0abPJa26Sf5IA322Mdhw1tR8EKXmX+2BsDuexWDtfviUQTAuriuZN/Nqt7x4gH/X6UBwBY5n1%0aW96azqeUkB7G6//E0aAGxZv7zVLwEA9pdxQwAAAADYnKMYOAQAAGChtM0wBg7ZT3dJTgxQ8%0aFLVaDJI8lYSAHulqUaToRh23lQEwJrciIB9Nqt6J4vz6rk0ANhCrzO/3/FEFLAz/fJYvwRg%0ai53G8zQAAHvLuCEAAAAAbNZRkn/Pqt5QFAAAABg4ZA9NkgxK2zyKgpeoRpPjJGNJAOylq2o%0a0ORHDTrsXAbAmRvPZW4sH+W8zf7AfALbVaZJbAzSwM/3yXr8EYAf6pYFDAIA9ZNwQAAAAAL%0abDewOHAAAAJP8ZOHwnCfbAu9I2Z4YNWZLLJK/EALCXjpJci2Gn3YsAWBPjhuylxf0i/170I%0agDYhev4qfsdQb8EgCX2y3/rlwAA+8W4IQAAAABsDwOHAAAAJElK21wmeSMJdtRTkp8XP8fw%0aYtVoMkjyVhIAe+20Gk10h91lbAxwvIHvNKt6V0neSwKAHXMU9zuCfgkAy/V+VvUuxAAAsB+%0aMGwIAAADAdnHDHwAAAEmS0jbjJD9nPhQHu+IuyaC0zbUoWIZqNDlOMpYEwEH4dTFoy+5duz%0ay6bgHWdLwxbsjemFW941nVu44xfwB22/tZ1RuLAbamX471SwB23G/6JQDAfjBuCAAAAADbx%0a8AhAAAASZLFQNwgyYM02AEfMh82NDbBMo2TvBIDwOEc9xfDtuweHRBYtRsRsC9mVe84yTRJ%0aIw0A9sC5ARrYmn55Lg0A9EsAALaBcUMAAAAA2E4GDgEAAEiSLIbi+knupMGWekryprTNsLT%0aNozhYlmo0OYuhB4BD8yrzYVt2j3FDwHEGnmFW9fqLn+dTaQCwR85nVW+6GFgD1t8vp/olAH%0avYL2/1SwCA3WXcEAAAAAC21/tZ1TsTAwAAAKVtHkvb9JN8kAZb5i7JoLTNWBQsUzWanMS4F%0acChaqrR5EIMO8foGOA4A1/xyfDMK2kAsIdeJzFwCJvpl4YNAdhHp/olAMDuMm4IAAAAANtt%0avLj5CAAAAFLaZpjkjSTYEr+XtumXtjEwwSqMkxyJAeBg/VaNJr4f2S06IbBqUxGwy2ZVb5j%0ak3651AdhzBmhgvf1yql8CoF8CALCNjBsCAAAAwHY7yvzLWA/wAQAAkCQpbTNO8mOSB2mwIQ%0a9JfiptcyEKVqEaTS6SvJYEwMEbV6OJh9V25zrFuCGw0uvQ0jb3YmBXLYZn3ksCgAPxcYDmR%0aBSw8n5p2BCAQ+mX956pAQDYLcYNAQAAAGD7fRw4PBEFAAAAyX+GQ/pJJtJgzX5P0i9tMxUF%0aq1CNJv0kv0kCgMwfVrsSw065EwGwIgZU2VmzqncVw4YAHOY1/a0BGlhJv7zQLwE4QB+fqdE%0avAQB2hHFDAAAAANgNR0muZ1XvWBQAAAAkSWmbx9I2Z0l+SfIkEVbsLslPpW0uSts8ioNVqE%0aaT4yRjSQDwifNqNBmKYWcYHwNWZSoCdtGs6o2TvJUEAAfKAA2spl96QRQA+iUAAFvPuCEAA%0aAAA7I7TeGgDAACAPyltc5VkkPn4HCzbU5J3pW36pW2m4mDFrjL/DAwA/nB+qEYTD6rtBn0R%0acHyBhcXwzLkkADhwBmhAvwQA/RIA4AAZNwQAAACA3XK6uEEJAAAA/qO0zW1pm36Sd9JgiSZ%0aJ+qVtLkXBqlWjyVk8lAfA3ztKMq5Gk2NRbL1bEQAr8FTaxvGFnTGreseGZwDgL9f1BmjgZR%0a1TvwQA/RIAYKcYNwQAAACA3XM+q3qXYgAAAODPFiN0Pya5kwYvcJfkp9I2Z6Vt7sXBqlWjy%0aUmSsSQA+ILTJFdi2PrrEeNjwCpMRcCumFW948XPrOEZAPgjAzTwnf1yVvX0SwDQLwEAdo5x%0aQwAAAADYTb/Oqt6ZGAAAAPiz0ja3pW36Sd5Jg2/0kORNaZt+aZupOFij68wfPgCALzmvRpO%0ahGLbejQiAJXN9yk74ZNjwVBoA8LcM0MD39cvX0gAA/RIAYNcYNwQAAACA3TX2RSwAAACfU9%0armMskPMS7C1z1lPobZL20zFgfrVI0mlzH8AMDzXVWjie9GtttUBIDjCofGsCEAPJsBGtAvA%0aUC/BAA4AMYNAQAAAGB3HWU+cHgsCgAAAP5OaZv70jaDJG8yH7CDT30cNTwpbXNZ2uZRJKxT%0aNZoMkvwqCQC+wVGScTWa+G5ke92KAFiih9I2jitsNcMzAPBd1/YGaEC/BAD9EgBgjxk3BAA%0aAAIDddppkLAYAAAC+pLTNOMlJ5kN2YNSQjVuMUl1LAoDvcJrkSgxbayoCwDGFQ2F4BgC+mx%0ac7g34JAMvul9NZ1TsRBQDAdjBuCAAAAAC7r5lVvUsxAAAA8CWlbR5L21wm+SHJRCIHyagh2%0a+Q68wcMAOB7nFejyVAM23ndkeROEsCSTEXAtjI8AwAvdpr5AI2BQ9AvAWAZjpJc65cAANvB%0auCEAAAAA7IdfZ1VvIAYAAAC+prTNfWmbsyQ/JbmRyEF4SPImRg3ZEtVocpnktSQAeKGrajT%0api2ErTUUALMm1CNhGhmcAYGkMHIJ+CQD6JQDAHqpKKVIAAIANmlU9pRwAWJanJCd16QwUAA%0aAcAJ8r8Uw3dekGYuBLqtFkkOQyhsb28hiQZFzaZiwKtuyY8y9JALAkD0n6xpu37nx/luR/J%0aQG80F1pGyO2bB3DMwCwmu5Xl073Q78EAJbWL5MMPFsDALA5/xABAAAAAOyNoyRjMQAAAPAt%0aSttMS9sMkvyU+Rgeu+0pyYckP5a2GRg2ZJtUo8lJkmtJALBEr+K7kW00FQGwBI7vbB3DMwC%0awMqezqqf/oV8CAEvrl0muxAAAsDnGDQEAAABgvzSzqnchBgAAAL7Vn0YOJxLZOXdJ3iQ5KW%0a0zLG1zKxK20HXmL+gAgGVqqtHEdyPbdW3xGMPpwMtNRcA2MTwDACt3buCQA3StXwKAfgkAs%0aI+MGwIAAADA/rmcVb2+GAAAAPgei5HDsyQ/JPmQ5EkqW+shye9Jfiht0y9tM14MycDWqUaT%0aq3hAD4DV+a0aTQZi2CpTEQAvud412s8WGruuBYCVO/dyZw7FYmzptSQAYOX98lIMAADrZ9w%0aQAAAAAPbPUeY31QMAAMB3K21zX9pmmOQkyS+ZD+mxeU+Zj07+XNrmpLTNRWmbe7GwzarRZJ%0ajkrSQAWLHrajQ5FsP2/PcQAeAYwr5YDM80kgCAtfhtVvWGYuAA+uW5JABgLX7VLwEA1q8qp%0aUgBAAA2aFb1lHIAYFXe1aW7FAMAwH7yuRLPdFOXbiAGlqUaTQZJhknOMh/XZz2eMh92uC5t%0aY+CBXTtu9JNMHTMAWJO70jZ9MWxND3jUAYDv9GNpm1sxsA0MzwDA5jphXTqdEP0SAFiWn+r%0aSTcUAALAexg0BAGDDPIQOAKyYG/wAAPaUz5V4JuOGrEQ1mhxnPnB4lqSRyEo85L+DhlNxsM%0aPHimmSU2kAsEYfStsMxbAVXWAcD+sD33E9XNrmRAxsg1nVu0ryVhIAsBFPSQbuf2TP+uVFk%0at8kAQD6JQDAvvsfEQAAAADAXhsn6YsBAACAZSpt87i45hwbOlyqSeZDcNelbe7FwR4Yx7Ah%0aAOt3Xo0m09I2Y1Fs3HWMGwLfd+yAjZtVvWEMGwLAJh0lGc+q3qAu3aM42JN+adgQADbbL69%0anVa+vXwIArF5VSpECAABs0KzqKeUAwKq9q0t3KQYAgP3icyWe6aYu3UAMrMufhg4Hmd8YzB%0ad+RzMfM5yWtpmKgz07HlzEQ3oAbM5TkkFpm1tRbLwT+PwC+FY/On6zaYvhmfeSgK1wl+Tj6%0aMRjkj+fI24/+fd/UZdu+pXf9+N8+cWx/STHn/nnkySv/CeClfN9J/olsDX9Msnt10bRZlVv%0aoF/Cdh8H6tL1xQAAsFrGDQEAYMM8hA4ArMFTkn5duntRAADsD58r8Uwe9mGjqtFkkPnI4SD%0aJa9fnuY0xQw7nd/9fkgBgwx6S9EvbPIpio73gOkkjCeC5x+7SNidiYJNmVa+f5N+SgJX7OC%0arzcTzm02GZrw7GbOmx43jx5+NIxmDxz6f+c8OLfahLNxQDO9wvp/FSONAvl9MvE/degH4JA%0aLAD/kcEAAAAALD3jpKM898bGgAAAGAtFgN+04///MnYYX/x974+xPNxyPDjn2lpm3s/ERyC%0aajQ5SXItCQC2wKvFOWkgio0ybgh86zEDNuaT4RlgOW6S3C/+fByZ2blhmeeoS3f7pfPZrOp%0a9HKU5WfwZLP5+5ccEnuV8VvWmdenGomBH+6VhQ9Av9UvYvn55W5fuShQAAKtRlVKkAAAAGz%0aSreko5ALAuP9el8zAIAMCe8LkSz3RTl24gBrbVYgStn/+OHZ5k9262//QBimmSe0OGHPDv9%0aPHi9+BUGgBskd9L21yIYaP94P9JAnimH1xTsymLYYj7GJ6B73GT+bjM/eLvvRyYWeHxZ5D5%0aZ+MfPyt/LRX4rB//NPYE294vp/GdCXxvv/xPt9Qv9UtYoZ/q0k3FAACwfMYNAQBgwzyEDgC%0as0UOSvps7AAD2g8+VeCbjhuykajQZJDnO/Eb7T//exMM/N4u/7//057a0jWts+OPv7jjJuS%0aQA2EJvStuMxbCxjnCdpJEE8BV3pW36YmATDM/AN7lZ/L7cJrk3Mray49LHIZqPLwZyfIK5p%0ayQn7oFEv4S965efjhjql/olrLtf9uvS3YsCAGC5jBsCAMCGeQgdAFizd3XpLsUAALD7fK7E%0aMxk3ZC9Vo8lJkpPFP34cP/w7n/67+8Wfz5l+8r/vS9vcSxq+6ffyIslvkgBgSz0lGZS28WD%0asZnrCMMl7SQBfYYiWjZlVPUO88PceMv/cdBpDM9twrBpkPkQzSPJaIhywu7p0RrHZ9mP2OF%0a4GBV/ql7dJpvqlfgnb0i+TDAxoAwAsl3FDAADYMA+hAwAb8IM3ywEA7D6fK/FMxg0BWLlqN%0aBkk+ZckANhyD0n6pW08nLaZvvCY5EgSwBf80zGaTZhVvaskbyUBSeaDDtOPfww7bP3xa5D5%0aEM1ZklOJcGA+1KUbioEtPT5fJvlVEvCXfnnr/nX9EvRLAIDDYdwQAAA2zEPoAMAGTOrSnYk%0aBAGC3+VyJZzJuCMBKVaNJP/MHkowVAbAT10ilbVwjbaYzjJOcSwL4jA+lbYZiYN1mVW+Y5L%0a0kOGAP+e/YzLUxw50+nh1nPkIzWPztszoOwZu6dGMxoF/C1vbLqTFD/RL0SwCAw2XcEAAAN%0asxD6ADAhvxUl24qBgCA3eVzJZ7JuCEAK1ONJseZP5x0Kg0AdsjvpW0uxLD23jBI8i9JAJ/x%0aU2mbqRhYp1nVc27iUN0kuc58bOZWHHt7jOsnGWY+RPNKIuyppyQDxzK27Nj7b0lwgO6SjPV%0aL/RL2xI+OZQAAy2HcEAAANsxD6ADAhhg4AQDYcT5XQvcHYNOq0WSa5LUkANhBb0rbjMWw9u%0a5wHw++An/1UNrmRAys06zqnSS5TXIkDQ7EJPNBw+u6dI/iOLhjniEa9tld5gOHjm1s+lh7n%0aORev0S/RL+EnfeQpO/YBgDwcv8QAQAAAAAcpNezqncmBgAAAAC+RzWaXMWwIQC766oaTfpi%0aWH/uIgAcG9i0xfDMdQzPsN+eknxI8nNduqou3VldurFxhsNUl+62Lt1FXbqTJD8m+T3zwQ7%0aYB6f6JFvSL6f6JQfgQ5I3Sf6pX+qX+iV77FWSsRgAAF6uKqVIAQAANmhW9ZRyAGBTHhY3FQ%0aAAsIN8rsQz3dSlG4gBgGWqRpNhkveSAGDHPSU5KW3jAdz1dYjjJP9PEoBjMZs0q3rXSRpJs%0aKcmSa7r0o1FwTOOh2dJzpKcS4M98Maxjw0eT8eOpex7v1x0TNfu6Jcckl/q0hnRBgB4gX+I%0aAAAAAAAO1qtZ1RuKAQAAAIDnqkaTfgwbArAfjpJMxbA+i/GyD5IAPnFt2JB1mlW9yxg2ZP/%0acJXmT5J916c6Me/Fcdemu69INk/xz8TN0JxV22NWs6vXFwAb65UWMeLGf/fKXT/ulYUP0Sw%0a7QpX4JAPAyVSlFCgAAsEGzqqeUAwCb9FCX7kQMAAC7x+dKPNNNXbqBGABYhsWw4TTzMSgA2%0aBcfStsMxbC2PjFI8i9JAAs/lLa5FwPrMKt6zkHsk6ck4yRXdekcR1n2sXIYQ13spru6dAZo%0a0C9Bv2S7jpX9JIZg2dl+mWRg4BUA4PsYNwQAgA3zEDoAsAXeeGs7AMDu8bkSz2TcEIClqEa%0aT48yHDU+lAcAe+qW0zZUY1tYrbnUKIMmktM2ZGFiHWdU7SXIbY/3svpskY/f5sIbj5nHmIz%0aTDJK8kwg75vS7dhRhY03HyXr9EvwT9Ev0SAIC/9w8RAAAAAMDBuxQBAAAAAF9xHSNEAOyv3%0a6rRxMDW+hiSBBwLWJvFgMJ1DM+wu56SfEjyQ126geEZ1qEu3WNdusu6dCdJ3iR5kAo74u2s%0a6g3EwBpM9Uv0S3hRv7yTCvolAMB+M24IAAAAALyaVb2hGAAAAAD4O9VoMk7yWhIA7LlxNZr%0a0xbB6pW3GmT9EDRyum9I2UzGwJlcx1s9uekjyS5KTunTDunT3ImET6tKNFyM0PyW5kQi7cH%0a2/GDeGlZhVPf0S/RJe3i/7+iU75Fq/BAD4dsYNAQAAAIAkuRABAAAAAH9WjSYXSc4lAcABO%0aEpyXY0mHlBbjysRgGMArNriRY+uadk1N0ne1KU7qUt3VZfuUSRsg7p007p0gxihYfu9SjIW%0aAyvql2dJ3kqCHXOnX6Jfwosc6ZcAAN/OuCEAAAAAkCSns6o3EAMAAAAAH1WjyTDJb5IA4IC%0a8SnIthrW4SvIkBjhID6VtHGtZuVnV68eQJrvlJslPdekGdenG4mBbGaFhRzSLETpYZr88iW%0aEjdrNf9vVL9EvQLwEA1s24IQAAAADw0aUIAAAAAEiSajQxAgHAoXpdjSZjMaxWaZtHXQMO1%0aqUIWLVZ1TvOfHjmSBrsgE9HDafiYFcYoWEHjBedAJblWr9EvwT9Ev1SDAAAz2PcEAAAAAD4%0a6PXizbIAAAAAHLBqNDlJMo2H9AA4XOfVaHIhhpW7SvIkBjgoD6VtxmJgTeeYUzGw5YzOsBf%0a+NELzIBG2yFHmY8fwYrOqp1+iX8Jm+uWdRNAvAQB2k3FDAAAAAOBTlyIAAAAAOFzVaHKc5D%0aqGDQHgt2o0ORPD6pS2ecx8fAo4HBuy9e4AACAASURBVJciYNVmVe8sybkk2GJGZ9hLixGak%0ayRvYsSc7dEsugG8tF++lQT6JWykX/YX/dKINvolAMCOMW4IAAAAAHzqbFb1jsUAAAAAcLCm%0aSU7FAABJknE1mvTFsFJXMXwCh+KutM1YDKzSrOqdJPFzxrZ6iNEZDkBdunGSkyTvpMG2XNu%0a7JxL9kj3ulz/rlxxIv+wv+qXPktEvAQB2hHFDAAAAAOBTR0mGYgAAAAA4PNVoMo5hQwD41F%0aGS62o08ZDaipS2ecx84BDYfxciYA2uF+dv2CZPSd7UpTsxOsOhqEv3WJfuMskPSSYSYQuu7%0aV138r3G+iVb3i+vxcGB9cu+fsmW9MuxGAAAvsy4IQAAAADwZx4qAQAAADgwi2HDc0kAwF+8%0aSjI1cLhSV5k/lA3sr5vSNlMxsEqzqncZg/1sn3dJTurSjUXBIapLd1+X7izJT0keJMIGnc+%0aq3kAMfEe/fC0J9EvQL+FvNLOqdyYGAIDPM24IAAAAAPzZKzfyAQAAAByOajQZxrAhAHzJae%0aYDfKxAaZvHJJeSgL3md5yVWtzj8Ksk2CKTJD/UpbusS/coDg5dXbppkn7mg0ywKeNZ1fPiA%0ap7bL/v6JVvmRr+EP/bLunQn+iUbdqVfAgB8nnFDAAAAAODvDEUAAAAAsP8Ww4bvJQEAX3Ve%0ajSaXYliN0jZXSR4kAXvpQ2mbqRhYlcVD5GNJsCUekvxUl+6sLt29OOC/6tI91qW7TPJjkju%0aJsAGvklyIAf2SHeyXP9elG+iX8Lcd82O/vJEGG+qXl2IAAPh7xg0BAAAAgL9z7i1yAAAAAP%0autGk36MWwIAN/i18UwMKthZAL2z1M84MvqXWb+MDls2rsk/bp0U1HA59Wlu61L10/yy6Irw%0aFqv62dV70QMPKNfnoqBLeqX16KAr/bLgX7JhrydVb2+GAAA/sq4IQAAAADwOWciAAAAANhP%0ai2HDqSQA4Ju9X5xHWbLSNtdJbiQBe+WqtM29GFiVWdU7S/JWEmzYTZIf69Jd1qV7FAc8T12%0a6qyT9JHfSYM3GIuAL/XKgX7IF7vRLeFG/9Bkz63YlAgCAvzJuCAAAAAB8zoUIAAAAAPbPJ8%0aOGR9IAgO8yNXC4MkMRwN54KG1zKQZWZVb1jmOciM16SvJLXbpBXbpbccC3q0t3X5eun+SdN%0aFij17Oq59oT/ZJt7Zfv6tL19Ut4Ub8cJPlFGuiXAACbZdwQAAAAAPic01nVOxEDAAAAwP6o%0aRpOPD+cZNgSA73eUZLw4r7JEpW3uY9gE9sVQBKyYa1s26SZJvy7dlSjg5erSXSb5McmdNFi%0aTy8WQHfzh5yLJKzGwIXeLfnkpClhKv7zSL1mzK/0SAOCPjBsCAAAAAF8yFAEAAADAflgMME%0a2TnEoDAF7sNMnUwOHylba5TPIgCdhpk9I2UzGwKrOqd5akkQQb8ktdukFduntRwPLUpbtNM%0akjyQRqswaskF2Lgk345SPJWEmzIu7p0ff0SVtYvf5cGa3CU+VAyAAALxg0BAAAAgC8ZigAA%0aAABgb0xj2BAAluk0yZUYVmIoAthZT36HWaVZ1TtOMpYEG3CX5Me6dPofrEhduse6dMMkbxa%0adAlbp11nVOxED+iVb0C8vRQEr7ZcXSX7WL1mDt/olAMB/GTcEAAAAAL7k1azq9cUAAAAAsN%0auq0WQcw4YAsArn1Whi4GbJSttMk/wuCdhJl6VtHsXACo2THImBNfu9Ll2/Lt2tKGD16tKNk%0awwyH32CVfcKuEzySgysu18mGeiXsLZ+eZ2kr1+iXwIArI9xQwAAAADga4YiAAAAANhdi2HD%0ac0kAwMq8rUaToRiW7jLJgxhgp9yUtjH4ysrMqt4gSSMJ1ugpyc916S5EAeu1GHsaJPkgDVb%0ao9aJfcNj98q0k2ES/rEvnxQCw3n55X5eur1+iXwIArIdxQwAAAADga85EAAAAALCbDBsCwN%0aq8r0YT36ksUWmbx3gJF+ySJ7+zrNKs6h0nGUuCNbpJclKX7loUsBl16R7r0g2TvJEGK2ScW%0a7+EdblL0tcvYeMdU79k1fQLAIAYNwQAAAAAvu7VrOqdiAEAAABgt1SjyTCGDQFgncbVaNIX%0aw/KUtpkmeScJ2AnD0jb3YmCFLpO8EgNr8ntdukFdukdRwObVpRsn+THzMWVYttNZ1RuK4SB%0ad6JesuV/269K5bgb9kv33alb1LsQAABw644YAAAAAwHOciQAAAABgdyyGDd9LAgDW6ijJtB%0apNTkSxPKVtLpPcSQK22qS0zbUYWJVZ1esneSsJ1uApyc916YwQwJapS3ebpO/agBW5nFW9Y%0azEcXL/8VRKsqV++0S9ha/vliX6JfgkAsBpVKUUKAACwQbOqp5QDALvgri5dXwwAAAAA28+w%0aIQBs3F2SQWmbR1Esrd+cJLnNfEAS2C4PSfqOeazSrOrdJjmVBGvocMPFwAWwveeE4yRXSc6%0alwZK9q0t3KYaDOZZMk7yWBGu4Xj7TL0G/RL8EADhE/xABAAAAAPAMp94cBwAAALD9DBsCwF%0aY4TTIVw/KUtrlPMpQEbKUzw4as0qzqXcSwIas3STIwPAPbry7dY126YZLfpcGSXbhH8qD6p%0aWFDVu0mSV+/hJ3ql++kgX4JALA8xg0BAAAAgOc6EwEAAADA9qpGk34MGwLAtjitRpOxGJan%0atM11DJjAtvmltI2hBlZm8QD4pSRYsd/r0p3VpTPUCjukLt1FkjeSYImOklyIQb+EJfhQl26%0agX8LO9ctL/ZIV9MsrMQAAh6oqpUgBAAA2aFb1lHJe6kYEsBaPSW6THCfp/+nfHccb4jkMHx%0aZvJQQAAABgyyyGDaeZ3yAPAGyPD6VthmJYau+ZJnktCdi4SWkbL8hjpWZV7zpJIwlW6E1du%0arEYYKfPFcPMB0N8Lsqy/FCX7l4Me3vMGCc5lwT6JfCFc8VZkrF+iX4JAPAyxg0BAGDDjBvy%0aUnXpKinAVh3X+/nvAOLHv09i/JD98FSX7lgMAAAAANvFsCEAbL03pW3GYlha9zledB/fwcL%0am3CUZlLZ5FAWrMqt6gyT/kgQr8pRkUJfuVhSwF+cMn4+yTF4CrV/C9/bLs7p0U1GAfgn6JQ%0aCAcUMAANg444a8lHFD2Klj/iDzscOPfzxswy760Y3dAAAAANvDsCEA7AwDhzoQ7IunzIcNf%0aW/MSs2q3n2SV5JgBR4yH55xHIP9Om+4RmCZfqhLdy+GvTtO3Ma926zwOlm/BP0S9EsAgP/6%0ahwgAAAAA1qMu3bQu3VVdumFdun6Sfyb5Ocnvmd80C7tgIAIAAACA7WDUBwB2yvvFuZslWIy%0aqDSQBGzE0bMiqzareRQwbshp3SfqGZ2D/LH6vB5kPTMFLXYpg7/rlMIYNWV2/PNEvYa/7pW%0ad90C8BAL5DVUqRAgAAbNCs6inlvEhdukoKsDfnhJMkZ0mGcQMN22tSl+5MDAAAAACbZdgQA%0aHbSU5KBUbCldqJhkveSgLX5pbTNlRhYpVnVO05y73qXFbhLMqhL9ygK2OvzSD/JOO7B5OV+%0aqEt3Lwb9EvRLcB7J/Ht5/RL9EgDgG/xDBAAAAADboS7dfV26q7p0/SQ/JPkl85seYJsMRAA%0aAAACwWYYNAWBnHSWZVqPJsSiWo7TNOMkbScBafDBsyJpcud5lFcewunR9wzOw/+rS3WZ+j5%0at7L3mpSxHs1X9L/ZJlm8SwIRxKv3zUL9EvAQC+XVVKkQIAAGzQrOop5bxIXbpKCrD354p+k%0auHij5tr2AY/Lm4CBQAAAGDNFmNIt0leSQMAdtZdkkFpGw8/L68jXSV5KwlYmUlpmzMxsGqL%0ae2T+LQmW7ENduqEY4ODOKceZvyDmVBq8wA916e7FsNPHgpMk/ycJ9EtAv0S/BABYr3+IAAA%0aAAGC71aW7rUt3keQkyZskD1JhwwYiAAAAAFi/xbDhNIYNAWDXnSaZLs7tLEFpm4skHyQBK3%0aGX+csYYR2uRMCSGZ6BA1WX7jHz+9yepMELXIpg541FgH4JLLlf3kkD/RIA4OuMGwIAAADsi%0aLp0j3XpxnXpTmLkkM0aiAAAAABgvT4ZNjyVBgDshdMYcFqq0jbDGDiEZbtLMiht8ygKVm1W%0a9QZJXkuCJTI8AwfOwCFLcD6reidi0C9BvwQ+6Zdn+iX6JQDA1xk3BAAAANhBRg7ZsL4IAAA%0aAANbHsCEA7K3zajQZi2F5DBzCUhk2ZN2cE1kmwzNAkqQu3W0MHPIyzie7y0sl0C+BVfTLe/%0a2SF7oUAQBwCIwbAgAAAOywT0YOf4kvR1mfV94WBwAAALAehg0BYO+dV6OJh+2XyMAhLMVDD%0aBuyRrOqN0zyShIsieEZ4A8MHPJCF7OqdyyGneyXvldBvwT0S7bRmX4JAByCqpQiBQAA2KBZ%0a1VPKeZG6dJUUgMU55Tjzt4yeS4M1+Lku3bUYAAAAAFbHsCHP9JBk/ML/j5PFn2U5iWESgG/%0a1prTNWAxL7VKXSX6VBHyzp8yHDW9FwTos7ne5T3IkDZbA8AzwpXPOIMm/JMF3eFeX7lIMO9%0aUvb+MzavRLYPXnnH6Sf0sC/RIA4K+MGwIAwIYZN+SljBsCf3NuGWT+IKubclglX6YCAAAAr%0aJBhQ77BTWmbwQH8PvSX/H87+NP/fu1HCdgCBg6Xfw4ZJnkvCXi2u8yHDR9FwbrMqt5ljNGy%0aHIZngOecd1wj8D2e6tIdi0G/RL8E0C9ZVr9MclKXzuewAMDeMm4IAAAbZtyQlzJuCHzm/HK%0ac5CrJuTRYkZu6dAMxAAAAACyfYUO+0d6PG67hd+4yHnYFtsdPpW2mYljqcX6Y+XenR9KALz%0aJsyNot7m+5d4xmCQzPAN9y/rlI8psk+EZv6tKNxaBfol8C/M35ZxgDh+iXAAB/8A8RAAAAA%0aOyfunSPixsq3mT+Ri9Ytr4IAAAAAJbPsCEAHLzrajTxPcwSlbYZJxnE96bwJYYN2ZTLGJ7h%0a5QzPAN+kLt1Vkg+S4Dt6C9vvQr9kCW70S+Ab++VYv0S/BAD4I+OGAAAAAHts8SXpIPMHEWC%0aZjmZV70QMAAAAAMtj2BAAyPwB/KmBw+UqbXOb+cu7fG8Kf3UTw4ZswOKeg7eS4IXuMh8xAv%0agmi9GqG0nwDV7Nqt5ADFvdL4/1ApbUL8/EAOiXrKlfOucAAHvLuCEAAADAnqtLdxsDh6zGi%0aQgAAAAAlsOwIQDwiY8DhyeiWJ7SNveZf2/6QRrwHx9K2xg2ZFMuRcAL3SUZ1KVzDAO+11nc%0aV8m3MZy33a4y/0wF9EtAv0S/BADYMOOGAAAAAAegLt1jXbp+PKjDcg1EAAAAAPBy1WjST3I%0abw4YAwH8dJbleDCCzJKVtHkvbDJP8Ig3IL4vfB1i7WdU7SXIuCV7gKYZngBdaHEOGi2MKPE%0aez6DHol+xnvzzTLwH9kjV7rV8CAPvKuCEAAADAAalLN4yBQ5bnRAQAAAAAL7MYNpwmeSUNA%0aOBPTpNMDRwuX2mbqyQ/xUOmHKanJD8vfg9gUy5FwAuPY4YNgaWoS3eb+QANPNeFCPRL9rZf%0a3osCWFK/PJMEegwAcOiMGwIAAAAcGAOHLNGJCAAAAAC+3yfDhkfSAAA+w8DhipS2mWb+fdd%0aEGhyQuySD0jbXomBTZlXvJMm5JHiBs8VYBMBS1KW7TvJOEjzTcFb1XKPrl+zZ77V+CSy5X0%0a71S77BmX4JAOwj44YAAAAAB8jAIUvyWgQAAAAA38ewIQDwDU6TXIlh+UrbPJa2OUvyS5Ini%0abDnJpkPGxpsYNMuRcALvFmMRAAsVV26yyQ3kuAZjpKciUG/ZK/6pRcAAKvql16sw3P75VAM%0aAMC+MW4IAAAAcKAMHLIMizfeAgAAAPANDBsCAN/hvBpNxmJYjdI2V0kGSe6kwZ76pbTNWWm%0abR1GwSYt7DM4lwXf6vS6dPgSs0lmMnvM8FyLQL9kLH/RLYMWGSR7EgH4JABwi44YAAAAAh+%0a0iHtDhZU5EAAAAAPB8hg0BgBcwcLhCpW1uS9v0k7yTBnvkIcmPiwFP2AaXIuA7TerSedAfW%0aKm6dI+ZDxzC15zOql5fDPolO+2mLt1QDIB+yZZ4Nat6AzEAAPvEuCEAAADAAVt8WTqItw3z%0a/dygBwAAAPBMhg0BgCU4r0YTI2UrVNrmMskPSW6kwY77kKRf2uZWFGyDWdU7SXIuCb7DXZK%0ahGIB1qEs3jcFznsforn7JbvdLY2PAuvrlbZJfJMEzDEUAAOwT44YAAAAAB+6TgUP4HsciAA%0aAAAPi6ajQZxrAhALAcbxfdghUpbXNf2maQ5E28KI7d85Tk59I2w9I2j+Jgi1yKgO88pg0X9%0azcBrEVdussYO+frzmZVz/2T+iX6JcBz+uWVfskznOuXAMA+MW4IAAAAwMe3wXnbMN+jLwIA%0aAACAL1uMD72PYUMAYHneGzhcvdI24yQnSX6XBjtikuSktM21KNgms6p3kuRcEnyH4eK+JoC%0a1H39i6JwvO0pyJoaN9ctj+aNfAjvmTL/kmdchAAB7wbghAAAAAEm8bZjv5s1wAAAAAF/wyb%0aAhAMCyGThcg9I2j6VtLpL8EN+nsr0ekvxU2uastM2jONhCFyLgO7yrS2esFdiIunT3MSyCj%0arPt2XuhFN/qd/0S2GC/fNQveQY/IwDA3jBuCAAAAMCnhvE2OL5NXwQAAAAAf8+wIQCwBgYO%0a16S0zX1pm0GSn5LcSYQt8i5Jv7TNVBRso1nVO44Hs/l2N4sXtQJszGIAayIJvuB0VvVOxLC%0aRfmlYku/pl35ugG3ol79Lgq/0S8/oAAB7wbghAAAAAP+xeNvwlST4Bt58CwAAAPA3qtHkMo%0aYNAYD1uKpGEw+7rUlpm2lpm36SN0keJMIGTZL8UNrmsrTNozjYYhdxbwHf5iHJmRiALTGMF%0a0bz9a6Dfsl2e9IvgS1yGZ8r8/VrEACAnWfcEAAAAIA/WLz13JelPJs3wwEAAAD8UTWajJP8%0aKgkAYE2OkkwNHK5XaZtxaZuTGDlk/e6S/FTa5qy0zb042AEGf/hWZ3XpjLYCW2FxPBpKgi+%0adt0Swdn4n0S8B/RJdBwBgyxk3BAAAAODvDEXANzgWAQAAAMDcYtjwXBIAwJoZONyQP40c3k%0amEFXpI8qa0Tb+0zVQc7IJZ1RsuzlHwXO/q0t2KAdgmdemuk0wkwWe8mlU9A4fr7ZevJME39%0akvX0MC29ctpkt8lwWcc6ZcAwD4wbggAAADAXyy+LL2RBM9k3BAAAAA4eNVocmzYEADYMAOH%0aG7QYOewn+Sm+a2W5Po4anpS2GYuDHXMpAr7BTV06PzPAthomeRIDn2F8Rr9EvwT4nnPagxj%0aQLwGAfWXcEAAAAIDPuRQBz+QBOQAAAOCgVaPJcZJpDBsCAJtn4HDDSttMS9sMkvyQ5EMMoP%0aD9jBqy02ZV7yzJK0nwTE/x4D6wxerSPWY+cAh/xzlsPf1yoF/yjf3ScRvY9n55IQk+43xW9%0aY7FAADsMuOGAAAAAPytunTTJDeSAAAAAIDP+2TY8FQaAMCWOEoyXvQUNqS0zX1pm2GSkyRv%0aktxJhWe6i1FD9oMH9PkWw8WwA8DWqkt3HfdU8pnr8FnVG4pBv2Tr+uW9GIAd6JcTSfAZBrQ%0aBgJ1m3BAAAACAL7kUAc9wIgIAAADgEFWjyUkMGwIA2+k0ydTA4eaVtnksbTMubdNP8mOSD0%0ameJMPfmCT5qbRN36ghu25W9fpJXkuCZ/qwGHQA2AVDfZ7PMD6z2n55kqSRBM+9vtYvgR1yo%0aV+iXwIA+8i4IQAAAACfVZdumuROEnzFiQgAAACAQ1ONJv0ktzFsCABsLwOHW6a0zW1pm2Fp%0am+MkP2c+Zsdhe0jyLskPpW3OSttMRcKeuBAB33Ac9PMC7Iy6dPdJriTB32hmVc/19+pcioB%0anesp8iBZAv0S/BADYIOOGAAAAAHzNWAQAAAAA8F+LYcNpkiNpAABbzsDhliptc13a5izJP5%0aO8iaHDQzNJ8nNpm5PSNpelbe5Fwr5YPHR9LgmeaViX7lEMwC6pS3eZ+Tgr/NmZCFbWL2XLs%0a38P9UtAv0S/BADYPOOGAAAAAHzNVAQAAAAAMFeNJsMYNgQAdouBwy1W2uaxtM34T0OHH5I8%0aSWfv3CX5Jck/S9uclba5Fgl76kIEPNPvdemmYgCc79gjxmdWYxjfyaBfAodxvgP9EgDYG1U%0apRQoAALBBs6qnlPMidekqKQDOVzgfAQAAAKzeYtjwvSTYMjelbQZieNHv9mWSXyUBHIC7JI%0aPSNo+i2Jlz1CDzhxcHmY9Uspu/d+Mk16Vt7sXBIZhVvfskryTBVzwk6del00uAXT7nTZO8l%0agR/8k/nN/0S/RJAv0S/BAAO3f+IAAAAAIBnuIkvSQEAAAA4YNVocpHkN0kAADvsNMm0Gk0M%0aHO6I0jbTJNNFHz3JfOTw4x/DDttrkuQ6ydSgIYdmVvXOHJ94pqEH84F9OJYl+T8x8CdnmQ+%0acs5x+6fqX57rQLwH9Ev0SAGB7GDcEAAAA4DnuY9wQAAAAgANVjSbjJOeSAAD2wGmSq8wfkm%0aSHLEbyxos/fx477C/+27IZd5mPUE5L21yLgwPn/MJzfKhLNxUDsOvq0t3Pqt6H+OyYPzI+s%0a1wXIuAZJnXpXI8D+9Ivf0/yVhrolwDArqtKKVIAAIANmlU9pZwXqUtXSQFYw/nqIslvkuAL%0a/umNpwAAAMA+MmzIDrgpbTMQw4t+zy+T/CoJ4MB8KG0zFMNenc+OMx85HCz+7id5JZmV+M+%0aYYeaDhr4nhSSzqneS5P8kwVc8JTlxjwmwR+e/48xfHn0kDT6e6+rSHYtBv0S/BNAvWSLP6w%0aAAO+d/RAAAAADAM9yKgK/oZ/7wDgAAAMBeWIzDTJOcSgMA2EPn1WgSA4f7YzGwN80n39l9M%0anj48c9JktfS+iYPmX9ffpv5kOFUJPBZFyLgOT8nHsYH9kldusdZ1buKF2f8f/buIKmR/E7/%0a8PtzeI/+kTttYE4APkFpTgBzAnDkAQqfoPAJGh+AQHWCJk/QqhO06gRDbXKnGDhB/hdSuWk%0aMFBQSSMrniejoGdsxMf6UDV+B8hV/2GlLdTTsZldSvNqJBDzDmfsScF/SA6Mk7ksAYKMYNw%0aQAAADgOa4lAAAAAKAvDBsCAD1h4HDLPTR4uLh39zIfOjxIMsj8wchBz+/f2/wxYnidZGrIE%0aF7M9xN+5Muwm41lALbQeeYjvztSsHAU4zPuS97qvjyXAdjS+/Ikya4UuC8BgE1l3BAAAACA%0aHxp2s+u2VEIAAAAAsPVK3RxkPv7iQVQAoA8MHPZQd3F4nfmA3+SBe3iQP0YPDxb/8Pf/fdM%0aHEL8s/j5NcvP970YM4fXaUh15Hc0zuDeArTTsZjdtqc6TfFKDhZEES7kvDTrxI6cSAFt8X5%0a4luVSDhSMJAIBNY9wQAAAAgOf6ms1+UAUAAAAAnlTqZpT5p90bZAAA+sTAIf/WXRze5I/Rw%0a6snbue744fJHwOI393/53Pvn/uZ3z1/y3yU8b7vQ4XfXd/5110vxhyB1fI9hB/557Cb+XoM%0abK1hNztrS3USY2zM7balOhh2s6kU7ktW5l/+OwZs+X05Xgwcui9Jkp22VKNhN5tIAQBsCuO%0aGAAAAADzXjQQAAAAAbKtSNydJLpUAAHrKwCEvcm8EMff+Z6BH2lLtJTlUgifcJjmXAeiBs/%0agZM384yp9H2Hn+fTlwX/KM+/JMBsB9SQ/vy4kMAMCm+IsEAAAAADzTRAKeMJIAAAAA2FSlb%0ak7joQAAgONSN2MZAHihEwn4gdNhN/OhqsDWG3azcZJvSrBwJIH7kpU5c18C7kt6aCQBALBJ%0ajBsCAAAAAAAAAAC9tRjw+UUJAIAkBg4BeLkTCXjC18UYA0BfnEnAwn5bqoEMP+VUAp7wbdj%0aNzmUA3Jf09L7ckwEA2BR/lQAAAACAZ5pKAO+jLdUoyW9r8v/OF38iK3O9+IvVfR/zac0r6O%0apTsOFdb4QzFXjOjeHBUYCHlboZJBknOVQDAOBPjkvdpLs4PJECgKcsfpe9qwRPME4E9Mqwm%0a43bUp0n2VGDJEeZ/x6C59+XB+5LfuBEAqCH9+WZ748sjNyXAMCmMG4IAAAAwHMZLgKS5IME%0a2sJdbamS+fDpTeYjkteZD2lN1IGV+yQBz/Al3tAI8B8Ww4aTJPtqAAA8yMAhAM/h+wRPafz%0aOEOip8/hdLnOj+F3tSxlG5ilf3JdAT50luZSBGM8GADaIcUMAAAAAnsu4IQDwmO/jnIff/4%0aHF6OG3zMcOJ1kMHw672VQuAADeU6mbgyRXSXbVAAB4koFDAB7VlmqQ+QPV8BjjREBfnS++B%0au5I0XtuJc1YrhMJgJ66WtyY7ktGEgAAm+IvEgAAAADwHIaIAICfsJv58OGnJL8m+b0tVdeW%0aatKW6rwt1UlbqgOZAAB4K6VuRpmPbxs2BAB4nuNSN2MZAHjAUTxUz+M+D7vZtQxAHw272U3%0am4zOw430xz9eWyn2J+xLAfYn7EgDYEsYNAQAAAAAAeGsfknxMcpk/Dx6etaU6aks1kAgAgG%0aUrdXOS5Ld4MA4A4KUMHALwkCMJeMRtklMZgJ7zGorvRhI824kEPOFMAqDnzhevt8HP5ACAj%0aWDcEAAAAAAAgHXwIcmnJL8m+b+2VNO2VOO2VCdtqfbkAQDgNUrdnGc+rg0AwM8xcAjAvy0+%0aqOpQCR5xPuxmNzIAfTbsZtdJPitBjBu6L1mGfy2+rgL0+b68SXKlBO5LAGBTGDcEAAAA4CW%0a+SgAAvJH9JMeZD9D8b1uq6ztjhwN5AAB4rsUIz0clAABezcAhAN+dSMAjbpOcywCQJDmTgB%0ajse64jCXjivvT1FMB9yR8+SAAAbALjhgAAAAC8hE9VBwDey27+GDv8v7ZU07ZU522pRtIAA%0aPCQUjeDUjfTxR0JAMByGDgEIDFuyOPOh93M+4sAkgy72XWSL0rgvS3PYtwQ9yXA8+7LRgnc%0alwDAJjBuCAAAAAAAwCbaT/IxyW9tqW7aJ+RuiQAAIABJREFUUl21pTppSzWQBgCAUjcHSSa%0aLuxEAgOUycAjQY22p9rze5hG3Sc5lAPgTXxdJkpEEP7wvD5XAfQngvsR9CQBsD+OGAAAAAA%0aAAbLqdzN/kfJnk/9pSTdtSnS7e/AwAQM8YNgQAeBMGDgH660gCHnE+7GY3MgD8YdjNrpJ8U%0a6L3RhK4L3FfAizpvpy4L3FfAgCbwLghAAAAALAMEwkAWCP7SX5J8r+GDgEA+qXUzUmS3zMf%0awAYAYLUMHAL004kEPOA2ybkMAA/yuokPErgvcV8CLJGvj7gvAYC1Z9wQAAAAAACAbWboEAC%0agJ0rdnCe5VAIA4E0ZOATokcXvWPaV4AHnw252IwPAw18jJaAt1UgF9yXuS4AlGUuA+xIAWH%0afGDQEAAAAAAOiLu0OHk7ZUJ22pBrIAAGy2UjeDxaDORzUAAN6FgUOA/jiSgAfcxnAXwKMW4%0a1yflei9Awncl7zIWAIA9yVPGkkAAKwz44YAAAAAAAD00Yckl0mu21KNfYIpAMBmKnUzSDJJ%0acqwGAMC7MnAI0A8nEvCAq8WwAgBPfK2UoPdGErgvebbPw252LQPAk8YSuC8lAADWmXFDAAA%0aAAAAA+mwn8yGc39pSXbelOm1LNZAFAGD9lbo5SDJNsq8GAMBaMHAIsMXaUu15Dc4jziQAeN%0aqwm10l+aZEr40kcF/ivgRY4n05cV/23oEEAMA6M24IAAAAAAAAc7tJfknyf22pxm2pRpIAA%0aKynUjdHSSaLGw4AgPVh4BBgex1JwAM+D7vZtQwAz+K1Ur/tLMb8+MNIAh7QuC8Bnu1cgt7f%0alwYOAYC1ZdwQAAAAAHi1xSf/AcA2OU7yW1uq67ZUJ22pBpIAAKyHUjcnSX5NsqMGAMBaMnA%0aIsJ1OJOABhhQAns/rJEYS/InxbNyXAK9zJUHvGTcEANaWcUMAAAAAAAB43G6SyyTXbanO2l%0aLtSQIA8H4WIzmXSgAArD0DhwBbZPEhUPtKcM+XYTebygDwPMNudp3kixK9Znzmz/floRLc8%0a9WHrQO8+L5slOi1kQQAwLoybggAAAAAAAA/tpPkU5L/bUs1NnIIAPC2St0MSt1MkhyrAQCw%0aMQwcAmyPIwl4wLkEAC/mNVK/GTd0X+K+BFi2KwnclwAA68i4IQAAAAAAALzMceYjh5O2VCM%0a5AABWq9TNXpJJkg9qAABsHAOHANvB+Az3fRt2MwMKAC/na2e/+T2H+5Kn78uxDAA/dV/eyt%0aBb+xIAAOvKuCEAAAAA8FpfJACgpz4k+c3IIQDA6pS6OUgyjTdkAwBssuNSN5NSNwMpADbWo%0aQTccy4BwMsNu9lNkkaJ/vL+kn/TgfvGEgD89H1pQNt9CQCwdowbAgAAAPASexIAAPwHI4cA%0aACtQ6uYkye9JdtQAANh4H5IYOATYQG2pjlTgAWMJAH6a8Zl+O3BfVkfxux/clwDuS9yXAMB%0aWM24IAAAAwEvsSgAA8CgjhwAAS1Lq5izJpRIAAFtlPwYOATaRcUPu+zzsZjcyAPycYTcbJ7%0alVoreMzyQjCXjgvryWAeCn78sr96X7EgBg3Rg3BAAAAABeayIBAPzJ95HDq7ZUe3IAADxfq%0aZtBqZtxkk9qAABsJQOHAJtnJAH3nEsA8GpXEvSW8Rnj2fynsQQA7kvclwDAdjFuCAAAAMCz%0aGOYBAHixwyT/25Zq7JYCAPixxcDNJMmxGgAAW83AIcCGaEt1kGRXCe74OuxmUxkAXs34TL9%0afE/f5vtxzX3LPt2E3m8gA4L7EfQkAbBfjhgAAAAA8154EPOJGAgB40nGSaVuqs7ZUHtgGAH%0ahAqZuDJNN40zUAQF8YOATYDCMJuGcsAcBSTCTor8WAdF8d+U8A95xLAPB6w252leRWid7el%0ayMVAIB1Y9wQAAAAgOfyYBGPmUoAAD+0k+RT5iOHJ3IAAPyh1M0o8wc5d9UAAOgVA4cA68/4%0aDPeNJQB4vWE3u0nSKNFbfR43HPnjx30JsDJXErgvAQDWhXFDAAAAAJ7LL7sAAF5vN8llW6p%0aJWyr3FQDQe6VuTpL8lvkYNAAA/bOfZFrqxs/KANZMW6pBkg9KcMfnxRgXAMthfKa/+vwa+N%0aAfP3c07ksA9yVLsScBALBujBsCAAAA8FwDCXjEVAIAeLEPSX5vS3W+eDgQAKB3St2cJ7lUA%0agCg93aTTAwcAqydkQTcYyQBwNdVlqOXr3/bUh35o+eesQQASzWRwH0JALAujBsCAAAA8Fx+%0a2cWDfGoqALzKxyRTb+AGAPqk1M2g1M14cQsBAECS7MTAIcC68bsL7vo27GZGuACWaPG+uy9%0aK9FJfX/uO/NFzx637EmAl92WjRC99kAAAWDfGDQEAAAB4Lg8S8ZCvEgDAq+0m+bUt1VVbqj%0a05AIBtVupmkGSS5FgNAADuMXAIsF5GEnCH4RkAX19Z4uvftlQD9yU9N5YAYCUmEvST9x8DA%0aOvGuCEAAAAAP7R4E9WOEjzgRgIAWJrDJNO2VKdSAADbqNTNXuZvpN9XAwCARxg4BFgDi4eh%0ad5XgjrEEACsxkaC3evW6d3Ff+v0Q7kuA1TOe3V97EgAA68S4IQAAAADP4eEhHjOVAACWaif%0aJL22pJj5FFQDYJotxmmk8uAYAwI99Hzg8kgLg3Ywk4I6vw27m/SEAK7D4+vpNiV7q2/ty3Z%0afc9c19CbCy+/Lafdlb7i0AYK0YNwQAAADgOYwb8pgbCQBgJT4kmbalOpUCANh0i2HDSeYjN%0aQAA8Bw7SX4tdXMiBcC7MDDLXWMJAFZqIkEv7fXs3+/IHznuS4A3cyWB+xIA4L0ZNwQAAADg%0aOYwb8hifnAoAq7OT5Je2VFdtqQZyAACbaDFGM4lhQwAAfs6lgUOAdzGSgDuMIgD4Osvy9e1%0a9ue5L7hpLALBSEwl6aU8CAGCdGDcEAAAA4DlGEvCIGwkAYOUOk1y3pXKTAQAbZTFCcxnDhg%0aAAvI6BQ4A31JbqwGt57vg67GbXMgCs1ESCXurNuGFbqr0ku/7IcV8CvI1hNzOe3U8fJAAA1%0aolxQwAAAACe5E1FPGXYzSYqAMCb2EnyW1uqcykAgE1wZ9gQAACW4bLUzakMAG9iJAF3jCUA%0aWK1hN7tJ8kWJ3unTmLT7EvclwNtzX/ZQW6qBCgDAujBuCAAAAMCPHEjAI24lAIA397Et1XQ%0axQA0AsJYMGwIAsCK/lLoZywCwciMJuONKAoA3MZGgf9pS9eXuOvKnjfsSwH3Jm/D8FwCwNo%0awbAgAAAPAj3lTEY6YSAMC72E8ybUvlTgMA1k6pm4MYNgQAYHWODRwCrNxIAha+DrvZtQwAb%0a2IiQS/t9eTfp5Ed3JcAb8+YbD+5uwCAtWHcEAAAAIAfGUnAI4wbAsD72Unya1uqcykAgHWx%0aGDacKAEAwIoZOARYkbZUB5n/DgKSxPdbgDcy7GYTFXpprwf35V6SXX/ULBjaAni7+3Ka5Fa%0aJ3hlIAACsC+OGAAAAADzKm4r4gWsJAODdfWxLNWlL5Q1JAMC7ujNsaAABAIC3cFzqZlzqxs%0a/FAJZrJAF3GJ8BeFtfJOidA/cl7ksAVmgiQe+4vQCAtWHcEAAAAICnHEnAE6YSAMBa+JDku%0ai3VgRQAwHsodTOKYUMAAN7ecZKJgUOApRpJwMK3YTe7lgHgTU0k6J0+vJ51X3L3vvS+Y4C3%0a5esuAADvxrghAAAAAE85kYAn+GU3AKyPnSSTtlTuNwDgTZW6OU3yWwwbAgDwPvZj4BBgmXy%0aQEt9dSQDw5iYSuL220MgfM+5LAPclb+aDBADAujBuCAAAAMCD2lLtZf4wEDzkdtjNbmQAgL%0aWyk+SyLdW5FADAqpW6GZS6GSf5RQ0AAN6ZgUOAJVi8T2RXCRaMzwC8sWE3m6jQO1v9wVHuS%0a+7xNQ7AfQkAQI/8VQIAAAAAHnEkAU+YSgAAa+tjW6pBklNjxADAKpS62cv8AXcfjAEAwLrY%0aT3Jd6mbUXRz6PRbAzxlJwMKtAQSA9zHsZkUFtsiBBNy5L41nA7gvAQDokb9IAAAAAMAjTiX%0agCRMJAGCtHSeZLEYOAQCWptTNUeYfemDYEACAdbOTZFLqxngCwM/x9ZPvDM8AAMswkoCFiQ%0aQAAADQL8YNAQAAAPgPbalGSXaV4AlTCQBg7e1nPnDoYUQAYClK3Zwn+TXz0RgAAFhHBg4Bf%0at5IAhYmEgAAS+C1Od8ZzwYAAICeMW4IAAAAwENOJOAHjBsCwGYwcAgAvFqpm71SN9MkH9UA%0aAGADfB84PJEC4EX2JWDB+AwAsAwfJGBhIgEAAAD0i3FDAAAAAP6kLdVekmMleMLtsJtdywA%0aAG2Mn84HDkRQAwEuVujnK/EMODBwAALBJdpJcGjgEeB6/Q+COr8NudiMDAOC+ZEm+ec8xAA%0aAA9I9xQwAAAADuO5GAH5hKAAAbZyfJb22p3HoAwLOVujlP8uvilgAAgE1k4BDgeUYSsDCRA%0aABYggMJWLiSAAAAAPrHuCEAAAAA/9aWapDkVAl+YCIBAGysSwOHAMCPlLo5KHUzTfJRDQAA%0atsDlYrgbgMcZn+E74zMAgPuSZZpIAAAAAP1j3BAAAACAu06T7MjAD0wlAICNZuAQAHhUqZu%0aTzB8y2lcDAIAt8rHUzVgGgEcZnyFJMuxmExUAgCUYScCC+xIAAAB6yLghAAAAAEmStlR7mY%0a8bwo9MJACAjWfgEAD4k1I3g8XYy2V8+AUAANvp2MAhwH9avF9kVwmSfJEAAFjCfTlwX7Lwd%0adjNbmQAAACA/jFuCAAAAMB3Z/HgOj/2zRuNAGBrGDgEAJIkpW4OMv8wg2M1AADYcselbqal%0abgZSAPzbgQQsTCQAANyXLNGVBAAAANBPxg0BAAAASFuqg3h4neeZSAAAW8XAIQD0XKmb0yS%0a/J9lXAwCAnthPMjFwCPBvxmf4biIBALAEIwlwXwIAAEC/GTcEAAAAIEnGEvBMEwkAYOsYOA%0aSAHip1Myh1c5XkFzUAAOih7wOHBr0AjM+wMOxmExUAgCXwWpvvphIAAABAPxk3BAAAAOi5t%0alRnmT+8A88xkQAAtpKBQwDokcWAyzTJoRoAAPSYgUOAOV8HSZIvEgAA7kuW6Ouwm93IAAAA%0aAP1k3BAAAACgx9pSjZJ8UoJn+jbsZtcyAMDWMnAIAD1Q6uY0ye9JdtUAAIDsxMAh0GNtqQa%0aLr4UwkQAAWNJ96XdQuC8BAACg54wbAgAAAPTU4g1EV0rwAhMJAGDrXS4GsAGALVPqZlDq5i%0arJL2oAAMCf7CT5vdTNiRRADxl35bupBACA+5IlmkgAAAAA/WXcEAAAAKCHFsOGk8wf1IHnm%0akgAAL1w1ZbKm80BYIuUujnI/AH1QzUAAOBRlwYOgR4aScDCRAIAYAm83wT3JQAAAGDcEAAA%0aAKCnzpPsy8ALTSQAgF7YSTIxcAgA26HUzWmS35PsqgEAAD90WermTAagR/wugCT5OuxmNzI%0aAAO5LluSb+xIAAAD6zbghAAAAQM+0pTpPcqwEL/R12M2uZQCA3thJMm5LNZACADZTqZtBqZ%0aurJL+oAQAAL/Kp1M1YBqAn9iQgyVQCAGBJjBuS+DB1AAAA6D3jhgAAAAA90pbqJMlHJfgJE%0awkAoHf2k0wMHALA5il1c5D5Q+mHagAAwE85LnUzLnXjZ2PAttuXgHhPCADgvmS5jGcDAABA%0azxk3BAAAAOiJxbDhpRL8pCsJAKCX9pOcywAAm6PUzUmS35PsqgEAAK9ynGRi4BDYVm2pRiq%0awYHwGAFjGfXmgAu5LAAAAIDFuCAAAANALhg15pdthN5vIAAC9ddyW6kwGAFhvpW4GpW7G8T%0aMgAABYpv3MBw73pAC2kK9tJEmG3cz4DADgvmSZ9+VEBQAAAOg344YAAAAAW86wIUswkQAAe%0au/T4q4EANZQqZuDxev3YzUAAGDp9pNMF3c3wDbZk4AkXyQAAJbE62aS5KsEAAAAgHFDAAAA%0agC1m2JAluZIAAEhy3pbKG9EBYM2UujnKfNhwXw0AAFiZnSQTA4fAlhlJQJKpBACA+xL3JQA%0aAALBMxg0BAAAAtlRbqrMYNmQ5jBsCAMn8Ae6rtlQDKQBgPZS6OU/y6+L7NAAAsFo7SX4vdX%0aMiBbAl9iQgxmcAAPcl7ksAAABgyYwbAgAAAGyhtlTjJJ+UYAm+DLvZjQwAwMJuDB8DwLsrd%0aTModTNJ8lENAAB4c5cGDoEtsSsBMT4DALgvcV8CAAAAS2bcEAAAAGCLtKUatKWaJDlWgyUx%0aXgQA3PehLdWZDADwPkrdHGT+UNAHNQAA4N1clroZywBsqrZUIxVIkmE3Mz4DALgvWeZ9OVE%0aBAAAAMG4IAAAAsCXaUnmwnVUwbggAPORTW6ojGQDgbZW6OUnye5JdNQAA4N0dGzgENtieBC%0aT5KgEAsCQDCXBfAgAAAN8ZNwQAAADYAm2pTpJM4sF2luvrsJtdywAAPGLclmpPBgB4G4vRl%0aEslAABgrRyXupmWujHiAGyaPQnI/ENUAQCW4UACklxLAAAAACTGDQEAAAA2WluqQVuqceYP%0atu8owpKNJQAAnrCT5EoGAFitUjeDUjfTJMdqAADAWtpPMjFwCGyYkQTE+AwAsDzGDUmMZwM%0aAAAALxg0BAAAANlRbqlHmbwLxYDurYqwIAPiR/bZUZzIAwGqUujnI/Oc/+2oAAMBa209yvb%0ajhATaBQVaSZCIBAOC+ZImMGwIAAABJjBsCAAAAbJy2VIPFgMxvSXYVYUWaYTe7lgEAeIZPi%0a+FtAGCJSt2cZP6AuZ//AADAZthJMil1M5IC2AA+SIHE+AwAsDwfJMB9CQAAAHxn3BAAAABg%0agyxGY6ZJPqnBil1JAAC8wLgt1UAGAFiOUjfnSS4zH0cBAAA2x06S3xZj5QBrqS3VgQokuR1%0a2sxsZAIAl3Jd7KpAkPlQdAAAA+M64IQAAAMAGaEs1aEs1TvJbkl1FWLHbGDcEAF5mN8lYBg%0aB4nVI3g1I3V0k+qgEAABvtstTNmQzAmvJhRSTzD1cFAFiGPQlI8kUCAAAA4DvjhgAAAABrr%0ai3VWZLrJMdq8Eauht3sRgYA4IUO21IdyQAAP6fUzV6SSZJDNQAAYCt8KnUzlgFYQyMJyPy9%0aSAAAy3AgAUm87xgAAAD4t79KAAAAALCe2lKdJDlLsqsGb2wsAQDws3dEW6o9Q8kA8DKlbg4%0ayHzbcUYMN8jXzB9Wm8cDae7uWAADW1vFiyPyouzh0MwHrYiABXksCAO5LlmwqAQAAAPCdcU%0aMAAACANWPUkHf2bdjNJjIAAD9pJ/Oh5CMpAOB5St2cJLlUgjV2m/kDaZPF36+7i0MPqAEAP%0aN+HJJNSNyMDh8CaOJCAxet8AIBlGElAjBsCAAAAdxg3BAAAAFgTRg1ZE+cSAACvdNiW6mjY%0aza6kAICnlbo5S/JJCdbMl9wZM+wuDq8lAQB4tf0k14uBQw/7A+9tIAFJDO4CAOC+BAAAAFb%0aCuCEAAADAO2pLNUhymuQkRg1ZD2MJAIBl3BRtqfaG3cwblwHgAaVuBpl/wMCxGqyBr0mukk%0ay6i8OJHAAAK7OTZFLq5sjdBbyzfQkYdjNjuwDAsnyQgGE3m6gAAAAAfGfcEAAAAOAdtKUaZ%0aT5o6AF21slnA0QAwJLsZD6afCQFAPzZYthwEkMCvJ9vi/8Mfh809PMgAIC3s5Pkt1I3f+8u%0aDsdyAG+tLdWeCix+NgAAsIz7cqACSW4lAAAAAO4ybggAAADwRhZvED9Z/LWrCGtoLAEAsES%0aHbalGPpkdAP5Q6uYg80E5PxvirX1d/Gfvqrs4nMoBAPDuLkvdHHQXh6dSAG9sTwKSXEsAAC%0azJgQQk8bsnAAAA4E+MGwIAAACs0GLQ8CjzQcN9RVhjXw0PAQArMI4HJQEgyb+HDSdJdtTgj%0aXxd3GNX3cXhtRwAAGvnY6mbQXdxeCIF8Ib2JCDGZwCA5RlIQIxnAwAAAPcYNwQAAABYsrZU%0ao8wHDUcxaMjmOJcAAFiB3bZUZ8NudiYFAH1W6uYkyaUSvIFvmQ8ajg0aAgBshOPFEPqouzi%0a8kQN4A3sSkMT3HABgWQ4kIMYNAQAAgHuMGwIAAAC80mLM8PtfHxRhA90Ou9lYBgBgRT61pR%0aoPu9m1FAD0kWFD3sBtkqsk593F4VQOAICNs59kUurmxD0HvIE9CUji+w0AsCwDCYhxQwAAA%0aOAe44YAAAAAL7AYMjy489e+KmyBcwkAgBUbZz4GDgC9UupmnORYCVbky+LOuuouDm/kANbI%0at7z+YdabvH5w5bn/N87j9z3A+/s+cDgycAis2J4ELG5lAIBlOJCAGDcEAAAA7jFuCAAAsOH%0aaUnUqAPAKtzFuCACs3oe2VKNhN5tIAUBfGDZkRW6TXCU5N3oDvfYt83HT+5bxmmvat8HUUj%0aeGXbbT53ioetU+SbB0O0l+L3Xz9+7icCwHsCIDCcjrh8QBAOCuawkAAACAu4wbAgAAAEC/X%0aQ27mQc3AYC3ME6yJwMA267UzSDzcal9NViib5l/QMW4b6NjwIOuu4vDMxngSePu4nAiw0rv%0aXuOGq3NZ6mbP13pgRfy8gnifCACwRB8kYNjNrlUAAAAA7jJuCAAAAAD9diYBAPBGdttSnQ6%0a72bkUAGwrw4aswJfMx5nGUgAA9MqnxcDhiRTAsrSlGqhAkq8SAACwRN8kAAAAAO77iwQAAA%0aAA0FuffVoqAPDGzjw8CcC2KnVzEMOGLM+XJP/dXRyODBsCAPTWcamb6WJEHWAZDiQgyY0EA%0aMAytKVyX5Ik1xIAAAAA9xk3BAAAAID+OpMAAHhjO0lOZQBg2xg2ZInujhpO5AAA6L39JJPF%0aaw4AWIZrCQCAJTHGT2I8GwAAAHiAcUMAAAAA6KfPw252LQMA8A5O21LtyQDAtrgzbLijBq9%0ag1BAAgMcYOASWxdcREuOGAMDy7ElAkqkEAAAAwH3GDQEAAACgn84kAADeyY5bBIBtUermKI%0aYNeR2jhgAAPMdOkt9L3ZxIAbzCQAIAAJZoTwIAAAAAHmLcEAAAAAD65/Owm13LAAC8o+O2V%0aHsyALDJFqMiv8awIT/na4waAgDwcpelbs5lAH7SngRk/kEdAADLYDybJJlKAAAAANz3VwkA%0aAAAAoFduk5zJAACsgbMkJzIAsIkWw4aXSvATviU56y4Ox1IAAPCTPpa6GSQ57S4Ob+QAXmB%0aPAgAAluhAApL42QQAAADwH/4iAQAAAAD0yvmwm13LAACsgeO2VHsyALBpDBvyk26T/DPJgW%0aFDAACW4DjJZDFyCAAvcS0BAAAAAAAAq2TcEAAAAAD64zbJuQwAwBo5kwCATWLYkJ/UZD5qe%0aNZdHN7IAQDAkuwnuS51cyAF8EwfJMAHYgIAS7QnAcNuNlEBAAAAuO+vEgAAAABAb5wNu5kH%0a6DfTTZIvMkDvDTJ/WBW2yXFbqjMP0gGwCUrdnCX5pAQv8C3JSXdxOJECAIAV2UkyKXVz2l0%0acjuUAAADgDe1KAAAAAMBDjBsCAAAAQD98G3azcxk207CbTZOMlADaUg0WXw+OFn/3JmG2wV%0amSExkAWGelbsZJjpXgBf6Z5Ly7OPRBEwAArNpOkstSN4Pu4tDvA4EHLX7HBF8lAABgiW4lA%0aAAAAB7yFwkAAAAAoBdOJADYfMNudjPsZlfDbnYy7GZ7Sf6W+WiKB5HYZMdtqfZkAGBdGTbk%0ahb4m+Vt3cXhm2BAAgDf2y+L1C8BDDiQgiZ9VAABL0ZbKfUmSTCUAAAAAHmLcEAAAAAC2XzP%0asZhMZALbPsJtNh93sbNjNDpL8V5J/xNAhm+lUAgDWkWFDXuif3cXhQXdx6EEuAADey3Gpm2%0ampm4EUAAAArJDXnQAAAAA8yrghAAAAAGy32xgLAuiFYTe7Hnaz88XQ4d+S/CvJN2XYECdtq%0abzxHYC1YtiQF/ia5G/dxeGZFAAArIH9JNNSNwdSAHf4GTxJci0BAAAAAAAAq2bcEAAAAAC2%0a2/mwm13LANAvw242HXaz02E320vyP0k+q8Ka24lBZgDWiGFDXuCf3cXhQXdxOJUCAIA1spt%0akUurmSApgweApiXFDAGB5RhKQZCIBAAAA8BDjhgAAAACwvb4Nu9mZDAD9NuxmV8NudpLk/y%0aX5R5JvqrCmTiQAYB0YNuSZviX5W3dxeCYFAABraifJr6VufKgIAAAAAAAAAPBmjBsCAAAAw%0aPY6kQCA74bd7GbYzc6H3WwvyX8naVRhzey2pXK/APCuDBvyTJ+THHQXh1MpAADYAL8sXusA%0a/TaQAAAAAAAAAHgLxg0BAAAAYDv9a9jNJjIA8JBhN5sMu9lRkv/KfJjlVhXWxIkEALwXw4Y%0a8w22Sv3cXhyfdxeGNHAAAbJDjUjfTUjfGzaC/DiQgyUQCAMB9yRL5fRkAAADwIOOGAAAAAL%0aB9viU5kwGAHxl2s+thNztJspfknzFyyPv70JbKG+ABeHOlbk5i2JCnfU0y6i4Ox1IAALCh9%0apNMS934+RsAAACvZTyfJJlKAAAAADzEuCEAAAAAbJ+TYTfzaagAPNuwm90Mu9lZjByyHk4l%0aAOAtLYYNL5XgCU3mw4Ye0AIAYNPtJpksXgcBAAAAAAAAACydcUMAAAAA2C7/GnaziQwA/Aw%0ajh6yJo7ZUAxkAeAuGDXmGf3QXh0fdxaEPkgAAYFvsJLksdXMmBfTKgQQAACyR93UAAAAA8C%0ajjhgAAAACwPb4lOZMBgNd6YOQQ3tJOkiMZAFg1w4b8wG2S/+kuDs+lAABgS30qdXNV6sYgB%0afTDjgQkuZYAAFiSfQkAAAAAeIxxQwAAAADYHkfDbnYjAwDLcmfk8L+SNIrwhk4lAGCVDBvy%0aA1+TjLqLwyspAADYcodJJqVu9qQA2H7DbnatAgAAS7wvJyoAAAAADzFuCAAAAADb4Z/Dbja%0aVAYBVGHaz62E3O0ry35kPvcCq7belOpABgFUodXOQ5FwJHvF92NDPWQAA6Iv9JNNSNyMpAA%0aAAAAAAAIDXMm4IAAAAAJvvy7CbnckAwKoNu9m7eH05AAAgAElEQVRk2M0Okvwjya0irNiJB%0aAAs22LYcJJkRw0e8Lm7ODzoLg5vpAAAoGd2kvxW6uZECtg+balGKgAAsMT7ck8FAAAAAJ5i%0a3BAAAAAANtttkiMZAHhLw252nuQgyRc1WKETCQBYJsOG/MC/uotD9wcAAH13WepmLAMAAAB%0aP2JMAAAAAgKcYNwQAAACAzXY07GY3MgDw1obd7HrYzUZJ/ifzsV1Ytp22VEacAViKUjeDJO%0aMYNuRhf+8uDk9lAACAJMlxqZvp4nUUAAAAAAAAAMCLGDcEAAAAgM31j2E3m8gAwHsadrOrJ%0aAdJvqjBChg3BODVFoMckyT7avCAv3cXh2MZAADgT/aTXJe6OZACYGv4XR4AAAAAAABvwrgh%0aAAAAAGymz8Nudi4DAOtg2M2uh91slOSfarBkx22pBjIA8EpXMWzIf7pN8j+GDQEA4FE7SSa%0albk6kgI1nqBQAAFg249kAAADAo4wbAgAAAMDm+ZrkVAYA1s2wm50l+VvmQzGwLEcSAPCzSt%0a2Mk3xQgntuk4y6i8MrKQAA4Ek7SS5L3fjQNdhsPkQIAIBlGkkAAAAAwFOMGwIAAADAZrlNc%0ajTsZjdSALCOht1smmQv8zFeWAbjhgD8lMX4xrES3PN92HAqBQAAPNvHUjeTUjcG0gAAAAAA%0aAACAJxk3BAAAAIDNcZtkNOxm11IAsM6G3exm2M0OknxWgyU4bEvloWkAXqTUzUmSj0pwj2F%0aDAAD4eR+STEvdHEgBAAAAAAAAADzGuCEAAAAAbI7TYTfz8D0AG2PYzU6S/EMJlmAkAQDPVe%0apmlORSCe4xbAgAAK+3m2SyGJQHAAAAAAAAAPgPxg0BAAAAYDP8fdjNxjIAsGmG3ew8yd+V4%0aJWOJADgOUrdHCS5UoJ7DBsCAMDy7CS5LHVzLgVsjAMJAAAAAAAAgLdi3BAAAAAA1t9nw4YA%0abLLF9zEDh7yGcUMAfqjUzSDzYcMdNbjDsCEAAKzGx1I3k8VrMWC9+e8pAADLZDwbAAAAgCc%0aZNwQAAACA9fZ52M1OZABg0xk45JV22lJ5czwAj1qMaUyS7KrBPUeGDQEAYGU+JJmWuvGzOw%0aAAgP4wng0AAADAk4wbAgAAAMD6MmwIwFYxcMgrHUkAwBPOk+zLwD1/7y4OJzIAAMBK7Sb5v%0adTNiRQAAAAAAAAAgHFDAAAAAFhPXw0bArCNDBzyCsYNAXhQqZuzJMdKcM/fu4vDsQwAAPBm%0aLkvduMEB1te1BAAAAAAAALwF44YAAAAAsH6+JhnJAMC2Wgwc/ksJXmi/LdVABgDuKnVzkuS%0aTEtzzL8OGAADwLo5L3UxL3exJAbB2riUAAAAAAADgLRg3BAAAAID18jXJaNjNbqQAYJsNu9%0alpkkYJXmgkAQDflbo5SHKuBPd87i4OT2UAAIB3s59kWupmJAUAAAAAAAAA9I9xQwAA4P+zd%0az/HiaSJuoffb2L2EJE7NuJaIB0LxFiAjgXiBgaUxoKmLWiNAYpWWzDCgqYsGJUFQ21yR1zJ%0agrwLUd1qlUp/AQH5PBEnzrb1k2C+LJI3AYDtYdgQgLYZJfkqA68wkACAJCnjaTfJVZKOGtz%0azpbkYjmQAAIAP10nyexlPJ1LAVjiWAAAAAAAAANgU44YAAAAAsB1+i2FDAFpm+b97J0rwCg%0aMJAFi6SnIgA/d8cVYAAICt81MZTy9lAAAA2CvGswEAAAB4knFDAAAAAPh4v/WaxciwIQBt1%0aGsW10l+VoIXOqxL1ZUBoN3KeHoeX5rir26TjJqLoX9bAQCA7XNaxtPrMp76dz0AAAAAAAAA%0aaAHjhgAAAADwsX7rNYuRDAC0Wa9ZTJJ8UYIXOpIAoL3KeDpK8kkJHhg1F8NrGQAAYGsdJpk%0aZOAQAAAAAAACA/WfcEAAAAAA+zj8NGwLAH/xvIi81kACgncp4epTkXAke+Lm5GF7JAAAAW+%0a8wyfXy2g4AAAAAAAAA2FPGDQEAAADgY/zfXrMwyAAAS71mcZ3kX0rwAr78DNBCZTztJrlM0%0alGDe6bNxXAiAwAA7IyDJDMDhwAAAAAAAACwv4wbAgAAAMBm3Sb5n16zuJQCAL4zWf5vJTyl%0aKwFAK10mOZSBe74kGckAAAA7pxMDhwAfwfsuAAAAAAAAG2HcEAAAAAA250uSQa9ZXEsBAN/%0arNYubJOdKAAD3lfH0LMlQCe65TTJqLoY3UgAAwE4ycAiweR4eBQAAAAAAwEYYNwQAAACAzZ%0ajGsCEAvMR57sZqAACyHLr4RQkeOGsuhv6NBQAAdpuBQwAAAAAAAADYQ8YNAQAAAGD9fu41i%0a5Nes7iRAgCetvzfyyslAIAynnadC3jEb83F8FIGAADYCwYOAQAAAAAAAGDPGDcEAAAAgPW5%0aTfKPXrOYSAEAr+J/OwGAJLlMciAD93xNciYDAADsFQOHAAAAAAAAALBHjBsCAAAAwHp8TnL%0aUaxYzKQDgdXrNYp7kixIA0F5lPD1LMlSCB06ai+GNDAAAsHcMHAIAAAAAAADAnjBuCAAAAA%0aCr93OvWQyWw0wAwNtcSgAA7bQcs/hFCR74ubkYXssAAAB7y8AhrEFdqoEKAAAAAAAAwCYZN%0awQAAACA1fma5B+9ZjGRAgDe7UoCAGifMp52Y+SY731uLoYTGQAAYO91klwtrw0BAAAAAAAA%0agB1k3BAAAAAAVuO3JEe9ZjGTAgDer9cs5rkbDgYA2mWS5FAG7rlNMpIBAABa4yDJzMAhAAA%0aAAAAAAOwm44YAAAAA8D63Sf631yxGvWZxIwcArNRMAgBojzKeniT5pAQPTJqL4VwGAABolc%0aMYOAQAAAAAAACAnWTcEAAAAADe7l9J+r1mcSUFAKzFTAIAaIflYMWlEjzwubkYnssAAACtd%0aJjE9QAAAABsJw8kAAAAAH7o7xIAAAAAwKt9TTLqNYuZFACwVnMJAKA1rpJ0ZOCe2yQjGfZf%0aGU/7SU6W/8frnTUXw2sZAIA9dVrG0zQXQ9cGAAAAsF0OJQAAAAB+xLghAAAAALzcbZLzXrO%0aYSAEA69drFrO6VEIAwJ4r4+lZkmMleOC8uRjOZdjb130/d2OGo/jy23t1JQAA9txpGU9nzc%0aXwUgqAd/HvbwAAAAAAAGyEcUMAAAAAeJlpkrNes5hLAQAAAKuxHDibKMEDX5qLob+L/XzNj%0a3I3ajhUAwCAV/i1jKc3zcXwSgoAAAAAAAAA2G7GDQEAAADgaV9yN2o4kwIAPsTnJMcyAMDe%0aukzSkYEHRhLsj+WI6dny9+r1DgDAm68fy3g6aC6G11IAAAAAAAAAwPYybggAAAAAj/uaZNJ%0arFpdSAAAAwOqV8fQsRoz53r+MlezNa3yQu0HDUzUAAFiBTpKrMp4eNRfDGzkAAAAAAAAAYD%0asZNwQAAACA7/2r1yzOZAAAAID1KONpP8lECR649XexF6/vwfL3aLwUAIBVO0hylWQgBQAAA%0aAAAAABsp79JAAAAAADfGdWlOq9L1ZcCAAAA1uIySUcGHjhrLoY3MuymMp4Oyng6S/J7DBsC%0aALA+x2U8vZQBXsx1NgAAsBZ1qY5UAAAAAB5j3BAAAAAAvtdJ8inJf+tSXdalGkgCAAAAq1H%0aG07MYPuN7n5uL4aUMO/maNmoIAMCmnZbxdCQDPK/XLK5V4Bv3vwAAsGJdCQAAAIDHGDcEAA%0aAAgKedJvm9LtXMTd4AAADwPmU87SeZKMEj/F3s4Ou5jKeXMWoIAMDHOC/j6ZEMAAAAAAAAA%0aLBdjBsCAAAAwMscx8ghAAAAvNdlko4MPPBbczGcybA7yng6SXKduweDAADAR+gkuSrjaVcK%0aAAAAAAAAANgef5cAAAAAAF7l28jh5ySTXrOYSQIAAADPK+PpyfK6Gh6aSLAzr+NB7kZKD9Q%0aAAGALHCzPpydSAAAAAAAAAMB2+JsEAAAAAPAm30YOZ3WpjuQAAACAHyvjaTd3gxPw0M/NxX%0aAuw/a/hst4ep7k9xg2BABguwzLeHomA8CLdCUAAGCFBhIAAAAAjzFuCAAAAADvc5zkP3WpL%0autS9eUAAACAR02SdGTggdsk5zJstzKeDpJcJ/mkBgAAW+qXMp56IB3A87xXAgAAAAAAsHbG%0aDQEAAABgNU6TXNelmtSl8qR7AAAAWFoOoxlF4zHnzcXwRoatfv2eJ/k9yYEaAABsuasynvq%0acFgAAAAAAAAA+mHFDAAAAAFidTpKfkszrUo3kAAAAgCTJuQQ84tbfxvYq42m/jKfXMUwKAM%0aDuOEhyKQMAAAAAAAAAfCzjhgAAAACwep0kv9almtWlOpIDAACAtirj6VmSQyV4xKS5GN7Is%0aJWv25Mk1167AADsoGEZT0cyAPxQVwIAAFbIPdIAAADAo4wbAgAAAMD6HCf5T12q87pUbhAH%0aAACgVcp42k0yUYJHfG0uhucybOXrdpLk37l7eAcAAOyi8zKe9mUAeJTxGQBgFW4lYMm90QA%0aAAMCjjBsCAAAAwPp9SjKvS3UiBQAAAC1yHgNpPG4iwXYp42m3jKdXSX5SAwCAHddJciUD/I%0aXxGQAAVulaAgAAAACeYtwQAAAAADajk+Tfdalmdan6cgAAALDPynh6lORUCR7xtbkYXsqwV%0aa/XbpJZkqEaAADsicMynk5kgD8YnwEAANahKwEAAADwGOOGAAAAALBZx0mu61KdSQEAAMAe%0aO5eAH7iUYHssh0jnSQ7VAABgz/y0PO8C8KdjCQAAWCGfLwEAAACPMm4IAAAAAJvXSfJLXap%0aZXaq+HAAAAOyTMp6O4ovSPO42hi+36bV6lGSWu3+rAgCAfXQpAQAAAAAAAABslnFDAAAAAP%0ag4x0mu61KdSQEAAMAemUjAD5w3F8MbGT5eGU8HMWwIAMD+OyzjqWtUAAAAWJO6VF0VAAAAg%0aIeMGwIAAADAx+ok+aUu1cwNPgAAAOy65WjEgRI84jbJuQxb8TodJfk9hg0BAGiHn8p4eiQD%0awJ26VN4TAQBYJedLAAAA4DvGDQEAAABgOxwnmdelOpECAACAXVTG026SMyX4gavmYngjw4e%0a/TkdJflUCAICWuZQA4A8evAkAvNe1BAAAAAA8xbghAAAAAGyPTpJ/16U6r0vlZnIAAAB2zW%0aR5bQs/+vvgA5Xx9CjJuRIAALTQYRlPXZPQZjMJAABYIQ+z4j73OwMAAADfMW4IAAAAANvnU%0a5JZXaojKQAAANgFZTztL69n4THT5mI4l+FDX6NHuRuzMEAKAEBbnS2vXQHabiABAAAr5F5n%0aAAAA4DvGDQEAAABgOx3mbuBwJAUAAAA7YCIBTziX4OMYNgQAgGR5Hr6UAQAAAAAAAADWy7g%0ahAAAAAGyvTpJf61Jd1qXqygEAAMA2Wg6nnSrBD3xtLoYzGT7s9dlNchXDhgAAkCTHZTw9kQ%0aFoOfefAACwSkcSAAAAAA8ZNwQAAACA7XeaZFaXyg1AAAAAbKNzCXjCRIKPsRw2nCU5UAMAA%0aP5wuTwrA7SVe08AgPe6loB7XGMDAAAA3zFuCAAAAAC74TB3A4cnUgAAALAtyng6SHKsBD9w%0am+RKhg9znrt/UwIAAP7UiRF22mcmAQAAK3QjAfcYNwQAAAC+Y9wQAAAAAHZHJ8m/61JNpAA%0aAAGBLuEblKVfNxdAX3D5AGU/PkpwqAQAAj/pUxtMjGYCW8v4HAMAqedAWAAAA8B3jhgAAAA%0aCwe36qS3VZl8rTTgEAAPgwZTwdJDlWgiecS/Bhr81flAAAANcrAI/oSAAAAAAAAMA6GTcEA%0aAAAgN10mmRm4BAAAIAPNJGAJ3xpLobXMmxWGU+7Sa6UAACAZx2X8fREBqCN6lL1VQAA3mEu%0aAQ/Ol0cqAAAAAPcZNwQAAACA3XWYZO6mIAAAADatjKeDJMdK8IRzCT7EZZKODAAA4LoFvuk%0a1i5kKPNCXAAB4x/lyrgIPeFA7AAAA8BfGDQEAAABgt3WSzOpSnUgBAADABk0k4BlXEmxWGU%0a/PkgyVAACAFzso46nrW6CN+hIAALBCHtIOAAAA/IVxQwAAAADYfZ0k/65LNZICAACAdSvj6%0aSDJsRI84bfmYngjw0Zfl/0YHQUAgLc4K+NpVwagZfoSAACwQq6rAQAAgL8wbggAAAAA++PX%0aulTnMgAAALBmIwl4xpUEG3eZuwdgAAAAr9OJoXDa4asE3GN8BgB4r88ScE9fAgAAAOA+44Y%0aAAAAAsF8+1aW6lAEAAIB1KONpP8mpEjzha3MxNG642dflWZJjJQAA4M0+La93YZ/NJeCeIw%0akAAFgh19QAAADAXxg3BAAAAID9c2rgEAAAgDWZSMAzDBtuUBlPu16XAADgehfglboSAACwQ%0an0JAAAAgPuMGwIAAADAfjqtS3Vdl8oN6QAAAKxEGU/7SU6V4BmXEmzUeZKODAAA8G6nZTw9%0akoE9diMB9xxKAAC801wC7jmQAAAAALjPuCEAAAAA7K/DJDMDhwAAAKzISAKe8bW5GF7LsBl%0alPB3E4CgAAKzSuQTsMdfr/EVdqr4KAMA7zCXgwfnSAwMAAACAP/xdAgAAAADYa98GDge9Zn%0aEjB223HPs8StJf/h+w/bxWAWALlPG0m+RMCZ5xJcFGTSQAAICVOi7j6aC5GM6kAFqgH6NEA%0aACsjgexAwAAAH8wbggAAAAA+8/AIa1Ul6qfuyHDoySD5f/vKAMAAG9y4jzNC1xKsBllPB0k%0aOVYCAABWbpK7z5Vg37hXgIf6EgAA7zCXgAeOksxkAAAAABLjhgAAAADQFgYO2Xt1qb6NGA5%0ayd6PcgSoAALAyEwl4xtfmYngtw8ZcSgAAAGtxXMbTQXMxnEnBnnHNzkN9CQCAd5hLwANdCQ%0aAAAIBvjBsCAAAAQHsYOGSv1KXq588xw5MkHVUAAGD1yng6iPFwnnclwcZekydekwAAsFaT3%0aH3+BLDPjiQAAGCFXEcDAAAAf/ibBAAAAADQKt8GDj0hlZ1Ul+qoLtWkLtV1kv8m+TXJaQwb%0aAgDAOp1JwAtcSuA1CQAAe+J4OfQP+2QuAQ/0JQAA3qrXLGYq4HwJAAAA/MjfJQAAAACA1vk%0a2cDjoNYsbOdh2damOkoySnCQ5UAQAADanjKf9JEMleMZtczG8lmEjr8mjJMdKAADA2p0lmc%0anAvug1i3ldKiG471ACAABWyL2dAAAAwB/+JgEAAAAAtNJhknMZ2FZ1qY7qUp3XpZon+U+ST%0a3HzGwAAfIQzCXgBw4ZekwAAsG+Gy8F/gL1Vl8r7HADwHrcS8OB8eaQCAAAAkBg3BAAAAIA2%0aO61LdSkD26IuVbcu1VldqusYNAQAgG0xkoAXMG64AWU87SY5UQIAADZmIgF75rMEPNCXAAB%0a4B58P4XwJAAAAPMq4IQAAAAC0m4FDPlxdqsHy7/D/JfklyaEqAADw8cp4OkrSUYIXmEuwEQ%0aOvSQAA2KjTMp72ZQD22EACAABW6EgCAAAAIDFuCAAAAADcDRyOZGCT6lJ161Kd1aWaJ/k9y%0aakqAACwdVwr8lLXEmzEiQQAALBxZxKwR+YS8EBfAgDgHXw+hPMlAAAA8CjjhgAAAABAkvxq%0a4JBNqEvVr0t1mbsvzvyS5EAVAADYPmU87Sc5VoIXmkuwEcYNAQBg80ZlPO3KgOt39lRfAgD%0agHW4kwPkSAAAAeIxxQwAAAADgm/O6VEcysA51qQZ1qa6S/DfJaZKOKgAAsNVGEvBSzcVwrs%0aJ6lfH0xLU0AAB8iI5rZPaI8Rke8nATAOA95hLgfAkAAAA8xrghAAAAAPBNJ8msLlVXClZlO%0aWo4S/J7kqEiAACwM0YS8EJfJNiIgQQAAPBhziRgT1xLwEN1qfoqAABvNJeAR86XHrIOAAAA%0aGDcEAAAAAP7CwCEr8WDU0NN4AQBgh5Tx9CTJgRK80I0EG3EiAQAAfJiD5bUywD7qSwAAvJH%0aPiHC+BAAAAB5l3BAAAAAAeOgwybkMvIVRQwAA2AsGG3iNawnWq4yn/RgcBQCAj3YmAbuu1y%0axmKvCIgQQAwBvPlz4j4jFHEgAAAADGDQEAAACAx5zWpZrIwEsZNQQAgP1QxtNujBvyOjcSr%0aJ3XJAAAfLzj5fA4wL4xPgMAvMetBDhfAgAAAA8ZNwQAAAAAfuSnulQDGXhKXap+XarLGDUE%0aAIB9cZKkIwOvMJNg7QYSAADAVjiTgD3wWQIe6EsAALzDtQQ8YNwQAAAAMG4IAAAAADzpqi5%0aVXwYeqkvVrUs1SfLfJKeKAADA3jiRALbOUAIAANgKozKedmUA9syhBADAO9xIwAMHdalcOw%0aMAAEDLGTcEAAAAAJ7SSXIlA/fVpRolmSf5SQ0AANgfy4EGI2q81rUEa31dDlQAAICt0YmHA%0arD7ZhLwUF2qgQoAwBv5nIjHHEkAAAAA7WbcEAAAAAB4zmFdqnMZqEt1VJdqluTX3H15CwAA%0a2C8GGni15mJ4o8JaDSQAAICtMpIA2EPGZwCAt/I5EY8ZSAAAAADtZtwQAAAAAHiJT3WpjFy%0a0VF2qbl2qSZL/JDlWBAAA9pbrPl7riwRrN5AAAAC2ynEZT/sysMNmEvAI44YAwFtdS8AjXD%0acDAABAyxk3BAAAAABe6rIuVV+GdqlLNcjdDYg/qQEAAPurjKfdJEMleKUbCdbOQwYAAGD7n%0aEmAa3n2jHFDAOCt5hLwiIEEAAAA0G7GDQEAAACAl+okuZShHepSdetSnSf5PcmBIgAAsPdO%0aJOANDCKsURlPByoAAIBraFilXrO4VoFHHEoAALzxfDlXgUcc1KXqygAAAADtZdwQAAAAAHi%0aN47pUExn2W12qQZLrJJ/UAACA1jDMwFsYRFivgQQAALCVDsp46jqaXfZVAh5a3icAAPAWXy%0aTgEUcSAAAAQHsZNwQAAAAAXuunulRuOtpDdam6danOk/ye5EARAABohzKedpMMlYCtM5AAA%0aAC2lnFDdtlcAh7hPhAA4K1uJOARAwkAAACgvYwbAgAAAABvcSnBflkOVs6SfFIDAABaZyAB%0abzSXYK2MCgAAwPY6WT4sAHbRtQQ8YiABAPBGMwl4hM+5AAAAoMWMGwIAAAAAb3FYl2oiw36%0aoS3WW5D9JDtUAAIBWOpGAN5pLsB5lPD1K0lECAAC2Vsf1NDvsRgIeYXwGAHC+ZJUGEgAAAE%0aB7GTcEAAAAAN7qp7pUbm7fYXWpunWprpL8ogYAALSaMQbYPv7NBQAAXE/Duswk4BEHdan6M%0agAAb3AtAY/oOF8CAABAexk3BAAAAADe41KC3bQcprxOMlQDAADaq4ynR0k6SvBGcwnWxrgh%0aAABsv2EZT7sy4HqePeLfIwAA50tWaSABAAAAtNPfJQAAANh5P0sAW+Fo+X8HUtAyh3WpJr1%0amMZFid9SlGiU5jwETAAAgOZGAt2ouhnMV1saYAAAA7M519aUM7JJes5jXpRKCxwySXMkAAD%0ahfssLzpWtmAAAAaCHjhgAAADvOmBRsl7pU3dx98XgQg4e0x1ldqstes5hLsRPvU5dJTpUAA%0aACWjBvCdjqWAAAAdua6+lIGdtCXJIcy8MBAAgDgjT7HZxt8z8O8AAAAoKX+JgEAAADA6vSa%0axU2vWcx6zWLSaxYnvWbR7zWLkuQfSX7O3c07sG868YWdrVeXqluXahbDhgAAwFIZT7vxJXb%0aYxtdmXwUAANgZw+X1NeyauQQ84nD5YFcAAOdLnC8BAACANzNuCAAAALAB9wYPB8uxw/9N8q%0a8kX9VhTxzXpTqRYTvVpTpKch1PRgYAAP5qIAHv8EWCtelLAAAAO8XnpOyiawn4gYEEAMAbz%0aCXA+RIAAAD4xrghAAAAwAfoNYurXrM46zWLfpL/iaFD9sO5J6xun7pUgySzJAdqAAAADwwk%0a4B1uJPDaBAAAkhg3ZDcZN+RHBhIAAG8wkwDnSwAAAOAb44YAAAAAH6zXLK4fGTq8VYYddJD%0akTIbtUZdqlOT3JB01AACARwwkgK3UlwAAAFxfw5rNJcB7GgDgfInzJQAAALAOxg0BAAAAts%0ai9ocNukv9N8lkVdsxZXaq+DB+vLtVZkl+VAAAAHlPG036SQyVgK/UlAACAndIp4+mJDOySX%0arO4VoEfOKxL1ZUBAHjl+XKuAs6XAAAAwDfGDQEAAAC2VK9ZXPWaxSDJ/0nyryS3qrADOkkm%0aMnysulSXSX5RAgAAeMKRBOD1CQAArMxAAnbQFwnwngYArJAHuuN8CQAAACRJ/i4BAAAAwHZ%0abPs30rC7VJMlZklGSA2XYYqd1qS57zWImxeYthw1PlQAAAJ4xkIB3mkuwNh0JAABg55zk7v%0aN82CXXSQ5l4BGDJFcyAGxeXapGhXbpNYuyZ+fLY79VnC8Btup8eRP3IDhfAgB8gL9JAAAAA%0aLAbes3iptcsJr1m0U/yf5N8VYUtNpFg8wwbAgAArzCQgHeaS7B6ZTz12gQAgN10UMbTvgy4%0atmdPDCQA2Ly6VCcqtM6t8yUt4f0N4GPOl4MYNgQA4IMYNwQAAADYQb1mcXlv5PBWEbbQ8fL%0aDcDagLlW3LtV1DBsCAAAvUMbTbpJDJQAAAGCljDWwa2YS8AOHdan6MgBs3ECC1rn289ASB8%0a6XAB/Cv1e2z2cJAIBtYdwQAAAAYIf1msVlkn6Sn2PkkO0zkWD96lJ1c/elE8MkAADASx1JA%0aF6fAADAyg0kYMcYn8F7GsB2MT7TPvN9+mF6zWLmV4r3OADX9nyoGwkAgG1h3BAAAABgx/Wa%0axU2vWUxyN3L4myJskeO6VG5GWiPDhgAAwBsNJICt1ZUAAABcb8Mm9JrFTZKvSuA9DeDj1aX%0aqJzlQonXme/gzOV/ifAmwPedL3zFoHw8zAQC2hnFDAAAAgD2xHDkcJflHki+KsCXOJVgPw4%0aYAAMA7DCSArWXcEAAAdlenjKeuudk1vvDMj3iYJYD3XdZv5nxJi7heBnC+xFkMAGgR44YAA%0aAAAe6bXLGa9ZnGU5J9JbhXhgx3UpRrJsBbnMWwIAAC8zZEE4PUJAACsxUACdowvPPMjnbpU%0a/p0CYHOMz7TT3PmSlp0vXTMDbI73XOdLAIAPZdwQAHvZsO0AACAASURBVAAAYE/1msV57r4%0aM/VkNPthIgtWqS3WZ5FQJAADgtcp42k/SUQIAAADWYiABO2YmAU8YSQCwfnWpukmOlWifXr%0aOYO1/SMoZcATZ3vhwq0crzpaFpAGBrGDcEAAAA2GO9ZjHvNYtBkn+qwQc69rTV1TFsCAAAv%0aNORBAAAALA2RmnYNb7wzFMGEgBshLGvdvrifIn3OwBcz7NCXyUAALaJcUMAAACAFug1i/Mk%0a/5P9vRmK7TeR4P3qUp3HsCEAAPA+xg1hu/UlAACA3VbG04EK7Ipes7iJLz7zY4d1qfoyAKy%0adsa92mjtf0kIHzpcAzpc4XwIA7WDcEAAAAKAles3iOndPYPtNDT7AcV2qgQxvV5dqlOSTEg%0aAAwDu5NoPtdiABAAC49oYNu5aAJxhEAHB+xBnstWZ+vThfAnivxRkMAGg344YAAAAALdJrF%0aje9ZjFK8k81+AAjCd6mLtVJkl+VAAAAVuBIAgAAAHDtDfcYN+QpAwkA1md5X1hHCWcwPxst%0aMpIAwPmStZhLAABsE+OGAAAAAC3UaxbnSf6R5FYNNui0LlVfhtepS3WU5FIJAADgvcp42o0%0abmAEAAGDdBhKwY2YS8IRhXaquDABrcyJBa833+GczbshTDp0vAdZqIIHzJQDANjBuCAAAAN%0aBSvWYxy90Hl1/UYINGErzc8gauWYyPAAAAq3EkAQAAAKxdp4ynrsHZGcv7R+AphrcAvMey+%0ajPY9R7/bM6XeO8D8B6LMxgA0HLGDQEAAABabHlz1CAGDtmcMwlexrAhAACwBoYVAAAAwDU4%0aPMZ9IzzFMALAGtSlOol7w5y99tdnv2acLwE2fr48SnKgRCt9lQAA2DbGDQEAAABartcsbmL%0agkM3p1KUayfAi50kOZQAAAFaoLwEAAABshHFDds1MAp4wXD6gEYDVMu7VXvMW/IzXfs04Xw%0aJs3EgC50sAgG1h3BAAAACA+wOHUzXYgJEET6tLdZbkVAkAAGDFDCsAAACAa3B4jPEZnmOAC%0a8B7K85erzHza8Z7IID3Vpy9AID2Mm4IAAAAQJK7gcNeszhJ8psarNlxXaq+DI+rSzVI8osS%0aAADAGhhWwN8TAADAZhxLwI6ZScAzDCQArFBdqpMkHSVa69rPCM6XACs+Xx4lOVCiteYSAAD%0abxrghAAAAAA+dJfkiAxv4O+OBulTdJFdKAAAAa+JLcqxSVwIAAIAfK+OpUXh2Rq9ZzJPcKs%0aEThst7GgBYDaNe7bb3w3/L8+VXv2qcLwE2xvcznC8BALaKcUMAAAAA/qLXLG6SDGLgkPUaS%0afCoqxgbAQAA1qCMpwMVYCcYkgAAgP1h3JBdM5OAZxjiAvCeygosh/+cL8F7IYD3VFZ1vjRu%0aCABsHeOGAAAAAHzHwCEb0KlL5QP0e+pSTZIcKwEAAKxJVwLYCW44BwCA/WHckF0zk4BnuM8%0aDYAWW9815AG57fXa+hD+cSQDgfMm7+d4XALCVjBsCAAAA8KjlwOEoya0arMlIgjt1qQZJfl%0aICAABYI4MKAAAA4FocnjKTgGcM61L1ZQB4t5EErTZ3voQ/HDpfAqyEhxG0m4doAgBbybghA%0aAAAAD/UaxbX8UEn6zOsS9Vte4Rlgyt/DgAAwJp1JWDFjHQAAAC4bmKPLO8R8QBMnuM+IoB3%0aWN4rNlSi1VozPtNrFnPnS15gJAHAu8+XrtXbbS4BALCNjBsCAAAA8KRes5gl+acSrIkP0pP%0aLJB0ZAACANTOowKq5ll2PawkAAGB/rpvKeOphA+yamQQ8YyQBwLu4X462fQ7gfInzJcD6z5%0afu32g35y0AYCsZNwQAAADgWb1mcZ5kqgRr0OqbNetSncWTuAEAgM0wpgC74UYCAADYKx42w%0aK6ZScAzDutSeW8DeLuRBK3XtnHDK79ynnFQl2ogA8CbGc/GQzQBgK1k3BAAAACAlxol+SoD%0aKzasS9XKgY26VP0kE38CAADAhhxKwKqV8dRo5urNJQAAgL1iAIxdM5OAFziTAOD1lveLHSv%0aRal97zaJtDzlyvuQlRhIAvPl8OVSi1W5beL4EAHaEcUMAAAAAXmT5gddICdagrU8LvEzS8e%0asHAABghxnpWL25BAAAsFf6ErBLes3iOsmtEjzjRAKANxlJ0HrXLTxfzuPB6rzgfNnWB6UDu%0aD7H+RIA2FfGDQEAAAB4sV6zmCX5WQlWrHUfqtelOouncAMAABtSxtOBCrAz3HgOAAD7xSg8%0au2gmAc/o1KUayQDwat47aetnAM6XPHu+jIEugLc4k6D1nLMAgK1l3BAAAACAV+k1i0k8RZX%0aVGrbph61L1U8y8WsHAABgD3QlWK3mYnijAgAA7JW+BOygKwl4gZEEAC9Xl+okyYESrTfzc8%0aMPGegCeN35cuB8STxAEwDYYsYNAQAAAHiLkQSs0vLmzba4zN1TZgEAADalLwFrciTBWnyWA%0aAAA9oYvGLOLZhLwAsfLhzsC8DInEpBk7nwJP3RYl8pnjwAvN5KAGDcEALaYcUMAAAAAXq3X%0aLGZJflOCFWrFzZvLEcdjv24AAGDD+hLATnHzOQAA7JEynhpnYKf0msU8yVcleIEzCQCeV5e%0aqm+RUida7XZ6z2nq+/OJPAOdLAOdLnC8BgPYwbggAAADAW50luZWBFRns+w+4vIng0q8aAA%0aCAPWKgYz2MGwIAwH7pSsAOupKAFxhJAOD9khdr+7/9z/wJ8AIny3ttAXjm/VICnC8BgG1n3%0aBAAAACAN+k1i5sk50qwIgd1qfZ9EGGSpONXDQAAfIC+BKyJLxethxvQAQBgvwwkYAfNJOAF%0aOnWpRjIAPOtMApyvjGfzsvNlDHYBvMREAuLeEgBgyxk3BAAAAOA9zpN8lYEVGezrD1aXapD%0akk18xAADwQfoS4G9rdzQXw+skt0oAAADwUXrNwvgML2WwC+AJy/vGDpQgLR+f6TWLmT8BXm%0agiAYDzJS/ifAUAbDXjhgAAAAC8Wa9Z3MRNJKzOYI9/Nq8TAAAA9pEb5tdnJgEAAOyNgQTsq%0aKkEvMDhclgBgMcZgeWbawmcL3mRA+dLgCeNJMD5EgDYBcYNAQAAAHiXXrO4TPJVCVZgsI8/%0aVF2qUZJjv14AAAD2URlPuyqsxUwCAAAAXJuyI0YSAHyvLlU/yVAJktz2msVchlxJwAsZhgV%0a4/HzZTXKqBM6XAMAuMG4IAAAAwCpMJGAFOnWpjvbpB1reQHDuVwsAAHywIwnw97VzfMEPAA%0aBcN4FrU3bF6XLAC4C/GknA0kwCHXiVofMlwKOMv/LNtQQAwLYzbggAAADAKlwluZWBFRjs2%0ac9zlqTj1woAAHww1yWsU1+C1WsuhvMkX5UAAADX5fBRes3CtSmvYWABwHsjP2Z85s/z5Rcl%0aeKGJBADfGUnA0kwCAGDbGTcEAAAA4N16zeImybkSrMBgX36Q5VNj3aAKAADAvutLsDZXEgA%0aAwH4o42lXBVybsudGdam81wEs1aUaxcg1f5pJoAWvdup8CfDd+fJACZaMZwMAW8+4IQAAAA%0aCrcikBKzDYo59lEjeoAgAAsP+OJFibmQQAAODaCT6YcUNeqhMPgAS4byIB9xif+dOlBLyC8%0ayXAn0YScM9MAgBg2xk3BAAAAGAles1inuSLErxTpy5Vf9d/iOXPcOrXCQAAQAt0JViP5mJo%0aQAIAAIAP1WsWsyS3SvBCxmcAktSlGiQ5UIKlL71mcSPDH+fL6yRfleCl58u6VD6LBJwv786%0aXx0qw9NX5EgDYBcYNAQAAAFilmQSswNEe/AyXfo0AAAC0hBvo12sqAQAA7IW+BOww4/u8VK%0acu1UgGgEwk4J5rCb4zk4CXni+TOF8CeC/E+RIA2EHGDQEAAABYJR+SsQqDXf6P92REAABgm%0a5TxdKACG/g766uwNgYkAABgP7huwrUpbTGRAGizulT9uHeMv3JfrfMl73MmAeB8mVMluGcm%0aAQCwC4wbAgAAALBKcwlYgaMd/++f+BUCAADQMn0J1sYX/AAAAPhQvWZxleRWCV7ooC7VSAa%0agxSYS8MBMAudLnC8BnC9ZIePZAMBOMG4IAAAAwMr0msVMBVZgZ8cN61IN4snbAAAAtM9Agv%0aVoLoY3SaZKAADAzutKwI6bScArTCQA2qguVT/JqRLcc9trFsZnHufhTjhfAjx/vuw6X/KQ7%0a20BALvCuCEAAAAAq/ZVAt6ps7zRcxdN/PoAAABoob4Ea+ULfgAAsPuOJMC1KS1yUJdqJAPQ%0aQmcS8IBhQ+dLnC8BnC9Zpc8SAAC7wrghAAAAAKs2l4AV6O/af3BdqkGSY786AAAAXMezYr7%0agBwAAgGtTds1EAqBN6lJ1k4yU4IGZBI/rNYurJLdK4HwJ8OT50rghzpcAwM4ybggAAADAqn%0anSLKsw2MH/5olfGwAAAC1l7H+NmovhTZLflAAAAOCj9JrFTZKpErzCQV2qkQxAi5wl6cjAA%0azMJnmRAG+dLAOdLXsf3tQCAnWHcEAAAAIBVu5GAFejv0n9sXaqjGHIAAACgxcp4eqTCWl1K%0aAAAAwAczPsNrTSQA2qAuVTd34zPwF71mMVPB+ZKVOl++5wI4X9JW/5+9ezluI03XBPz9Hb0%0anT+QuN+KxgGwLiLYAPBYQFTBALAuEsqDQBiAIWSDCggItKNCCAje5y2jSgpwFUlMslS684J%0aKX54lQ9EzPRDT1gkq+ADPfX78EAFrDuCEAAAAA2+YkMLbhpGVfr5sHAAAA6DvjhjtUzYbLi%0aLiXBAAAtJaD0mi9vCrnEfEoCV7gXZEy91MAfXAVEUdi4At3Ivhhv7zRL3mho3C/LqBf0uN+%0amVflgxgAgLYwbggAAADAtvllGdvQmod7ipSdRMSllwwAAICeM264e1MRAAAAcGA3IuCFJkX%0aKjsUAdFV9jTO0xdcsRaBfshNX+iWgX6JfAgA0n3FDAAAAALbNuCFb0aKbj9w8AAAAAMYN92%0aEeEY9iAAAA4ICMz/BSR+G+CqDbruprHXxpKQL9Ev0SQL9EvwQA+sq4IQAAAABblVflSgpsS%0aeNHEeoBxpGXCgAAAOJcBLtVzYYP4SE/AAAADiivypswvM/LXRUpOxED0DX1vWMGtviWpQie%0a3S/vJcELfdAvAf2SHvKsFgDQKsYNAQAAAICmOmnB1zgKJyMCAABARESk8WIghZ2biAAAAIA%0aDM7zPSx2FzzSAbroK947xdXd5VT6IQb9kp/RLQL+kT+7zqlyLAQBoE+OGAAAAAEBTnbTga3%0aQyIgAA0HQenGKfzkSwW9VsuI6Ij5IAAADggKYi4BUui5T57AjojCJlJ+HeMb5tKYIXmYuAV%0a/bLgRiADvXLY/0S/RIA6JJ/igAAAACAHbiLiFMx8EYnTf7iipRdRMQ7LxMNcB8RazHQYWfh%0aJFoAeLVqNlyl8UIQ7MsgDBzswyQiLsUAAADAIeRVuSpSdh9+X87LTWPz+RFAF0zCvQx821I%0aEL+6X7jvmtddi/RLQL9EvAQAayLghAAAAALvwIAK24KThX9/IS8QBPcbmxOp5XpUrcdBlRc%0aqWEXEuCQCAVhiIYPeq2XCdxouPYeAQAABaJY0XJ9VsuJYEHTGPiA9i4IXOi5Rd5FV5Iwqgz%0aYqUnYTPZ/m+pQhe1S9/FQOv6JejvCrnogA60C/fS4Lv8FkKANA6/xABAAAAANBQx039wuob%0aCIZeIg7gPiJ+ioiTvCqvDBsCAAANc5TGizMx7MVEBAAA0DonIqBD5iLglaZFyo7FALT9WiY%0aCvuMur0oHhL+cwR70S6DPJiJAvwQAusa4IQAAAADQVKcN/tpGXh727D4ifsqr8iSvyrkbFA%0aAAgAYbiGD3qtlwHREfJQEAAMAh5FW5johbSfAK7yLiSgxAWxUpG4RDcfm+pQhe3S8XkuAVj%0asIoGND+fnkpCfRLAKBrjBsCAAAAALzcSATsyV9GDcUBAAC0wEAEezOJiEcxAAAAcCBzEfBK%0aH4qUnYgBaKmJCPiBGxHol+zd+yJlZ2IA9Es6aikCAKCNjBsCAAAAAI3VxJvZi5RdRMQ7rw4%0a79hgRvxg1BABgS+5FwB4NRLAf1Wy4joipJAAAADiE+veYRvd5rbkIgLYpUjaKiHNJ8IOOtJ%0aTCq7O70S95A78zA9rYLy/0S55BvwQAWsm4IQAAAADQZCcN/JpGXhZ2bBERJ3lVTkQBAMCWr%0aEXAHh2l8eJMDHszDQOmAAAAHM5cBLzSeT0SBtAKRcqOI2IiCX5gIQL9koP2yysxAC1jmJUf%0auc2r8kEMAEAbGTcEAAAAAHim+ibVoSTYkfuI+HdelRduQgAAAFpuIIL9qGbDh4jwoBYAAAC%0aHMhcBbzCt78MAaIOriHgnBn5gKYK39wMR8AYT/RJoiyJlE/2SZ7gRAQDQVsYNAQAAAIAma9%0apNRiMvCTvyMSLO8qpcigIAAOiACxHsTzUb3kTEQhIAAADsW16Vq4i4kwSvdBQGMoEWKFJ2E%0ahEfJMEzGJ95e79cR8StJNAvgR70S4cY8hxLEQAAbWXcEAAAAABosrOGfT0jLwlb9hgR/5dX%0a5SivygdxAACwIysRsGfnabw4FsNeXdXvMQEAAO/PYd+mIuANhkXKBmIAGm4uAp7hvh7mw78%0a5Dt8vHcQGNN00NoOs8D2P9cEiAACtZNwQAAAAgF04EwFdU5+QeCoJtuguIs7yqnRiNwAAu2%0aZIm0MYiGB/qtlwHRETSQAAQKN7u/fndFJelfMwuM/bzIuUOSgDaKR6IOtcEjzDUgT6Jfolw%0aDP65SAihpLgGTxjAAC0mnFDAAAAAHbBKXJ00ZUI2KKPeVWeOa0bAADosAsR7Fc1G04jYiEJ%0agBdbigAA4M3mIuAN3oVDG4AGqoexppLgmYzPbJd/e7zFkfcoQIP7pesT+iUA0AvGDQEAAAA%0aAnscoA9vyU16VIzEAALBHKxHgfXRvjCLiUQwAL+LBIACAtzM+w1u9L1Lm8ySgaSaxGWCFH8%0aqr0mdM2zUXAW801C+BBrrSL3mBpQgAgDYzbggAAADAVtWnycG2nDXk+/os3EjA2z1GxL/zq%0apyLAgCAPXsQAQdwlMaLMzHsVzUbPoRhSYCXXjtXEXEvCQCA18urch0RC0nwRnP3HQFNUd8v%0a9l4SPJMepF+iXwI8p19+kATPdJtXpfu9AIBWM24IAAAAwLZ5aJ1taspNRSMvBW/0GBGDvCq%0aXogAAAHrE++kDqGbDZUT8IgmAF7kRAQDAm01FwBsdRcRcDEBDuB7xEj5b0i/RLwH8XEO/BA%0aB4wrghAAAAAMCPXYiAN7iPzbDhShQAABxCPXQG3k/369/9JCIWkgB4Ng+UAQC8UX3Q270ke%0aKNhkbKRGIBDKlI2iYhTSfACSxHsrF/eSYIt9MsrMQAH7pdXEXEuCV7AuCEA0HrGDQEAAADY%0atjMR0CVFys4i4p0keKW7iDgzbAgAAPTUuzRe+KzocEbhoT+AZ6lmw3VEfJQEAMCbTUTAFky%0aLlJ2IATiE+vrzQRK8wF1elWsx7K4XiIBtvE+p7wUGOFS/nEgC/RIA6BvjhgAAAABs27EI6J%0agLEfBKdxExyKvyQRQAADSkn8IhjERwGNVs+BCbzzUepQHwLBMRALBDtyKgJ268D2ULjurvJ%0aYBDmIsA3zPNkVflXL9kS/1yXqTMPe7AobrCkRh4gaUIAIAuMG4IAAAAwLYNREDHGDfkNe7D%0asCEAAM2im+J9dQ9Vs+E6Np/XefAP4HnXzI+SAAB4vfr3o1NJsAWnRcp8LwF7VaRsEhHnkuC%0aFDPLunk7AVvql7yXgAP3ySr/kFeYiAAC6wLghAAAAANvmVEs6o0jZSWxuaIKXeIyIC8OGAA%0aA0zEoEHMi7NF6cieFwqtlwFQ4kAXiuqzAICwDwVnMRsCXvi5Q5OAPYiyJlZxHxQRK80F1el%0aWsx7JxBOrblskjZSAzAnvrlSURMJMEL3edV6R4vAKATjBsCAAAAsG2G4OgSN8nzUo8RMXBT%0aAQAADWR8m0O6EsFh1QOHP0kC4IfXy4eIGEkCAOD16oGfj5JgS+b1IATAzq83IuAVbkSwl37%0a5oF+yRdN60BZgHz3hSAzolwBAXxk3BAAAAGBripQNpEDH+J7mpUaGDQEAaCg9lUNyeEADVL%0aPhPAwcAjznenkTEf+RBADel8ObTETAlhxFxE2RsmNRALtSpGwaDnXmdYzP6Je0s1/O9Utgx%0a/1yol/ySnMRAABdYdwQAAAAgG06EQEdMxQBL/BzXpVuWAUAoKkeRMABHaXxYiSGwzNwCPDs%0a6+VVRNxKAgDvy+F18qpc61Ns0WlETMUA7EJ9oPN7SfAKdw7B3Xu//CgJ9EugJf3ygyR4hXv%0a9EgDoEuOGAAAAAGzTQAR0RZGyCynwAh/zqnSzGwAATebmVw7N++yGqAcO/xURj9IA+OHPrj%0asxAAC82kQEbNFlkbIrMQDbVKTsOCIcZMprzUWwd+7PQ78E2tAvdQRey3sTAKBTjBsCAAAAs%0aE1nIqBDBiLgme4iwk1uAAA0WjUbPkiBAxum8eJEDI25Jqxi89mHgUOA7/enQRg4BGA71iKg%0ab/KqXEbErSTYol+LlA3EAGzRTUQciYE3fP+w33650i/RL4GGm0fEOzHwSoacAYBOMW4IAAA%0aAwFbUp8ydSoIOGYiAZ3iMiIu8Kg3FAADQBh724dBGImiOeuDwLIx2AXzvWmngEIBtWYuAnp%0aqIgC27KVJ2IgbgrYqUTSLiXBK80l1elTq+fkl3+uWZGIAt9MuriBhKAv0SAGDDuCEAAAAA2%0azIQAR1jrJPnuHIjAQAALaK7cmgjETRLNRuuY/O53kIaAN+8Vj5Us+FZRHyUBgDAy+RVuQwH%0abrBdR7EZoDkWBfBaRcoGEfFBErzBVAT6JZ3ql3P9EnhjvzyLiF8lwRvMRQAAdI1xQwAAAAC%0a2ZSACdmAtAhpskVflXAwAAHiPBc/2Lo0XF2Jolnq06yIifpEGwHevl6OI+FkSAHhPDi82EQ%0aFbdhoe+gdeqR6vupEEb+R7SL+ke/3Sv2tAv+SQ5iIAALrGuCEAAAAA2+LBdHbhICehFik7E%0aT0/cB8RIzEAANAyKxHQAN5LNVQ1G04i4t8R8SgNgG9eK6cR8a+IuJMGAC/8GbKWAn2VV+Uy%0aIm4lwZYNi5TNxQC8wjIijsTAG3zMq/JBDPolnXOuXwKvdBMR78TAGyz0SwCgi4wbAgAAAPB%0amRcrOwi9k2Y3jA/3vnoieHxi5iQAAgBZai4AGGKbxwvvuhqpmw2VsPhdZSAPgm9fKVTUbnk%0aXEL2EQFgDguaYiYAcui5SNxAA8V5GyaUScSoI3mougESYiYEf98koMwAv75bkk0C8BAP7Ou%0aCEAAAAA2zAQAdAji/r0ZwAAaJVqNlxJgYbwUFCzrxUP1Wx4ERE/hdEugO9dLycRcRYGYQH4%0asVsR0Hd5Vd74t8COXBs4BJ6jvla8lwRvdO++scb0y6V+yY78ql8C+iV77pc3YgAAusi4IQA%0aAAADbMBIBHXMiAr7h0TUPAICW85APTTBK48WxGJqtmg3nsfmMxGgXwLevlet6EPbfehYAwA%0a9NRMCOXBcpOxMD8C31NeJaEmzBVAT6Jb3plwMxAD/ol3oB2zAXAQDQVcYNAQAAAHiTImUnE%0aXEqCTrmRAR8wySvygcxAADQYmsR0ABHEXEhhuarZsOHJ6Nd9xIB+Ob1clnNhoP6evlRIgB4%0aLw5/l1flMgxCsztLA4fA19T3Ny4lwZbMRaBf0hs3+iXwjX55XPfLI2mgXwIAfJtxQwAAAAD%0ae6koEQE/c5VXplE0AANpuJQIaYiKC9qhHu04i4peIeJQIwHevl6OI+N/6mmkYFoAI44bg8w%0aD24SgMHAJfqIdnbsLwDNvx0aG4+iX6JaBfhmFDttsv12IAALrKuCEAAAAAb3UhAnboUDcFH%0aYuerzDmCgBAFxg3pCnepfFiIIZ2qWbDSUSchJFDgB9dL9fVbDiph2H/HREfXTcBem0tAtjI%0aq3IZEbeSYEc+D9C45wP4bB4Rp2JgSxyKq1/S335p4BB42gf0S7b5fgUAoLOMGwIAAADwakX%0aKRhHxThLs0KFONXQjEl+6rW+EBACAtjNuSJMYkW+hajZ8MHII8KLr5rKaDUfVbHgcEf+qr5%0a0euAbol7UI4C8mImCHDBwCERFRpGweEUNJsCW3eVX6HVtzjUSAfgnsqV9eSoItufNsAgDQd%0af8UAQAAAABvMBIB0BMGNwAA6IRqNnxI48V9OKyAZhim8eKkmg3Xomjn9SQiJmm8mNbvm0eu%0aLbA35yJo7bVzFU/GptN4MYjNYTsejN0+/QJwTYKGyqtyWaTsYxgEYHdOYzNAM8ir8kEc0D9%0aFyq78nGHL5iJodL9c65fs2JF+Cb3vlyM/Z9iyqQgAgK4zbggAAADAqxQpG4QHKIF++OjkbQ%0aAAOmYVBshojkk4QKPVPo8cxmbocFS/nj43hB0zDtuZa+gyIpaSAOj89d7PbPj65wFGAdglA%0a4fQU/XwzK+SYIvu86qci0G/RL/UL6HX/fJaEuiXAAAv8w8RAAAAAPBKIxGwB7cH+t89ET1P%0azEUAAEDHGO+mSS7TeHEmhm6oZsN5NRsOIuJ/I+I/EXEvFdgZ104AaAedGL4ir8p1/b4Rdun%0azAM2xKKAfDM+wIxMRtKZf/iIJ9Etgy/3yQr9kB6YiAAD6wLghAAAAAC9WpOwknHBKt70TAb%0aW7vCqXYgAAoGN0XJrGjdsdU82G62o2vKpmw5OI+FcYOoRdMG4IAO2wFgF80yQiHsXAjhmgg%0aZ4oUnYWhmfYvseIuBFDa0z1S/bYL09EAb3ol3NJsIN+6fsKAOgF44YAAAAAvIYHzoG+mIsA%0aAICuqWbDpRRomPM0XozE0NlrzurJ0OH/RsTPEbEIDxjCWw1EAACtsBIBfF1elQ/h/hP24/M%0aAjZF46Kj63/dSEuzAtO4stKdfTiTBnvrlSr+EXvTLI2mgXwIAvI5xQwAAAABepEjZICKGkg%0aB6wsnbAAB01Z0IaJhpGi+OxdBt1Wy4rmbDaTUbXlSz4XFEgew5KQAAIABJREFU/Cs2Y4cfI%0a+JWQvAi5yIAgFbwoCp8R16Vk4i4lwR7YOAQOsrwDDv0GIaY29gvp/ole3KkX4J+CfolAMC3%0a/VMEAAAAALzQRARAT9zlVbkWAwAAHbWMzQO90BRHsfnc6UoU/VHNhquIWD3979J4cRIRT//%0awfWsR9FcaLwbVbLiUBAA0/v038H1XEfFJDOzB5wGaQV6VK3FA+xmeYcemeVUaK2+nUUT8Jg%0ab0S0C/RL8EADgc44YAAAAAPFuRslFEnEuCjn+fD6RAbSkCAAA6zMMVNNH7NF7cGOrqt2o2X%0aIfBPniui/AZFgA0nW4LP5BX5U2RsttwPwr78XmAZpRX5Y04oL0Mz7BjjxExFUNr++VSv+QA%0a/fIqr8q5OEC/BP0SAGDjHyIAAAAA4DmKlB2HX6YB/bIUAQAA+i7snc+fAJ5vIAIAaLZ6vBv%0a4sSsRsEdHEfGpPuQVaCHDM+zBNK/KBzG0mp/z7LtfXuuXoF+CfgkA8CfjhgAAAAA81zz8sp%0ab9W4qAA1qJAACArqrHFe4lQQOdpvFiIgaAZ18zT8QAAI11KwJ4nrwqVxHxH0mwZ9dFyiZig%0aHYxPMMePIaDmLrQL9cR8YskOEC/dP0A/RL0SwCAMG4IAAAAwDMUKbuIiKEkgD6pb3AEAIAu%0aM+hNU31I48VADADPciECAGistQjgRSaxedgb9ulDkbK5GKAd6vsYl2F4ht2a5lX5IIZuvJb%0ahsDf2732RsnmRsmNRQCv6pWFD9EsAgB0xbggAAADAdxUpO4mIuSSAnrkVAQAAPbAUAQ02T+%0aOFh34AfmwkAgBorLUI4Pnqh7yvJMEBXBYpWxmggWYrUjaKiE9heIbdeozNIB76JbypX0bEU%0ar+EVvTL3/VL9EsAgN0wbggAAADAj8zDL2w5HCfUAQAA7M5SBDTYu3CDN8BznKbx4kQMAOB9%0aN3RBXpXzcBAdB3pvFRGrImVnooDmqYdnriXBHkzqQTy60y9v9EsO2C/X+iXol/TeVL8EAPr%0aKuCEAAAAA31Sk7CoiziXBAa0O8L85EDvhYTMAAHqgmg1XsTkhHJrqMo0XIzEA/NCVCACgkd%0aYiAP2WVnkXEct65AJoiCJl8zA8w37c51Xp0KVu8rOdQznSL6GR/XKqX7KvfhkO9QQAesy4I%0aQAAAABfVZ8UOZEEAAAAdNpSBDTcNI0XZ2IA+K6RCACgcR6r2XAtBni5vCpXEfGLJDiQo4i4%0arscugAMqUnZcDxteSoM9mYigs/1yrV/SgH45FwU0omPOI+K9JNhXv8yr8kEMAEBfGTcEAAA%0aA4G+KlB1HxDw2N1TAIa1FAAAAsFNLEdBwRxExT+PFsSgAvn2tTOPFSAwA0CgrEcCbTCPiXg%0awc0PsiZcv6Hipgz+p/e8swbMj+3OZVORdDd+VVOdEvObDLImWrImUnooDD9MsiZSv9kj260%0ay8BgL4zbggAAADA18wj4lQMHFp9Yi4AAAC7sxQBLXAam1EDAL5tJAIAaBTjhvAGeVU+6Lg0%0awHlErIuUDUQB+1Ok7Cw2B+K6f5F9moigF/RLDu00IlZFyi5EAXvvlyv9kj27EgEA0HfGDQE%0aAAAD4iyJl84gYSgIAAAC6r5oNVxHxKAla4DKNFyMxAHzTeRovzsQAAI1h3BDeKK/KZUR8lA%0aQHdhQRvxUpm4gCdq9I2Sg2hzIdSYM9+lj3DvrRL/8jCRrQLz8VKXOwG+ynX17U/fKdNNijh%0aX4JAGDcEAAAAIAn6psDLyVBQ9yKAAAAYC9uREBLXBvuAviuKxEAQGMYN4TtdVwHc9AEH4qU%0arYqUnYgCdqMeeboOw4bs12NETMTQK5OIuBcDDfBev4Sd98tJRHzSLzkAv7MFAAjjhgAAAAD%0aU6mHDa0kAAABA7yxFQJu+X9N4cSwGgK+6TOPFiRgA4PCq2dC4IWxBXpUPETGSBA1xGhGr+h%0a4rYEuKlB0XKVtGxHtpcADTvCrXYuhdvzQ4RNP6pe9J2H6/vImID9LgAH7RLwEANowbAgAAA%0aGDYkKZaioADOhMBAADef0EjHYWBQ4DvmYgAAA7uVgSwPXlV3kTEQhI0xFFEXBcpuylS5vMp%0aeKMiZYOIWEfEuTQ4gPu8Kidi0C+hAf3yV/0SttYvzyJiFRFDaXCIfhkRUzEAAGwYNwQAAAD%0aoOcOGAF/lJjEAAHqjmg3XsbnBFtriNNwQDvAtl2m8OBEDABzUSgSwdaOIeBQDDTKMiHWRsg%0atRwOsUKZtExG+xGXWCQ/UL9EvQL6E7/fIqIn6PiHfS4ECu8qp8EAMAwIZxQwAAAIAeM2xIw%0ay1FwAGdiAAAgJ65EQEtc5nGi7kYAL5qIgIAOKilCGC76gfDR5KgYY4i4lORspsiZQ5QhGcq%0aUnZcpGwZER+kwQEt8qrU2/VL/RL9ErrVL3+VBgd0m1ele68AAJ4wbggAAADQU0XK5mHYkGZ%0azah2H5NROAAD6ZikCWugyjRcjMQB89fp4JgYAOJiVCGD76gfEF5KggYYRsa4PmQW+o0jZRU%0aSsI+JcGhzQY0RciYG6X36UBA3ul65VoF/Snn7pMwEAgC8YNwQAAADomfpkupuIuJQGTZZXp%0aYd+OPT10gPgAAD0RjUbOj2ctro2cAjwVVMRAMBB3Fez4VoMsDOj2DwwDk1zFBHXRcqWRcpO%0axAF/9eSexU/1vxc4pElelTo7n11FxL0YaGi//LXul+5lha/3y6l+iX4JANBcxg0BAAAAeqS%0a+eXYZmxMdocncLEYTuCEMAIC+WYiAlrpO44X3cAB/dZ7GiwsxAMDeOcANdiivyoeI0HNp9H%0auxiPijSNmkSNmxOCCiSNmg7kjuWaQJbvOqdCgIX/bLkSRoeL/8Xb+Er/bL99KgAe70SwCAr%0azNuCAAAANATRcouYvNL3FNp0AJrEdAAhjEAAOibpQho8/evgUOAv5mm8cLDjgDgvTV0Sl6V%0ay4j4jyRouA8Rsarv14JeKlJ2XKRsHhG/RcQ7idAQIxGgX9Lyfuk6Rt/75VS/RL8EAGgH44Y%0aAAAAAPVD/EvdTRBxJg5ZYioAGGIgAAICeuREBLXYUBg4BvvQuIq7EAAB7tRIB7MUkIu7EQA%0avek30qUrYsUuYzK3qlHl5aR8SlNGiQX/KqXIuBr8mr8kq/pCX98rrulwNx0LN+eVH3y/fSo%0aGH90ufBAADfYNwQAAAAoMOKlJ0VKVuFX+LSPmsR0ACnRcqOxQAAQF9Us+E6PLRDuxk4BPi7%0aD66LALDX99ZLKcDu5VX5EBEjSdAS5xHxe5GyeZGyE3HQZUXKToqULSPiOhzETLPc5VU5EQM%0a/MIqIRzHQkn75m35Jz/rlJ/0S/RIAoF2MGwIAAAB0VJGyq4hYRsSpNGihtQhoiIEIAADoma%0aUIaDkDhwB/NxcBAOzFrQhgf/KqXEXEz5KgRS4j4o8iZRMHLdI1RcqOi5RNIuKP2AwuQdOMR%0aMAz++WVJGhhv5zql+iXoF8CADSNcUMAAACAjilSdlakbBURv4bT6WipvCqXUqAhLkQAAEDP%0azEVABxg4BPir0zReTMQAADu3FAHsV16V04hYSIKW+RARayOHdEWRslFErOrvbWiin+vROnh%0aOv5zrl7TQe/0S/RL26hf9EgDgx4wbAgAAAHREfTrdNCJ+j4hTidBidyKgQYwbAgDQK9VsuI%0aqIe0nQAQYOAf7qg2siAOzcUgRwEKPweRbtcxRGDmm5ImWD+hDm64h4JxEa6rYeQwb9Ev0S2%0atEvl/olDXeXV+VEDAAAP2bcEAAAAKAD6tPp1rE5eRHazil2NMlRfY0FAIA+WYqArrynCwOH%0aAE/N03jhgUYA2JFqNvR+Gg4gr8qHcGgd7WWEhtYpUnZWj878Fg5hptkeYzNSB/ol+iU0u1+%0aePOmX5xKh4f1SRwAAeCbjhgAAAAAtVp9Ot47N6XRHEqEjDj1uuPQS8IWRCAAA6JkbEdAhBg%0a4B/nQaEVMxAMBO3IoADievylVE/CwJWuzLEZoTkdA09ejMPCJ+D6MztMMor8q1GNAv0S+zq%0aX5Jw/vlH/olLXGlXwIAPJ9xQwAAAIAWqkcNl7E5ne6dROiYlQhomPMiZQMxAADQF9VseBOb%0a08ahKwwcAvzpMo0XIzEAwNYtRQCHlVflNCIWkqDlPo/Q/FGkbF6kzOdZHNwXozOXEqElPuZ%0aV6TAv9EvY9Mv3+iX6JbzZIq/KuRgAAJ7PuCEAAABAixQpGxUpW8Vm1NDpdHRSXpVLKdBAIx%0aEAANAzHviia44i4neDXgAREXFt8BUAtm4pAmiEUUTci4GOuIyI34uULYuUXYiDfStSdmZ0h%0apa6j4grMbDFfnknBjrYL0fi4AD90qghbe6XrpsAAC9k3BAAAACg4YqUHRcpuypSto6I64g4%0alQoddisCGuqySNmJGAAA6BHjhnTVtYFDgM3P+jReHIsBALbisZoNl2KAw8ur8iEiLiLiURp%0a0yHlEfCpSti5SNilS5r0cO1WkbFCkbBkRv4fRGdrpou4EsK1+OdIv6WC/vH7SL09Ewp76pV%0aFD9EsAgB4xbggAAADQUE9OPl5HxK8R8U4q9MBKBDTYRAQAAPRFNRvehId06K7rNF7MxQD03%0aLuIWIoBALbCz1RokLwqVxFxJQk6+j7uQ0T8t0jZvEjZhUjYpiJlo/oA5t9iM3oEbfRz3QVg%0a2/1yJAk63C//KFJ2o1+yo3650i/RLwEA+sm4IQAAAECDFCk7KVJ2Vd8k+Pnk4yPJ0CPLBnw%0aNay8D33DphFoAAHrmRgR0+T1eGi/mabw4FgXQY6fGXgFgK5YigGbJq3IeEf+RBB12GRGfip%0aSti5RN3MvAa9X3K06LlD1ExHU4gJl2W+RVORUDO+qXN/olHTd80i+n+iVv7JeTJ/3yVCrol%0awAA/WTcEAAAAODAngwariLij4j4NdwkSH8tD/0F5FW59jLwHRMRAADQI8YN6brLiFgaOAT6%0afi1M44WHcgDA+2fonLwqryLiVhJ03LuI+BARfxQpWxUpGxUp81kXP1R/r9zE5n7F9+EAZtr%0avLiJGYkC/hK30y/dP+uWVfskz++XFk375Qb+kA+71SwCAtzFuCAAAAHAARcoG9amGTwcNnU%0apH393nVfkgBhruskjZQAwAAPRBNRveRMSjJOi404hYp/HiTBRAj71P48VIDADwKvfVbLgWA%0azTWRWweRoc+OI2I64j4b5GyG0OHfKlI2Vl9z+JD/b0ylAod8RgRI/cessd+eScGetQvf9Uv%0aeWa//KRf0rF+eaFfAgC8jXFDAAAAgD2oxwwn9S/2q4j4LTanGho0hD8tRUBLTEUAAECP3Ii%0aAHjiKiKVhL6Dnrl0HAcD7Zuia+iH0i3CAB/0zjL8PHZ6IpX+KlJ0UKbuqD2H+PTb3LB5Jhg%0a55jIhBXpUrUbDHfjnSL9Ev9Uv9Ur+k0670SwCAt/unCAAAAAC2q0jZWUQ8/XMuFXiWJj34c%0a+vfLt9xWqRsklflRBQAAPTAPCIuxUAPHMVm2Ousmg2vxAH01HUaL6KaDeeiAIBnW4oAmi2v%0aylWRsqvYDHFAHw3rP1Gk7C42n/kuDTV0Vz00dBGb8S2HL9N1hmc4VL8cRcQnaaBfZnexuf/%0a7xvVYv4SO+CmvyrkYAADeLlVVJQUAADigImVKOW91KwJojOPwy1p4i/+pT7VtQkdbhnFDfu%0azfeVUuxQCuyez/fXBelQMx+FwJ/2bYnzRerCPinSTokbuIGFSz4YMooDc/6yYR8UES/99PB%0ag6BZ1w7fS4BEVHNhkkK0A5FyvR++Kv72Iz0LmMzRuOzsHZf485iMzhzEe5hpD8Mz3Doa+9V%0aRPwqCfj/HmMzdKhf6pfQVj/nVTkVAwDAdvxTBAAAAK1n5AOALrhzEwstNC9SduZ7FwCAHri%0aJiPdioEdOI2KdxouLajZcigPooes0XoSBQwD4oYUIoD3yqpwUKTuJiEtpQERsDrS5rP9cFy%0am7iz/HDpfuhWi2ImXHsRmaGdT/eSQV+tbFDRvSgH45rce/9EvYONIvW98vB086pgMw6WO/N%0aGwIALBFxg0BAAAAgCZYNvDrMSDMj7yLzcjLQBQAAHTcNIwb0j9HEfFbGi9+qWbDiTiAHjJw%0aCAA/diMCaJe8Kkf1AM2pNOBvTus/7yMinozRrGIzRrMW0eE8GZv5/Md1jD67j4iRGGhQvzw%0aJ95uCfqlfQps96pcAANtn3BAAAAAAaAIP/tBW50XKpnlVXokCAICuqmbDdRov7sLN7PTThz%0aReXETERTUbrsUB9Mx1Gi+Oq9lwKgoA+KqlCKCVBvW/X591wfedPv13UqTsMZ6M0UTEKq/KB%0azHtRj2UdRbGZuBLjxFx4fpDw1zol6Bf6pfQagPXHwCA7TNuCAAAAAAc2mNelcuGfU1+Oc1L%0avC9Stsqrci4KAAA6bBoR12Kgp04jYpXGi6tqNvTeD+ibX9N4cVbNhiNRAMBf3BlAh3bKq/K%0ahSNkoNuMZRxKBZzuKiGH950NERJGy+4hYx5+jNOu8KleiepknQzOf/wxcn+CbrlxnaGi/HN%0aQ/E12/Qb9sSr88qXulfgnf95PrDADAbhg3BAAAAAAO7aaBX5NfUPNS10XKwsAhAAAdf+9m3%0aJA+O4qI6zReXETEqJoNHYwA9MllGi+OXf8A4C/mIoD2yqtyVQ/QLMPAA7zFu/rP+ef/okhZ%0aRMRdbEZpVvV/riNilVdlr99TFik7jj8HDE+e/J9dh+B5fnJvFg3ulw/6Jey8Xz7U/8b0S/0%0aS9EsAgBYwbggAAAAAHNpSBHTEdZGydV6VvqcBAOicajZ8SOPFx4i4lAY9N4yIdRovRtVseC%0aMOoGfXv2UaLwYGDgEgIvyOE1qvHjgcRcQnacDWndZ/hk//yy+GaVZf/OdDXpWtP4y0HraK2%0aIzKHD/5z3PfFvAmPxueoSX98iIifpMG7KRfxpedqif98steqV/CdvyiXwIA7FaqqkoKAABw%0aQEXKlHIAoO/+p4knZ+ppvNJjRAy6cEMUNOh6vAw34vFXt3lVDsSgr+DfDPuXxotBeBgHnlp%0aExMjIF3TiZ9wkIj5I4lkeI2JQzYY+/wLXTp9L0Gf31Wx4Igbohnrg8FoS0CifB2oi/hynif%0ahzrOapdV6V6x1dHz6Px3z25f998OS/P/Wywc58zKtyJAb0S6CD/fJpp9QvQb8EAOiUf4oAA%0aAAAADigRROHDeENjiLi9yJlPznNEQCArqlmw2UaL+4j4p00ICIihhGxTuPFqJoNb8QB9MRR%0aRPyexoufq9lwKg4Aekr/hw7Jq3JeD0z8Kg1ojKdDLj88CK9I2Y/+v9x+5//NQXvQbAvDM7S%0a0X0YYOAT9EmiiO/0SAGA/jBsCAAAAAIfU5Ad/bsMNJrzedZGyMHAIAEAHTcOD3vDUUUR8Su%0aPFIiKuqtlwLRKgJ35N48VZfe1zgA0AfTMXAXRLXpXTImVnEXEpDegk9/9AO91FxEgMtLRfz%0aut++V4aoF8CjeqXAzEAAOzHP0QAAAAAABxQk8cNPZDLW10XKZuIAQCAjpmLAL5qGBGrNF54%0aHwj0yWV97TsTBQA9cl/NhisxQPfkVTmKiI+SAIBGuIuIQV6V7uGjzf3ySr8EgMZ41C8BAPb%0aLuCEAAAAAcCiLhv9y2ENJbMOHImXzImXHogAAoAuq2fAhPIQD33IUER/SeLFO48VAHEBPvI%0auI3427AtAjNyKA7jJwCACN8BgRI8Mz6JcAwBb7pWFDAIA9M24IAAAAABxK0x/8WXuJ2JLLi%0aFgWKTsTBQAAHTEXAXzXu4j4LY0XN2m8OBEH0BMf0nixdN0DwHtioO0M0ADAQX0ennEwMfol%0aAKBfAgC0mHFDAAAAAOBQjBvSJ6exGTgciQIAgLarZsNlRNxLAn5oGBF/pPFiksaLY3EAPXA%0aeEas0XlyJAoCOuq9mQw/BQj9cRcSdGABg7wzP0EkGDgHgYEb6JQDAYRg3BAAAAAAO4WNelQ%0a8N/xr9EpttO4qI6yJlN0XKjFoAANB2ExHAs32IiLWxL6AnjiLi1zReLNN4cSIOADrmRgTQD%0a/X9DIMwcAgA+/ST4Rk6zoA2AOy/X/pMFwDgQIwbAgAAAACH0PhfEtcPKzx6qdiBYUSsipQN%0aRAEAQMvf13nPBM/3eexrncaLkTiAHjiPiD/SeDFJ44WDPgDoirkIoD8MHALAXv2UV6W+jX4%0aJAOiXAAAdYdwQAAAAANi3+xadgOckaHblXUT8VqTspkiZh7sBAGidajZ8CKMO8Nr3g9dGDo%0aEe+RARqzReXIgCgJa7r2ZDvzuEnjFAAwB7YXgG/RIA0C8BADrGuCEAAAAAsG83Lfpal14ud%0amwYEesiZVeiAACghaYigFczcgj07Zr3KY0XyzRenIkDgJaaiwD6yQANAOyU4Rn0SwBgm37R%0aLwEAmsG4IQAAAACwb20av1h7udiDo4j4tUjZukjZhTgAAGiLajZcR8RHScCbGDkE+uQ8In5%0aP48U8jRcn4gCgZeYigP4yQAMAO2F4Bv1SvwSAbfqYV+VEDAAAzWDcEAAAAADYp9u8Ktct+n%0apXXjL26F1EfCpStixSNhAHAAAtMRcBbO09oZFDoC8uI2KVxotJGi+OxQFAC9zVA/9AjxmgA%0aYCtMjyDfvlnv1xIAwC20i9HYgAAaA7jhgAAAADAPk3b9MXmVbmKiEcvG3t2HhG/GTkEAKAN%0aqtlwGRG3koCt+Txy+GD0C+i4o4j4EBFr1zsAWmAqAiDCAA0AbInhGXjSL/OqvIiIj9IAAP0%0aSAKBLjBsCAAAAAPtyn1flTQu/7pWXjgP5PHK4KlI2EgcAAA1m5AG27/Po13/TeDFP48WZSI%0aCOX++MHALQZDciAD4zQAMAb2J4Br7eMUf6JQDolwAAXWLcEAAAAADYl3lLv+6ll44DO42I6%0ayJl6yJlkyJlJyIBAKBJqtnwJiLuJQE7cxkRv6fxYpnGi5E4gI56OnI4T+PFiUgAaIhFNRs+%0aiAH4kgEaAHgxwzOgXwKAfgkA0BP/FAEAAAAAsCfTln7dy9g8VAuH9q7+XvxQpOxWHPTImQg%0aAoBUmEXEtBtip84g4T+PFNDaHSEyr2XAtFqBjjmIz6nqZxouPETGvZsOlWAA4oLkIgG/Jq3%0aJUpCzqDgsAfNvPeVVOxQD6JQBsiWFDAICGS1VVSQEAAA6oSJlSDgD0Qat/eayzAUCj3OZVO%0aRCDjoJ/MzRPGi/WsRnlBvbnLjYHStxUs+GDOODVP8Mm4YAT1zrgpddOn0vQB4/VbHgsBuBH%0aipRdRcSvkgCAr/opr8q5GOBF/XIUDpYDgG8xnA0A0AL/EAEAAAAAsAeTln/9t15CAACAzr/%0a3gzY6jc3Dbf9N48U8jRcXIgE6fK1bp/FimsaLM5EAsCdzEQDPUT9Q/5MkAOBvDBvC6/rlXL%0a8EgG/2S8OGAAAtYNwQAAAAANi1RV6V65b/HZZeRgAAgO+rZsN5RNxLAg7mMiI+pfHiwdAh0%0aFFHEfE+In5P48UqjRejNF4ciwWAHfKQLPBsTwZoHqUBABFh2BC20S//T78EAP0SAKCNjBsC%0aAAAAALvWhYd+ll5GAACAZ5mIAA7uKAwdAt13GhHXEfHfNF7cuM4BsAN31Wy4FgPwEvUD9oM%0awQANAvz2G4RnYVr+80S8BIEK/BABoH+OGAAAAAMAu3eZVuWz7X6L+O7g5DAAA4Aeq2XAeEf%0aeSgMb4cujwJo0XozReHIsG6JBhGHQFYPumIgBeI6/KVWwGaHxGBkAfPUbEwPAM7KRf3kkDg%0aJ72y3/plwAA7WPcEAAAAADYpUmH/i43Xk4AAIDevReELjmKzQDYdUT8N40XqzReTNJ4cSYa%0aoEPXuaeDrnODrgC80mP43SDwBvUAzVkYoAGgfz16UP8cBLbfLwf6JQD6JQAAbZGqqpICAAA%0acUJEypRwA6KrbvCoHHeptFxHxycsKADpGg/qJz5Xwb4bGSuPFOiLeSQJa4zEilp//VLOhhw%0aPo28+tSUR8kES3e3FsRqpc42B7106fS9BlH6vZcCQG4K2KlB1HxDQ2I9wA0GV3EXGRV+VaF%0aLDzjjnXLwHoSb8cGTYEAGivf4oAAAAAANiRSZf+MnlV3hQpe4yIIy8tAADAs94TXosBWuMo%0aIob1n0jjhbFDoGvO6z+Rxov7J9e4m2o2fBAPAF+YigDYhrwqHyJiVKTsISLeSwSAjrqLiEH%0a9cw/YfcccFSlbhwN7ANAvAQBosFRVDs0EAIBDKlKmlAMAXXSbV+Wgg91tHk68BQA9ozndxO%0adK+DdDo6XxYh0R7yQB3fmZEpshsFVErKrZcC0SOvQzaxIeBO2zu4jwcBS83LkI6OrPhWo2P%0aBMDsG1FykbhMBAAuudjRFwZnoGD9ctpOLAbgG5ZRMRIvwQAaL9/igAAAAAA2IFJR/9e8zBu%0aCAAA8JL3hh7Yhu44jycjRmm8eIzN0CF0wYkIeu1UBAA8MRUBsAt5Vc6LlK1ic3CAARoAuuA%0a/eVVeiQH0SwDYko95VY7EAADQDamqKikAAMABFSlTygGArrnNq3LQ4f62joh3XmYA0DUa0E%0at8roR/MzReGi9WYTAIAACAdniMiJNqNnwQBbArRcpOIuImfGYGQLv9lFflXAzQiH55HJuBQ%0a/0SAP0SAIDG+IcIAAAAAIAtG3X87zf1EgMAADzblQgAAABoiblhQ2DX8qpcR8QgIj5KA4AW%0aeoyIfxuegUb1y4e8Ks/0SwBa3C//T78EAOge44YAAAAAwDZ9rG/E77J5bH6JDgAAwA9Us+E%0ayIm4lAQAAQAs45AzYi3qAZhQRP0sDgBa5i4hBXpVLUUAjO6Z+CUDb3Nf98kYUAADdY9wQAA%0aAAANiWx4iYdP0vmVflQ3iwCQAA4CWuRAAAAEDD3Vaz4VoMwD7lVTmNiH+HAxYBaEFfjs3wz%0aEoU0Ph++S/9EoAWuIuIM/0SAKC7jBsCAAAAANsyzaty3ZO/69zLDQAA8DzVbLiKiI+SAAAA%0aoMEcbgYcRF6Vy4g4i81D/QDQRP/Jq3JQHwoMNL9friLiJDajpAB+/Q97AAAgAElEQVTQRB/%0azqjzTLwEAus24IQAAAACwDfd5VU768petRxwNcwAAwP9j726OGkkTbgEfjQPFjdrlptQWlN%0aqCVlkgxoJWBwZ8tAVDWXApAxQf5QHyQFhwhQdiwy4jJAveu8ikRTH1I5BAf88ToaB+etOnR%0a/MeEuVJWN15koUYAAAA2EF3ZTS4FgOwLVWpZ1Wpe0m+SAOAHbJI8ldV6nNRwN71y3lV6r5+%0aCcAO+qsq9VAMAACHz7ghAAAAALAJx/gBxgv/2QEAAFZTRoN5kktJAAAAsIN8vwrshHY86t/%0axkBAAtu8uSb8q9ZUoQL8EgA1YJPldvwQAOB7GDQEAAACAdd1Upb4+tn/pqtSzJF/95wcAAF%0ahNGQ0u0twMBwAAALtikeRKDMCuaD9/0UtyKw0AtuQmSa8q9VQUoF8CwIb6ZVe/BAA4LsYNA%0aQAAAIB1LJIMj/jf/yKeaAsAAPAc5yIAAABgh1yW0WAuBmCXVKWeVaXuJfkiDQDe2Oeq1P2q%0a1Doy6JcAsAlf9EsAgONk3BAAAAAAWMdlVerZsf7Lt//ul/5nAAAAsJoyGlyneSI7AAAA7II%0arEQC7qir1eZJ/x0MXAXh9iySfqlJfiAIOvl9+0i8BeKN++e/27AEA4AgZNwQAAAAAXurWhx%0amTNOOGPugFAACwuqEIAAAA2AFfy2gwEwOwy6pSXyfpxgNDAHg9N0m6VaknooCj6JcT/RKAV%0a3abpNde0wAA4EgZNwQAAAAAXmoogqQq9TzJhSQAAABW0w5HfJYEAAAAW3YhAmAfVKWeV6Xu%0aJ/lbGgBs2Oeq1P32M3DAcfZLD/cGYJO+VKXuVaWeiQIA4LgZNwQAAAAAXuJzVeqpGBpVqS+%0aT3EkCAABgNWU0uPB9FAAAAFv0tR3fB9gb7WcTfk9yKw0A1rRI8qkq9YUo4Oj7ZV+/BGCD/f%0aJcFAAAJMYNAQAAAIDnu/Whxu8aigAAAMD3UQAAAOyFCxEA+6gq9bQqdS/JF2kA8ELjJN2q1%0aBNRAI/65WdpAPBCN/olAABPGTcEAAAAAJ5rKIL/1v4wfiwJAACA1ZTRYJLkqyQAAAB4Y1/L%0aaDATA7DPqlKfJ/mU5E4aAKxokeTvqtSnVann4gCe9MuLJL8nuZUGAM/sl339EgCAp4wbAgA%0aAAADP8bkq9VQMP3Se5of0AAAA+D4KAACA3XQhAuAQtA9h7CX5Ig0AfuE2Sa8q9aUogJ/0y2%0amSvn4JwIr9sq9fAgDwI8YNAQAAAIBV3bRPZuUHqlLPkvgBPQAAwIrKaDBPMpQEAAAAb+RrG%0aQ1mYgAORVXqeVXq8ySfktxJBIDv+FyVutd+tg3gOf3yViIA/KRfTkUBAMCPGDcEAAAAAFax%0aiLGJlbQDkD7QBQAAsKIyGlwnGUsCAACAN3AhAuAQVaWeJOkl+SwNAFq3SX73QGPgpf2yKrV%0a+CcBjd/olAACrMm4IAAAAAKxi6MnNz8tLBAAAAM/+PmohBgAAAF7R1zIazMQAHKqq1PN2YO%0aD3eCgjwLH7XJW6V5V6KgpgzY6pXwKQJF+S6JcAAKzMuCEAAAAA8CtfqlJfi2F17Q/tPa0WA%0aABgRWU0mMdQPAAAAK/rQgTAMahKPa1K3UvzuQUPFAE4LrdJfm/HyAA23S//1i8BjrJffqpK%0afV6Vei4OAABWZdwQAAAAAPiZ26rU52J4vvYDop5UCwAAsKIyGlwnGUsCAACAV/C5jAYzMQD%0aHpP3cQi+uuQEcTeetSt1rH8wL8Br98lK/BDjKfjkRBQAAz2XcEAAAAAD4kUWSUzGsZSgCAA%0aCAZ38fdScGAAAANmiR5FIMwDGqSj2rSn2a5N9x3Q3gUN0k+b0dtQV4q375Sb8EOFi3+iUAA%0aOsybggAAAAA/MhpVeqZGF6ufQr2Z0kAAACspowG8xiKBwAAYLMu2u83AY5WVerrJL34DAPA%0aIVkk+bsqdb/9nBrAW/bLSVXqbtsvFxIBOKh+2dMvAQBYl3FDAAAAAOB7/q5KPRHD+tonFt5%0aIAgAAYDVlNJgk+SIJAAAANuCujAaXYgBIqlLP288w/BafYwDYd+Mk3arUui6w7Y55kWZEey%0awNgL3vlz39EgCATTFuCAAAAAA89dUPpTduGE+mBQAAWFkZDc6T3EoCAACANQ1FAPCtqtSzq%0atT9JJ+S3EkEYK/cJflUlfq0KvVcHMAO9ctT/RJg7/vlTBwAAGyKcUMAAAAA4LHbqtRDMWxW%0a+4N+uQIAADzPaQzFAwAA8HI3ZTSYiAHg+6pST6pSd5P8HdfhAHbdIsnnqtTdqtQ6LqBfAqB%0afAgCw04wbAgAAAAAPbpP0xfA6qlJfJ/kiCQAAgNWU0WCW5FwSAAAAvNBQBAC/VpX6Mkk3Pt%0aMAsKu+JulVpb4QBbBn/fKzNAB20li/BADgtRk3BAAAAACS5sl7w6rUc1G8nqrU52lGJAEAA%0aFhBGQ2u0ty0BwAAAM/xuR3NB2AFVann7WcafkszcgDA9t0m+VSVeliVWrcF9rFfXrT90s97%0aAXarX57qlwAAvDbjhgAAAADAIkm/KvVUFG/itM0cAACA1RiKBwAA4DnuymhwIQaA56tKPat%0aKfZrkU5IbiQBsxSLJX1Wpe1WpJ+IADqBfDvVLAP0SAIDjYtwQAAAAADg3bPh22qccnkoCAA%0aBgNWU0mCcZxlA8AAAAqxmKAGA9VaknVan7aUZo7iQC8CYWST4n6ValvhIHcMD90oPtAN6Of%0agkAwFYYNwQAAACA4/aXH1S/vfaJh39LAgAAYDVlNJjGOAUAAAC/9rWMBhMxAGxGO0LTTfJX%0ajBwCvGqPTdKrSn1RlXouDuDA+2VPvwR4k375m34JAMC2GDcEAAAAgONl2HCLqlJfpvnQAAA%0aAACsoo8F1ki+SAAAA4AcWSc7FALB5VamvjBwCvIqbNKMzw6rUM3EA+iUAG+iXv+uXAABsm3%0aFDAAAAADhOnw0bbl9V6mGSW0kAAACspowG52k+iA0AAABPDctoMBcDwOsxQgOwMTdJPlWl7%0ahudAfRL/RJgw/1yKg4AALbNuCEAAAAAHJ+vVakvxLAz+jFwCAAA8Bynvo8CAADgiXEZDa7F%0aAPA2jNAAvNjj0ZmJOAD0S4A13eqXAADsIuOGAAAAAHBcvlalHophd1SlnicZJllIAwAA4Nf%0aKaOD7KAAAAB5btN8nAvDGjNAArOwuRmcA9EuAzfbLv6pS9/RLAAB2kXFDAAAAADgehg13VF%0aXqaZJ+DHMAAACspIwG0ySnkgAAACDJsB3CB2BLnozQ3EoE4B8PozNdozMAL+qX/05yIxGA7%0a/bLK3EAALCrjBsCAAAAwHEwbLjj2oHDc0kAAACspowGkzQ3SwMAAHC8vpTR4FoMALuhHaHp%0aJfkUIzTAcbtJ8snoDMDa/fK6KnVfvwTIbYwaAgCwR4wbAgAAAMDh+8uw4X5oP2hgmAMAAGB%0aFZTS4SvJVEgAAAEfpLsmFGAB2T1XqSTtC83tcvwOOy8OoYb8q9UQcABvvl7/pl8CR9sueUU%0aMAAPaJcUMAAAAAOGx/+SH2fjFwCAAA8DxlNBgmGUsCAADg6JyW0WAuBoDdVZV62j6Q87ckn%0a5MspAIcqHGMGgK8Rb+c6ZfAkTCaDQDAXjNuCAAAAACHy7Dhnmr/u32WBAAAwMqGSW7FAAAA%0acDT+LqPBVAwA+6EdoblI0k3zwMc7qQAH4muS36pSnxqdAXj7flmV+kS/BA60Xxo1BABgr3V%0aKKVIAAIAtuu+8V8oBgE1bJPFhycPoildJ/pQEAHzjpip1XwyuK+E9A091zsYnSSZJPkoDAA%0aDgoI3LaHAqBoD9dt95309ynmQgDWDPLJJcJrmqSj0TB8BO9cthfO4W0C8BAGDr/iUCAAAAA%0aDgoiySe0ncgqlIP0zx9EQAAgF8oo8E8yWn7vTEAAACH6S7NUAEAe64q9aQq9WmS35J8jut6%0awH500b+SdKtSXxieAdjJfjl81C/vpALolwAAsB2dUooUAABgi+4775VyAGBTbtMMG85FcXC%0ad8SqeJAsAD26qUvfF4LoS3jPwI52zcS/JJMk7aQAAAByc38toMBUDwGG677wfphmx/UMawA%0a4ZJ7n0wGEA/RJgQ27afnktCgAADtW/RAAAAAAAB2Ecw4YHq32S7GdJAAAA/Fo7ctFPspAGA%0aADAQfnLsCHAYatKfdU+sOe3JF+S3EkF2JJF+/9Dv1WlPjVsCHAQ/fKzfgnsSL/sGzYEAODQ%0adUopUgAAgC2677xXygGAdX2pSn0uhqPojsMk/ysJAI7cTfuhY93AdSW8Z+CnOmfjXpL/Jwk%0aAAICD8LWMBkMxAByf+8770yTDJANpAG/gNsllVeorUQDolwCb6pdJrqtSz8UBAMCxMG4IAA%0aBb5iZ0AGANiyTnPkh5dP1xGAOHABw3Q23LXuC6Et4z8Auds7HvoQAAAPbfbRkNemIAOG73n%0afcnaUZohkk+SgTYoEWS6zSjhlNxAOiXAPolAACsx7ghAABsmZvQAYAXukty6ofdR9shh2me%0a4PhOGgAcIUNty07guhLeM7ACA4cAAAB7bZGkW0aDuSgAeHDfed9LM0JzmuSDRIAXukly5eH%0aCANx33neTnOuXwCb6ZZLrqtSuZwIAcNSMGwIAwJa5CR0AeIFxkqEfeB99j+wlmcTAIQDHx1%0aDbsg+4roT3DKzIwCEAAMBeWiTpl9HAA98A+KH7zvt+lkOHPkMB/MpdmsGZq6rUM3EA8J1+2%0acty6FC/BFbpl9dJLvVLAABYMm4IAABb5iZ0AOCZ/q5KfSkG2i7ZS/NhCE+JBeCYGGpbdgHX%0alfCegWcwcAgAALB3/iqjwZUYAFjVfef9aZoRGkM0wGOLNJ+xuqpKPREHAPoloF8CAMDrMm4%0aIAABb5iZ0AGBFd0lOq1JPRcGTPnmSZJLkozQAOBKG2pY9wHUlvGfgmQwcAgAA7A3DhgCsxR%0aANkGSc5LoqtV4JgH4J6JcAAPCGjBsCAMCWuQkdAFjBOMmwKvVcFPykV14l+VMSABwBQ23L8%0a991Jbxn4AU6Z+PTJFdxwwkAAMCu+lpGg6EYANgUQzRwVMZJrtOMzvi8HQCv3S/7ST5IBPRL%0aAADgW8YNAQBgy9yEDgD8xCLJuSf78YxueZ7k/0oCgANnqG159ruuhPcMvFDnbNxLMokbmQE%0aAAHaNYUMAXtV9530vyTDNGI0hGjgMBmcA2IV+2U/yUSKgXwIAAMYNAQBg69yEDgD8wE2SYV%0aXqmSh4Zr/sp/kwhYEOAA62Jxlq++fcd10J7xlYg4FDAACAnXNbRoOeGAB4K/ed9900I4enS%0af6QCOwVgzMA7HK/7CcZSAT0SwAAOFbGDQEAYMvchA4APLFIclGV+lIUrNExu2k+XOEJsAAc%0aIkNtyzPfdSW8Z2BNBg4BAAB2xm2SfhkN3DgMwFbcd96fpBmheRij+SAV2CmLtGMzSSYGZwD%0aQL4EN9ctJDBoCAMDGGTcEAIAtcxM6APDITZJhVeqZKNhQ17xM8j+SAODQOpOhtn/OeteV8J%0a6BDeicjU/SfFjdQDwAAMB2GDYEYOfcd9730ozQ9JMMJAJbcZd20LAq9UQcAOx5v+xmOXSoX%0a4J+CQAAB824IQAAbJmb0AGANE/9u6hKfSkKXqFvnia5SvJOGgAcCENty3PedSW8Z2BDDBwC%0aAABsjWFDAPbCfed9P8uxwz8kAq9mnOZ6/bWHBAOgXwL6JQAA7CfjhgAAsGVuQgeAozdOMqx%0aK7WYdXrNzdtM8ZdJIBwCHwFDb8ox3XQnvGdiwztn4KsmfkgAAAHgThg0B2Ev3nfcnWQ7R9O%0aPzGLBuJ5ykGZuZiAOAI+6Yj/ulsUNYv19OqlJfiwMAALbDuCEAAGyZm9AB4GjdpRk1nIiCN%0a+yeF0n+IwkA9pyhtuXZ7roS3jPwCjpnY987AQAAvL5Fkq5hQwAOhTEaWNld2rGZNIOG+iAA%0a6JegXwIAwIExbggAAFvmJnQAODqLJJdVqS9EwZb6Zy/JdZIP0gBgTxlqW57rrivhPQOvpHM%0a2Hia5TPJOGgAAABt3m6Rv2BCAQ9aO0fTSjNH04nMaHK/HYzOTqtQzkQDAi/rlQ7fUL9Ev9U%0asAANh5xg0BAGDL3IQOAEfla5JzTwNkBzroSZKLJP8jDQD2kKG25ZnuuhLeM/CKOmfjXpoPw%0axs4BAAA2BzDhgAcpfvO+26aEZqHUZo/pMIB971J+5oamwGAN+uXvfjZNvolAACwI4wbAgDA%0alrkJHQCOwk2aUcOpKNixLtpPcpnkozQA2KduZajtn7PcdSW8Z+CVdc7GJ2k+IO/7JgAAgPU%0aZNgSAR+477x/GaB5eBg/ZN4u0IzNJJlWpJyIBgJ3qlwYP0S8BAICtMG4IAABb5iZ0ADhod0%0amGfqjOHnTSiyT/kQQAe8JQ2/IMd10J7xl4I52z8VWSPyUBAADwYoYNAWAF95333SyHaPpJu%0akk+SIYdsEg7MtN+nValnokFAPRL0C8BAICnjBsCAMCWuQkdAA7SXZKLqtRXomCPemk3yVWS%0aP6QBwI4z1LY8v11XwnsG3lDnbDxM8r+SAAAAeLabJKeGDQHgZe4770+yHKTpPvr1O+nwSu6%0aSzGJoBgAOuWP29Uv0SwAA4LUYNwQAgC1zEzoAHBSjhhxCPz1NchlPZQVgdxlqW57brivhPQ%0aNvrHM27iW59j0TAADAyr6W0WAoBgDYvCejhydJ+mnGaVy/ZFWLtOMyacZmHoZmjFIDwHH3y%0a2776rc986N0eIYb/RIAADBuCAAAW+YmdAA4CEYNObSOepLkPMl/pAHADjLUtjyzXVfCewa2%0aoHM2PklylWQgDQAAgJ/6UkaDczEAwNu777x/PHj4MFJjmOZ43WU5LvPw1cgMAKBfol8CAAC%0avwrghAABsmZvQAWCvGTXk0LtqN8lFkj+lAcAOMdS2PKtdV8J7BraoczY+T/J/JQEAAPBdf5%0aXR4EoMALB72s+DPH4ZpzkMt0nmaYZl5kkmSeZVqaeiAQBeuV8+9En9Ur8EAABIYtwQAAC2z%0ak3oALCXbpNcGjXkiDprP83I4R/SAGAHGGpbntGuK+E9A1vWORv3klzFDRkAAAAPFkmGZTS4%0aFgUA7K/2syLJcpTmYaAmaQZrPkjpzTvWw4jMpP36MDIzrUo9FxEAsCf9sptvBxD1S/0SAAA%0a4QMYNAQBgy9yEDgB75SbJRVXqiSg40u7aj5FDAHagkxlq++dsdl0J7xnYAZ2z8Un7vdL/SA%0aMAADhyd0lOy2gwFQUAHIf7zvuH8cNkOYT49Ncn8YCYH3WnWfvreZbjMrNHf25YBgDQLxvd9%0avXAZ5n/2+PBQv0SAADYKuOGAACwZW5CB4Cdt0hynWbUcCYO+Gfk8CqekgrAdhhqW57Jrivh%0aPQM7pHM27qe5hvBOGgAAwBG6STNs6OZoAOCn7jvvT9IM1Tz2eLjmwff+uce2NWhz84M/n2U%0a5GvNgmmZY5p/fG5MBANAv9UsAAODQGTcEAIAtcxM6AOysuySXSa78wB9+2GX7SS7i6acAvC%0a1Dbcuz2HUlvGdgx3TOxidpxuAH0gAAAI7IlzIanIsBAAAAAAAAAPiXCAAAAADgG1+TfKpK3%0aa1KfWnYEH6sKvWkHcr5lB8/NRQAAOBolNFgXkaD0yT/TrKQCAAAcOAWSf4ybAgAAAAAAAAA%0aPDBuCAAAAADJXZK/k/yfqtTDqtQTkcDqHo0c/p5mIBQAAOColdHgOkk3yRdpAAAAB+o2Sb+%0aMBleiAAAAAAAAAAAedEopUgAAgC2677xXygFgOxZJrpNcVqWeigM22nG7SYZJzpO8kwgAG3%0abTjuo6c11XwnsG9kLnbNxPcpXkgzQAAIAD8TXJeRkN5qIAAAAAAAAAAB4zbggAAFvmJnQAe%0aHPjJFdVqa9FAW/Sd4dphg7/kAYAG2KobXnOuq6E9wzskc7Z+CLJfyQBcLy97Jn//OQXf//c%0ajuf6HACbsEgzanglCgAAAAAAAADge4wbAgDAlrkJHQDexDjJdZLrqtRzccBWem83yXmaocN%0a3EgFgDYbaluer60p4z8Ce6ZyNu0muYmAKYF/cJnl8TXny5O+f/n5eRoPpHp5N3Sd/3Ety8u%0aj3T/+ZXlzjAzjWc3G4b2cdAAAAAAAAAPC2jBsCAMCWuQkdAF6NQUPY3Q58mmbkcCANAF7AU%0aNvyTHVdCe8Z2FOds/FpksskH6QB8KYWSR4GmaZZDhdOHv6BMhpMxPSsM62b5fDhj35t1Bdg%0a/30po8G5GAAAAAAAAACAXzFuCAAAW+YmdADYmEXaMcMkE4OGsBdd+CTJafsydAjAqgy1Lc9%0aS15XwnoE91zkbXyQ5T/JOGgBru0sySzNY+DBgOGm/Tsto4Jrx9s+9kyS99rcPHbX76GX0F2%0aA3z9eh8V8AAAAAAAAAYFXGDQEAYMvchA4Aa7lNc3PqVVXqqThgr3txN80NzYYOAfgVQ23L8%0a9N1Jbxn4AC0Q0+XSf6UBsBPLdKMFj6MF84eXmU0mInnoM7FXpLvff0oIYA39SXJhYFgAAAA%0aAAAAAOA5jBsCAMCWuQkdAJ7lLs2Y4STJdVVqN9LAYXbkkzQjh6dpBg/fSQWARwy1Lc9M15X%0awnoED0jkbd9OMHBp8B46+v2Q5XDhNMi+jwUQsPDovH7967VfDhwCbc5dk6PwFAAAAAAAAAF%0a7CuCEAAGyZm9AB4KcWWY4ZTqpST0UCR9mZ+1kOHbpJGQBDbcsz0nUlvGfgAHXOxv0kF0n+k%0aAZwwBZphgunWY4YTsto4IE2rHOGdvPt4GGvfXl4CsDqviS5cCYDAAAAAAAAAC9l3BAAALbM%0aTegA8I27NEOG0xgzBL7fn0+yHDrsJ/kgFYCjY6hteS66roT3DBwwI4fAIfWRPBowjBFDtne%0audttXP0YPAZ66TXJeRoOJKAAAAAAAAACAdRg3BACALXMTOgBH7ibtkGGSaVXqmUiAZ/bpbp%0aobkfvt66NUAA6/Qxpq++ccnEiBFUyrUp+LAfaXkUNgjyzy6HpvklkZDTzAhl0+Y0/SXFt8/%0aHJ9ETjG8/uijAaXogAAAAAAAAAANsG4IQAAbJlxQwCOyMOQ4TTNuIabWoHX6tj9uCEZ4KB7%0apXFDAI6RkUNgxzwdMpyW0WAmFg7kzH06eOjsBQ7VOMm5MxwAAAAAAAAA2CTjhgAAsGXGDQE%0a4QHdJZmluap3FkCGwG727LwWAgzHXLwE4Zu3g0nmSP6UBvKHbLIcMJ0aQONLz1+AhcEjn+n%0akZDSaiAAAAAAAAAAA2zbghAABsmXFDAPbYbZJ5liOGs6rUE7EAAAAAvL7O2bibZuRwmOSdR%0aIANuks7YphkavgIfngW99MMHT58/SAVYMct0owaXokCAAAAAAAAAHgtxg0BAGDLjBsCsONu%0a2q+TNEOG0zQjhjPRAAAAAGxf52x8kuQ0yUWMKgHP9zBk+HjMcC4WeNGZ3M1y7LCf5KNUgB2%0axSHKZ5NI5DwAAAAAAAAC8NuOGAACwZcYNAdiih+HCWft6GC9MVeqJeAAAAAD2S+ds3E9ynm%0aQgDeA7DBnC257LJ/l27PAPqQBb8DXJuTMfAAAAAAAAAHgrxg0BAGDLjBsCsCG3acYJH0we/%0aXr66O+mVanduAIAAABwwDpn426SYfv6IBE4Srdprg3PYsgQdumM7ic5TTN2+FEiwCv6muSi%0ajAYzUQAAAAAAAAAAb8m4IQAAbNl95/2FFAD4gckP/nxWlXomHgAAAAB+pR1RGqYZUnonETg%0a4izQjhg+vWRkNJmKBvTijT9KMHD6MHRokBjbBqCEAAAAAAAAAsFXGDQEAAAAAAAAA4MC1A0%0aqn7WsgEdhLt2kHDNM8HGdmuAgO6qzupRk5HCb5KBHgmYwaAgAAAAAAAAA7wbghAAAAAAAAA%0aAAcEUOHsPNu0wwYTtvXrIwGU7HAUZ3V3fac7jurgV8waggAAAAAAAAA7BTjhgAAAAAAAAAA%0acKQMHcLWLNIOF7avSZoRw5logO+c1f1H5/U7qYAekeQqyaXuAAAAAAAAAADsGuOGAAAAAAA%0aAAACA8SR4HTdJ5vl2yHBaRoO5aIAXnte9R2f1R4nAUblLcpnkSpcAAAAAAAAAAHaVcUMAAA%0aAAAAAAAOC/PBpP6if5QyLwQwYMgW2d1SePzmrDxHDYXeOqjAZXogAAAAAAAAAAdp1xQwAAA%0aAAAAAAA4Jc6Z+N+mvGkfowdclxusxwv/OdrGQ0mogF27KzuZTl06KyG/bZIcp3ksowGU3EA%0aAAAAAAAAAPvCuCEAAAAAAAAAAPBsj8YOH4aU3kmFPXXTfp20X/8ZMSyjwVw8wAGc1adJPko%0aE9sJtkssk13oIAAAAAAAAALCPjBsCAAAAAAAAAABr65yNu2mGDh/GDnsxeMh2LdIMFSbLwc%0aJZ+5qX0WAqIuCIzumT9nx+eBk7hN3qLNdJLvUTAAAAAAAAAGDfGTcEAAAAAAAAAABeRTuk9%0aDB42H309YN0WMNdmoHCJJm0X+d5NGRYRoO5mAB+eUb3Y+wQtmmc5LqMBleiAAAAAAAAAAAO%0ahXFDAAAAAAAAAADgzXXOxr0kD+OHJ2lGD7vtX/8hoaNym2acMGlGC2ftrx8PFs7KaDATFcC%0arncsPZ3K/fTmL4fV6z1WSK2PMAAAAAAAAAMAhMm4IAAAAAAAAAADsrEdjS9/zMIz49NcnST%0a5K7009HihMvh0pTJqRwn/+vowGE5EB7PwZ3M+3g4fvpAIv7klXSa6NNQMAAAAAAAAAh864I%0aQAAAAAAAAAAcNB+MJD4eAzxwc+GFLtJPux5FE8HCB+b5dsxwp/9+byMBlP/ywI4uvO0m2bk%0a8GHw0JAw/Lx3XcWgIQAAAAAAAABwZIwbAgAAAAAAAAAAbMgPhhRfk6FBALZ57vWzHDvsZf+%0aHgGEd4yTXSSYGDQEAAAAAAACAY2XcEAAAAAAAAAAAAABY26OR3/6jr+8kw4G6SzJJcl1Gg2%0atxAAAAAAAAAAAYNwQAAAAAAAAAAAAAXknnbNxN0s1y8LCX5INk2EOLNB4E2RMAACAASURBV%0aGOGkzSDhjORAAAAAAAAAAB8y7ghAAAAAAAAAAAAAPBmOmfjkzQjh/00w4e9JB8lww66STto%0aWEaDiTgAAAAAAAAAAH7OuCEAAAAAAAAAAAAAsHWds3EvzdBhN8vhww+S4Y0s0gwZTmPMEAA%0aAAAAAAADgRYwbAgAAAAAAAAAAAAA7q3M27qcZPTyJ0UM25zbtkGGSaRkNpiIBAAAAAAAAAF%0aiPcUMAAAAAAAAAAAAAYO+0o4fd9tVrv36UDN/xMGQ4TTNkOBEJAAAAAAAAAMDmGTcEAAAAA%0aAAAAAAAAA5G52zczXLw8CRJv/1q+PDwLbIcMZzFkCEAAAAAAAAAwJsybggAAAAAAAAAAAAA%0aHIXO2fgkzehh9zuvDxLaG3dpxwsffZ2W0WAuGgAAAAAAAACA7TFuCAAAAAAAAAAAAACQb8Y%0aPH74mSb/92o0BxLd0m2SeZrhwnmSSZF5Gg6loAAAAAAAAAAB2k3FDAAAAAAAAAAAAAIAVPR%0apATJrBw27764dRxCT5Q1I/ddN+nbWvpBkvTJJpGQ3mIgIAAAAAAAAA2D/GDQEAAAAAAAAAA%0aAAAXknnbPx49PDxMGLy7Tjig30aRlwkmT76/fzJ76ftnyVGCwEAAAAAAAAADp5xQwAAAAAA%0aAAAAAACAHfZkIPF7no4mvsTTYcL/+vsyGkz91wAAAAAAAAAA4EeMGwIAAAAAAAAAAAAAAAA%0aAAAAAAAAAa/mXCAAAAAAAAAAAAAAAAAAAAAAAAACAdRg3BAAAAAAAAAAAAAAAAAAAAAAAAA%0aDWYtwQAAAAAAAAAAAAAAAAAAAAAAAAAFiLcUMAAAAAAAAAAAAAAAAAAAAAAAAAYC3GDQEAA%0aAAAAAAAAAAAAAAAAAAAAACAtRg3BAAAAAAAAAAAAAAAAAAAAAAAAADWYtwQAAAAAAAAAAAA%0aAAAAAAAAAAAAAFiLcUMAAAAAAAAAAAAAAAAAAAAAAAAAYC3GDQEAAAAAAAAAAAAAAAAAAAA%0aAAACAtRg3BAAAAAAAAAAAAAAAAAAAAAAAAADWYtwQAAAAAAAAAAAAAAAAAAAAAAAAAFiLcU%0aMAAAAAAAAAAAAAAAAAAAAAAAAAYC3GDQEAAAAAAAAAAAAAAAAAAAAAAACAtRg3BAAAAAAAA%0aAAAAAAAAAAAAAAAAADWYtwQAAAAAAAAAAAAAAAAAAAAAAAAAFiLcUMAAAAAAAAAAAAAAAAA%0aAAAAAAAAYC3GDQEAAAAAAAAAAAAAAAAAAAAAAACAtRg3BAAAAAAAAAAAAAAAAAAAAAAAAAD%0aWYtwQAAAAAAAAAAAAAAAAAAAAAAAAAFiLcUMAAAAAAAAAAAAAAAAAAAAAAAAAYC3GDQEAAA%0aAAAAAAAAAAAAAAAAAAAACAtRg3BAAAAAAAAAAAAAAAAAAAAAAAAADWYtwQAAAAAAAAAAAAA%0aAAAAAAAAAAAAFiLcUMAAAAAAAAAAAAAAAAAAAAAAAAAYC3GDQEAAAAAAAAAAAAAAAAAAAAA%0aAACAtRg3BAAAAAAAAAAAAAAAAAAAAAAAAADWYtwQAAAAAAAAAAAAAAAAAAAAAAAAAFiLcUM%0aAAAAAAAAAAAAAAAAAAAAAAAAAYC3GDQEAAAAAAAAAAAAAAAAAAAAAAACAtRg3BAAAAAAAAA%0aAAAAAAAAAAAAAAAADWYtwQAAAAAAAAAAAAAAAAAAAAAAAAAFiLcUMAAAAAAAAAAAAAAAAAA%0aAAAAAAAYC3GDQEAAAAAAAAAAAAAAAAAAAAAAACAtRg3BAAAAAAAAAAAAAAAAAAAAAAAAADW%0aYtwQAAAAAAAAAAAAAAAAAAAAAAAAAFiLcUMAAAAAAAAAAAAAAAAAAAAAAAAAYC3GDQEAAAA%0aAAAAAAAAAAAAAAAAAAACAtRg3BAAAAAAAAAAAAAAAAAAAAAAAAADWYtwQAAAAAAAAAAAAAA%0aAAAAAAAAAAAFiLcUMAAAAAAAAAAAAAAAAAAAAAAAAAYC3GDQEAAAAAAAAAAAAAAAAAAAAAA%0aACAtRg3BAAAAAAAAAAAAAAAAAAAAAAAAADWYtwQAAAAAPj/7NyxAAAAAMAgf+tB7C2QAAAA%0aAAAAAAAAAAAAAAAAFrkhAAAAAAAAAAAAAAAAAAAAAAAAALDIDQEAAAAAAAAAAAAAAAAAAAA%0aAAACARW4IAAAAAAAAAAAAAAAAAAAAAAAAACxyQwAAAAAAAAAAAAAAAAAAAAAAAABgkRsCAA%0aAAAAAAAAAAAAAAAAAAAAAAAIvcEAAAAAAAAAAAAAAAAAAAAAAAAABY5IYAAAAAAAAAAAAAA%0aAAAAAAAAAAAwCI3BAAAAAAAAAAAAAAAAAAAAAAAAAAWuSEAAAAAAAAAAAAAAAAAAAAAAAAA%0asMgNAQAAAAAAAAAAAAAAAAAAAAAAAIBFbggAAAAAAAAAAAAAAAAAAAAAAAAALHJDAAAAAAA%0aAAAAAAAAAAAAAAAAAAGCRGwIAAAAAAAAAAAAAAAAAAAAAAAAAi9wQAAAAAAAAAAAAAAAAAA%0aAAAAAAAFjkhgAAAAAAAAAAAAAAAAAAAAAAAADAIjcEAAAAAAAAAAAAAAAAAAAAAAAAABa5I%0aQAAAAAAAAAAAAAAAAAAAAAAAACwyA0BAAAAAAAAAAAAAAAAAAAAAAAAgEVuCAAAAAAAAAAA%0aAAAAAAAAAAAAAAAsckMAAAAAAAAAAAAAAAAAAAAAAAAAYJEbAgAAAAAAAAAAAAAAAAAAAAA%0aAAACL3BAAAAAAAAAAAAAAAAAAAAAAAAAAWOSGAAAAAAAAAAAAAAAAAAAAAAAAAMAiNwQAAA%0aAAAAAAAAAAAAAAAAAAAAAAFrkhAAAAAAAAAAAAAAAAAAAAAAAAALDIDQEAAAAAAAAAAAAAA%0aAAAAAAAAACARW4IAAAAAAAAAAAAAAAAAAAAAAAAACxyQwAAAAAAAAAAAAAAAAAAAAAAAABg%0akRsCAAAAAAAAAAAAAAAAAAAAAAAAAIvcEAAAAAAAAAAAAAAAAAAAAAAAAABY5IYAAAAAAAA%0aAAAAAAAAAAAAAAAAAwCI3BAAAAAAAAAAAAAAAAAAAAAAAAAAWuSEAAAAAAAAAAAAAAAAAAA%0aAAAAAAsMgNAQAAAAAAAAAAAAAAAAAAAAAAAIBFbggAAAAAAAAAAAAAAAAAAAAAAAAALHJDA%0aAAAAAAAAAAAAAAAAAAAAAAAAGCRGwIAAAAAAAAAAAAAAAAAAAAAAAAAi9wQAAAAAAAAAAAA%0aAAAAAAAAAAAAAFjkhgAAAAAAAAAAAAAAAAAAAAAAAADAIjcEAAAAAAAAAAAAAAAAAAAAAAA%0aAABa5IQAAAAAAAAAAAAAAAAAAAAAAAACwyA0BAAAAAAAAAAAAAAAAAAAAAAAAgEVuCAAAAA%0aAAAAAAAAAAAAAAAAAAAAAsckMAAAAAAAAAAAAAAAAAAAAAAAAAYJEbAgAAAAAAAAAAAAAAA%0aAAAAAAAAACL3BAAAAAAAAAAAAAAAAAAAAAAAAAAWOSGAAAAAAAAAAAAAAAAAAAAAAAAAMAi%0aNwQAAAAAAAAAAAAAAAAAAAAAAAAAFrkhAAAAAAAAAAAAAAAAAAAAAAAAALDIDQEAAAAAAAA%0aAAAAAAAAAAAAAAACARW4IAAAAAAAAAAAAAAAAAAAAAAAAACxyQwAAAAAAAAAAAAAAAAAAAA%0aAAAABgkRsCAAAAAAAAAAAAAAAAAAAAAAAAAIvcEAAAAAAAAAAAAAAAAAAAAAAAAABY5IYAA%0aAAAAAAAAAAAAAAAAAAAAAAAwCI3BAAAAAAAAAAAAAAAAAAAAAAAAAAWuSEAAAAAAAAAAAAA%0aAAAAAAAAAAAAsMgNAQAAAAAAAAAAAAAAAAAAAAAAAIBFbggAAAAAAAAAAAAAAAAAAAAAAAA%0aALHJDAAAAAAAAAAAAAAAAAAAAAAAAAGCRGwIAAAAAAAAAAAAAAAAAAAAAAAAAi9wQAAAAAA%0aAAAAAAAAAAAAAAAAAAAFjkhgAAAAAAAAAAAAAAAAAAAAAAAADAIjcEAAAAAAAAAAAAAAAAA%0aAAAAAAAABa5IQAAAAAAAAAAAAAAAAAAAAAAAACwyA0BAAAAAAAAAAAAAAAAAAAAAAAAgEVu%0aCAAAAAAAAAAAAAAAAAAAAAAAAAAsckMAAAAAAAAAAAAAAAAAAAAAAAAAYJEbAgAAAAAAAAA%0aAAAAAAAAAAAAAAACL3BAAAAAAAAAAAAAAAAAAAAAAAAAAWOSGAAAAAAAAAAAAAAAAAAAAAA%0aAAAMAiNwQAAAAAAAAAAAAAAAAAAAAAAAAAFrkhAAAAAAAAAAAAAAAAAAAAAAAAALDIDQEAA%0aAAAAAAAAAAAAAAAAAAAAACARW4IAAAAAAAAAAAAAAAAAAAAAAAAACxyQwAAAAAAAAAAAAAA%0aAAAAAAAAAABgkRsCAAAAAAAAAAAAAAAAAAAAAAAAAIvcEAAAAAAAAAAAAAAAAAAAAAAAAAB%0aY5IYAAAAAAAAAAAAAAAAAAAAAAAAAwCI3BAAAAAAAAAAAAAAAAAAAAAAAAAAWuSEAAAAAAA%0aAAAAAAAAAAAAAAAAAAsMgNAQAAAAAAAAAAAAAAAAAAAAAAAIBFbggAAAAAAAAAAAAAAAAAA%0aAAAAAAALHJDAAAAAAAAAAAAAAAAAAAAAAAAAGCRGwIAAAAAAAAAAAAAAAAAAAAAAAAAi9wQ%0aAAAAAAAAAAAAAAAAAAAAAAAAAFjkhgAAAAAAAAAAAAAAAAAAAAAAAADAIjcEAAAAAAAAAAA%0aAAAAAAAAAAAAAABa5IQAAAAAAAAAAAAAAAAAAAAAAAACwyA0BAAAAAAAAAAAAAAAAAAAAAA%0aAAgEVuCAAAAAAAAAAAAAAAAAAAAAAAAAAsckMAAAAAAAAAAAAAAAAAAAAAAAAAYJEbAgAAA%0aAAAAAAAAAAAAAAAAAAAAACL3BAAAAAAAAAAAAAAAAAAAAAAAAAAWOSGAAAAAAAAAAAAAAAA%0aAAAAAAAAAMAiNwQAAAAAAAAAAAAAAAAAAAAAAAAAFrkhAAAAAAAAAAAAAAAAAAAAAAAAALD%0aIDQEAAAAAAAAAAAAAAAAAAAAAAACARW4IAAAAAAAAAAAAAAAAAAAAAAAAACxyQwAAAAAAAA%0aAAAAAAAAAAAAAAAABgkRsCAAAAAAAAAAAAAAAAAAAAAAAAAIvcEAAAAAAAAAAAAAAAAAAAA%0aAAAAABY5IYAAAAAAAAAAAAAAAAAAAAAAAAAwCI3BAAAAAAAAAAAAAAAAAAAAAAAAAAWuSEA%0aAAAAAAAAAAAAAAAAAAAAAAAAsMgNAQAAAAAAAAAAAAAAAAAAAAAAAIBFbggAAAAAAAAAAAA%0aAAAAAAAAAAAAALHJDAAAAAAAAAAAAAAAAAAAAAAAAAGCRGwIAAAAAAAAAAAAAAAAAAAAAAA%0aAAi9wQAAAAAAAAAAAAAAAAAAAAAAAAAFjkhgAAAAAAAAAAAAAAAAAAAAAAAADAIjcEAAAAA%0aAAAAAAAAAAAAAAAAAAAABa5IQAAAAAAAAAAAAAAAAAAAAAAAACwyA0BAAAAAAAAAAAAAAAA%0aAAAAAAAAgEVuCAAAAAAAAAAAAAAAAAAAAAAAAAAsckMAAAAAAAAAAAAAAAAAAAAAAAAAYJE%0abAgAAAAAAAAAAAAAAAAAAAAAAAACL3BAAAAAAAAAAAAAAAAAAAAAAAAAAWOSGAAAAAAAAAA%0aAAAAAAAAAAAAAAAMAiNwQAAAAAAAAAAAAAAAAAAAAAAAAAFrkhAAAAAAAAAAAAAAAAAAAAA%0aAAAALDIDQEAAAAAAAAAAAAAAAAAAAAAAACARW4IAAAAAAAAAAAAAAAAAAAAAAAAACxyQwAA%0aAAAAAAAAAAAAAAAAAAAAAABgkRsCAAAAAAAAAAAAAAAAAAAAAAAAAIvcEAAAAAAAAAAAAAA%0aAAAAAAAAAAABY5IYAAAAAAAAAAAAAAAAAAAAAAAAAwCI3BAAAAAAAAAAAAAAAAAAAAAAAAA%0aAWuSEAAAAAAAAAAAAAAAAAAAAAAAAAsMgNAQAAAAAAAAAAAAAAAAAAAAAAAIBFbggAAAAAA%0aAAAAAAAAAAAAAAAAAAALHJDAAAAAAAAAAAAAAAAAAAAAAAAAGCRGwIAAAAAAAAAAAAAAAAA%0aAAAAAAAAi9wQAAAAAAAAAAAAAAAAAAAAAAAAAFjkhgAAAAAAAAAAAAAAAAAAAAAAAADAIjc%0aEAAAAAAAAAAAAAAAAAAAAAAAAABa5IQAAAAAAAAAAAAAAAAAAAAAAAACwyA0BAAAAAAAAAA%0aAAAAAAAAAAAAAAgEVuCAAAAAAAAAAAAAAAAAAAAAAAAAAsckMAAAAAAAAAAAAAAAAAAAAAA%0aAAAYJEbAgAAAAAAAAAAAAAAAAAAAAAAAACL3BAAAAAAAAAAAAAAAAAAAAAAAAAAWOSGAAAA%0aAAAAAAAAAAAAAAAAAAAAAMAiNwQAAAAAAAAAAAAAAAAAAAAAAAAAFrkhAAAAAAAAAAAAAAA%0aAAAAAAAAAALDIDQEAAAAAAAAAAAAAAAAAAAAAAACARW4IAAAAAAAAAAAAAAAAAAAAAAAAAC%0axyQwAAAAAAAAAAAAAAAAAAAAAAAABgkRsCAAAAAAAAAAAAAAAAAAAAAAAAAIvcEAAAAAAAA%0aAAAAAAAAAAAAAAAAABY5IYAAAAAAAAAAAAAAAAAAAAAAAAAwCI3BAAAAAAAAAAAAAAAAAAA%0aAAAAAAAWuSEAAAAAAAAAAAAAAAAAAAAAAAAAsMgNAQAAAAAAAAAAAAAAAAAAAAAAAIBFbgg%0aAAAAAAAAAAAAAAAAAAAAAAAAALHJDAAAAAAAAAAAAAAAAAAAAAAAAAGCRGwIAAAAAAAAAAA%0aAAAAAAAAAAAAAAi9wQAAAAAAAAAAAAAAAAAAAAAAAAAFjkhgAAAAAAAAAAAAAAAAAAAAAAA%0aADAIjcEAAAAAAAAAAAAAAAAAAAAAAAAABa5IQAAAAAAAAAAAAAAAAAAAAAAAACwyA0BAAAA%0aAAAAAAAAAAAAAAAAAAAAgEVuCAAAAAAAAAAAAAAAAAAAAAAAAAAsckMAAAAAAAAAAAAAAAA%0aAAAAAAAAAYJEbAgAAAAAAAAAAAAAAAAAAAAAAAACL3BAAAAAAAAAAAAAAAAAAAAAAAAAAWO%0aSGAAAAAAAAAAAAAAAAAAAAAAAAAMAiNwQAAAAAAAAAAAAAAAAAAAAAAAAAFrkhAAAAAAAAA%0aAAAAAAAAAAAAAAAALDIDQEAAAAAAAAAAAAAAAAAAAAAAACARW4IAAAAAAAAAAAAAAAAAAAA%0aAAAAACxyQwAAAAAAAAAAAAAAAAAAAAAAAABgkRsCAAAAAAAAAAAAAAAAAAAAAAAAAIvcEAA%0aAAAAAAAAAAAAAAAAAAAAAAABY5IYAAAAAAAAAAAAAAAAAAAAAAAAAwCI3BAAAAAAAAAAAAA%0aAAAAAAAAAAAAAWuSEAAAAAAAAAAAAAAAAAAAAAAAAAsMgNAQAAAAAAAAAAAAAAAAAAAAAAA%0aIBFbggAAAAAAAAAAAAAAAAAAAAAAAAALHJDAAAAAAAAAAAAAAAAAAAAAAAAAGCRGwIAAAAA%0aAAAAAAAAAAAAAAAAAAAAi9wQAAAAAAAAAAAAAAAAAAAAAAAAAFjkhgAAAAAAAAAAAAAAAAA%0aAAAAAAADAIjcEAAAAAAAAAAAAAAAAAAAAAAAAABa5IQAAAAAAAAAAAAAAAAAAAAAAAACwyA%0a0BAAAAAAAAAAAAAAAAAAAAAAAAgEVuCAAAAAAAAAAAAAAAAAAAAAAAAAAsckMAAAAAAAAAA%0aAAAAAAAAAAAAAAAYJEbAgAAAAAAAAAAAAAAAAAAAAAAAACL3BAAAAAAAAAAAAAAAAAAAAAA%0aAAAAWOSGAAAAAAAAAAAAAAAAAAAAAAAAAMAiNwQAAAAAAAAAAAAAAAAAAAAAAAAAFrkhAAA%0aAAAAAAAAAAAAAAAAAAAAAALDIDQEAAAAAAAAAAAAAAAAAAAAAAACARW4IAAAAAAAAAAAAAA%0aAAAAAAAAAAACxyQwAAAAAAAAAAAAAAAAAAAAAAAABgkRsCAAAAAAAAAAAAAAAAAAAAAAAAA%0aIvcEAAAAAAAAAAAAAAAAAAAAAAAAABY5IYAAAAAAAAAAAAAAAAAAAAAAAAAwCI3BAAAAAAA%0aAAAAAAAAAAAAAAAAAAAWuSEAAAAAAAAAAAAAAAAAAAAAAAAAsMgNAQAAAAAAAAAAAGLnjgU%0aAAAAABvlbD2JvgQQAAAAAAAAAAAAsckMAAAAAAAAAAAAAAAAAAAAAAAAAYJEbAgAAAAAAAA%0aAAAAAAAAAAAAAAAACL3BAAAAAAAAAAAAAAAAAAAAAAAAAAWOSGAAAAAAAAAAAAAAAAAAAAA%0aAAAAMAiNwQAAAAAAAAAAAAAAAAAAAAAAAAAFrkhAAAAAAAAAAAAAAAAAAAAAAAAALDIDQEA%0aAAAAAAAAAAAAAAAAAAAAAACARW4IAAAAAAAAAAAAAAAAAAAAAAAAACxyQwAAAAAAAAAAAAA%0aAAAAAAAAAAABgkRsCAAAAAAAAAAAAAAAAAAAAAAAAAIvcEAAAAAAAAAAAAAAAAAAAAAAAAA%0aBY5IYAAAAAAAAAAAAAAAAAAAAAAAAAwCI3BAAAAAAAAAAAAAAAAAAAAAAAAAAWuSEAAAAAA%0aAAAAAAAAAAAAAAAAAAAsMgNAQAAAAAAAAAAAAAAAAAAAAAAAIBFbggAAAAAAAAAAAAAAAAA%0aAAAAAAAALHJDAAAAAAAAAAAAAAAAAAAAAAAAAGCRGwIAAAAAAAAAAAAAAAAAAAAAAAAAi9w%0aQAAAAAAAAAAAAAAAAAAAAAAAAAFjkhgAAAAAAAAAAAAAAAAAAAAAAAADAIjcEAAAAAAAAAA%0aAAAAAAAAAAAAAAABa5IQAAAAAAAAAAAAAAAAAAAAAAAACwyA0BAAAAAAAAAAAAAAAAAAAAA%0aAAAgEVuCAAAAAAAAAAAAAAAAAAAAAAAAAAsckMAAAAAAAAAAAAAAAAAAAAAAAAAYJEbAgAA%0aAAAAAAAAAAAAAAAAAAAAAACL3BAAAAAAAAAAAAAAAAAAAAAAAAAAWOSGAAAAAAAAAAAAAAA%0aAAAAAAAAAAMAiNwQAAAAAAAAAAAAAAAAAAAAAAAAAFrkhAAAAAAAAAAAAAAAAAAAAAAAAAL%0aDIDQEAAAAAAAAAAAAAAAAAAAAAAACARW4IAAAAAAAAAAAAAAAAAAAAAAAAACxyQwAAAAAAA%0aAAAAAAAAAAAAAAAAABgkRsCAAAAAAAAAAAAAAAAAAAAAAAAAIvcEAAAAAAAAAAAAAAAAAAA%0aAAAAAABY5IYAAAAAAAAAAAAAAAAAAAAAAAAAwCI3BAAAAAAAAAAAAAAAAAAAAAAAAAAWuSE%0aAAAAAAAAAAAAAAAAAAAAAAAAAsMgNAQAAAAAAAAAAAAAAAAAAAAAAAIBFbggAAAAAAAAAAA%0aAAAAAAAAAAAAAALHJDAAAAAAAAAAAAAAAAAAAAAAAAAGCRGwIAAAAAAAAAAAAAAAAAAAAAA%0aAAAi9wQAAAAAAAAAAAAAAAAAAAAAAAAAFjkhgAAAAAAAAAAAAAAAAAAAAAAAADAIjcEAAAA%0aAAAAAAAAAAAAAAAAAAAAABa5IQAAAAAAAAAAAAAAAAAAAAAAAACwyA0BAAAAAAAAAAAAAAA%0aAAAAAAAAAgEVuCAAAAAAAAAAAAAAAAAAAAAAAAAAsckMAAAAAAAAAAAAAAAAAAAAAAAAAYJ%0aEbAgAAAAAAAAAAAAAAAAAAAAAAAACL3BAAAAAAAAAAAAAAAAAAAAAAAAAAWOSGAAAAAAAAA%0aAAAAAAAAAAAAAAAAMAiNwQAAAAAAAAAAAAAAAAAAAAAAAAAFrkhAAAAAAAAAAAAAAAAAAAA%0aAAAAALDIDQEAAAAAAAAAAAAAAAAAAAAAAACARW4IAAAAAAAAAAAAAAAAAAAAAAAAACxyQwA%0aAAAAAAAAAAAAAAAAAAAAAAABgkRsCAAAAAAAAAAAAAAAAAAAAAAAAAIvcEAAAAAAAAAAAAA%0aAAAAAAAAAAAABY5IYAAAAAAAAAAAAAAAAAAAAAAAAAwCI3BAAAAAAAAAAAAAAAAAAAAAAAA%0aAAWuSEAAAAAAAAAAAAAAAAAAAAAAAAAsMgNAQAAAAAAAAAAAAAAAAAAAAAAAIBFbggAAAAA%0aAAAAAAAAAAAAAAAAAAAALHJDAAAAAAAAAAAAAAAAAAAAAAAAAGCRGwIAAAAAAAAAAAAAAAA%0aAAAAAAAAAi9wQAAAAAAAAAAAAAAAAAAAAAAAAAFjkhgAAAAAAAAAAAAAAAAAAAAAAAADAIj%0acEAAAAAAAAAAAAAAAAAAAAAAAAABa5IQAAAAAAAAAAAAAAAAAAAAAAAACwyA0BAAAAAAAAA%0aAAAAAAAAAAAAAAAgEVuCAAAAAAAAAAAAAAAAAAAAAAAAAAsckMAAAAAAAAAAAAAAAAAAAAA%0aAAAAYJEbAgAAAAAAAAAAAAAAAAAAAAAAAACL3BAAAAAAAAAAAAAAAAAAAAAAAAAAWOSGAAA%0aAAAAAAAAAAAAAAAAAAAAAAMAiNwQAAAAAAAAAAAAAAAAAAAAAAAAAFrkhAAAAAAAAAAAAAA%0aAAAAAAAAAAALDIDQEAAAAAAAAAAAAAAAAAAAAAAACARW4IAAAAAAAAAAAAAAAAAAAAAAAAA%0aCxyQwAAAAAAAAAAAAAAAAAAAAAAAABgkRsCAAAAAAAAAAAAAAAAAAAAAAAAAIvcEAAAAAAA%0aAAAAAAAAAAAAAAAAAABY5IYAAAAAAAAAAAAAAAAAAAAAAAAAwCI3BAAAAAAAAAAAAAAAAAA%0aAAAAAAAAWuSEAAAAAAAAAAAAAAAAAAAAAAAAAsMgNAQAAAAAAAAAAAAAAAAAAAAAAAIBFbg%0agAAAAAAAAAAAAAAAAAAAAAAAAALHJDAAAAAAAAAAAAAAAAAAAAAAAAAGCRGwIAAAAAAAAAA%0aAAAAAAAAAAAAAAAi9wQAAAAAAAAAAAAAAAAAAAAAAAAAFjkhgAAAAAAAAAAAAAAAAAAAAAA%0aAADAIjcEAAAAAAAAAAAAAAAAAAAAAAAAABa5IQAAAAAAAAAAAAAAAAAAAAAAS9vY6AAAIAB%0aJREFUAACwyA0BAAAAAAAAAAAAAAAAAAAAAAAAgEVuCAAAAAAAAAAAAAAAAAAAAAAAAAAsck%0aMAAAAAAAAAAAAAAAAAAAAAAAAAYJEbAgAAAAAAAAAAAAAAAAAAAAAAAACL3BAAAAAAAAAAA%0aAAAAAAAAAAAAAAAWOSGAAAAAAAAAAAAAAAAAAAAAAAAAMAiNwQAAAAAAAAAAAAAAAAAAAAA%0aAAAAFrkhAAAAAAAAAAAAAAAAAAAAAAAAALDIDQEAAAAAAAAAAAAAAAAAAAAAAACARW4IAAA%0aAAAAAAAAAAAAAAAAAAAAAACxyQwAAAAAAAAAAAAAAAAAAAAAAAABgkRsCAAAAAAAAAAAAAA%0aAAAAAAAAAAAIvcEAAAAAAAAAAAAAAAAAAAAAAAAABY5IYAAAAAAAAAAAAAAAAAAAAAAAAAw%0aCI3BAAAAAAAAAAAAAAAAAAAAAAAAAAWuSEAAAAAAAAAAAAAAAAAAAAAAAAAsMgNAQAAAAAA%0aAAAAAAAAAAAAAAAAAIBFbggAAAAAAAAAAAAAAAAAAAAAAAAALHJDAAAAAAAAAAAAAAAAAAA%0aAAAAAAGCRGwIAAAAAAAAAAAAAAAAAAAAAAAAAi9wQAAAAAAAAAAAAAAAAAAAAAAAAAFjkhg%0aAAAAAAAAAAAAAAAAAAAAAAAADAIjcEAAAAAAAAAAAAAAAAAAAAAAAAABa5IQAAAAAAAAAAA%0aAAAAAAAAAAAAACwyA0BAAAAAAAAAAAAAAAAAAAAAAAAgEVuCAAAAAAAAAAAAAAAAAAAAAAA%0aAAAsckMAAAAAAAAAAAAAAAAAAAAAAAAAYJEbAgAAAAAAAAAAAAAAAAAAAAAAAACL3BAAAAA%0aAAAAAAAAAAAAAAAAAAAAAWOSGAAAAAAAAAAAAAAAAAAAAAAAAAMAiNwQAAAAAAAAAAAAAAA%0aAAAAAAAAAAFrkhAAAAAAAAAAAAAAAAAAAAAAAAALDIDQEAAAAAAAAAAAAAAAAAAAAAAACAR%0aW4IAAAAAAAAAAAAAAAAAAAAAAAAACxyQwAAAAAAAAAAAAAAAAAAAAAAAABgkRsCAAAAAAAA%0aAAAAAAAAAAAAAAAAAIvcEAAAAAAAAAAAAAAAAAAAAAAAAABY5IYAAAAAAAAAAAAAAAAAAAA%0aAAAAAwCI3BAAAAAAAAAAAAAAAAAAAAAAAAAAWuSEAAAAAAAAAAAAAAAAAAAAAAAAAsMgNAQ%0aAAAAAAAAAAAAAAAAAAAAAAAIBFbggAAAAAAAAAAAAAAAAAAAAAAAAALHJDAAAAAAAAAAAAA%0aAAAAAAAAAAAAGCRGwIAAAAAAAAAAAAAAAAAAAAAAAAAi9wQAAAAAAAAAAAAAAAAAAAAAAAA%0aAFjkhgAAAAAAAAAAAAAAAAAAAAAAAADAIjcEAAAAAAAAAAAAAAAAAAAAAAAAABa5IQAAAAA%0aAAAAAAAAAAAAAAAAAAACwyA0BAAAAAAAAAAAAAAAAAAAAAAAAgEVuCAAAAAAAAAAAAAAAAA%0aAAAAAAAAAsckMAAAAAAAAAAAAAAAAAAAAAAAAAYJEbAgAAAAAAAAAAAAAAAAAAAAAAAACL3%0aBAAAAAAAAAAAAAAAAAAAAAAAAAAWOSGAAAAAAAAAAAAAAAAAAAAAAAAAMAiNwQAAAAAAAAA%0aAAAAAAAAAAAAAAAAFrkhAAAAAAAAAAAAAAAAAAAAAAAAALDIDQEAAAAAAAAAAAAAAAAAAAA%0aAAACARW4IAAAAAAAAAAAAAAAAAAAAAAAAACxyQwAAAAAAAAAAAAAAAAAAAAAAAABgkRsCAA%0aAAAAAAAAAAAAAAAAAAAAAAAIvcEAAAAAAAAAAAAAAAAAAAAAAAAABY5IYAAAAAAAAAAAAAA%0aAAAAAAAAAAAwCI3BAAAAAAAAAAAAAAAAAAAAAAAAAAWuSEAAAAAAAAAAAAAAAAAAAAAAAAA%0asMgNAQAAAAAAAAAAAAAAAAAAAAAAAIBFbggAAAAAAAAAAAAAAAAAAAAAAAAALHJDAAAAAAA%0aAAAAAAAAAAAAAAAAAAGCRGwIAAAAAAAAAAAAAAAAAAAAAAAAAi9wQAAAAAAAAAAAAAAAAAA%0aAAAAAAAFjkhgAAAAAAAAAAAAAAAAAAAAAAAADAIjcEAAAAAAAAAAAAAAAAAAAAAAAAABa5I%0aQAAAAAAAAAAAAAAAAAAAAAAAACwyA0BAAAAAAAAAAAAAAAAAAAAAAAAgEVuCAAAAAAAAAAA%0aAAAAAAAAAAAAAAAsckMAAAAAAAAAAAAAAAAAAAAAAAAAYJEbAgAAAAAAAAAAAAAAAAAAAAA%0aAAACL3BAAAAAAAAAAAAAAAAAAAAAAAAAAWOSGAAAAAAAAAAAAAAAAAAAAAAAAAMAiNwQAAA%0aAAAAAAAAAAAAAAAAAAAAAAFrkhAAAAAAAAAAAAAAAAAAAAAAAAALDIDQEAAAAAAAAAAAAAA%0aAAAAAAAAACARW4IAAAAAAAAAAAAAAAAAAAAAAAAACxyQwAAAAAAAAAAAAAAAAAAAAAAAABg%0akRsCAAAAAAAAAAAAAAAAAAAAAAAAAIvcEAAAAAAAAAAAAAAAAAAAAAAAAABY5IYAAAAAAAA%0aAAAAAAAAAAAAAAAAAwCI3BAAAAAAAAAAAAAAAAAAAAAAAAAAWuSEAAAAAAAAAAAAAAAAAAA%0aAAAAAAsMgNAQAAAAAAAAAAAAAAAAAAAAAAAIBFbggAAAAAAAAAAAAAAAAAAAAAAAAALHJDA%0aAAAAAAAAAAAAAAAAAAAAAAAAGCRGwIAAAAAAAAAAAAAAAAAAAAAAAAAi9wQAAAAAAAAAAAA%0aAAAAAAAAAAAAAFjkhgAAAAAAAAAAAAAAAAAAAAAAAADAIjcEAAAAAAAAAAAAAAAAAAAAAAA%0aAABa5IQAAAAAAAAAAAAAAAAAAAAAAAACwyA0BAAAAAAAAAAAAAAAAAAAAAAAAgEVuCAAAAA%0aAAAAAAAAAAAAAAAAAAAAAsckMAAAAAAAAAAAAAAAAAAAAAAAAAYJEbAgAAAAAAAAAAAAAAA%0aAAAAAAAAACL3BAAAAAAAAAAAAAAAAAAAAAAAAAAWOSGAAAAAAAAAAAAAAAAAAAAAAAAAMAi%0aNwQAAAAAAAAAAAAAAAAAAAAAAAAAFrkhAAAAAAAAAAAAAAAAAAAAAAAAALDIDQEAAAAAAAA%0aAAAAAAAAAAAAAAACARW4IAAAAAAAAAAAAAAAAAAAAAAAAACxyQwAAAAAAAAAAAAAAAAAAAA%0aAAAABgkRsCAAAAAAAAAAAAAAAAAAAQO3csAAAAADDI33oQewskAAAAAFjkhgAAAAAAAAAAA%0aAAAAAAAAAAAAADAIjcEAAAAAAAAAAAAAAAAAAAAAAAAABa5IQAAAAAAAAAAAAAAAAAAAAAA%0aAACwyA0BAAAAAAAAAAAAAAAAAAAAAAAAgEVuCAAAAAAAAAAAAAAAAAAAAAAAAAAsckMAAAA%0aAAAAAAAAAAAAAAAAAAAAAYJEbAgAAAAAAAAAAAAAAAAAAAAAAAACL3BAAAAAAAAAAAAAAAA%0aAAAAAAAAAAWOSGAAAAAAAAAAAAAAAAAAAAAAAAAMAiNwQAAAAAAAAAAAAAAAAAAAAAAAAAF%0arkhAAAAAAAAAAAAAAAAAAAAAAAAALDIDQEAAAAAAAAAAAAAAAAAAAAAAACARW4IAAAAAAAA%0aAAAAAAAAAAAAAAAAACxyQwAAAAAAAAAAAAAAAAAAAAAAAABgkRsCAAAAAAAAAAAAAAAAAAA%0aAAAAAAIvcEAAAAAAAAAAAAAAAAAAAAAAAAABY5IYAAAAAAAAAAAAAAAAAAAAAAAAAwCI3BA%0aAAAAAAAAAAAAAAAAAAAAAAAAAWuSEAAAAAAAAAAAAAAAAAAAAAAAAAsMgNAQAAAAAAAAAAA%0aAAAAAAAAAAAAIBFbggAAAAAAAAAAAAAAAAAAAAAAAAALHJDAAAAAAAAAAAAAAAAAAAAAAAA%0aAGCRGwIAAAAAAAAAAAAAAAAAAAAAAAAAi9wQAAAAAAAAAAAAAAAAAAAAAAAAAFjkhgAAAAA%0aAAAAAAAAAAAAAAAAAAADAIjcEAAAAAAAAAAAAAAAAAAAAAAAAABa5IQAAAAAAAAAAAAAAAA%0aAAAAAAAACwyA0BAAAAAAAAAAAAAAAAAAAAAAAAgEVuCAAAAAAAAAAAAAAAAAAAAAAAAAAsc%0akMAAAAAAAAAAAAAAAAAAAAAAAAAYJEbAgAAAAAAAAAAAAAAAAAAAAAAAACL3BAAAAAAAAAA%0aAAAAAAAAAAAAAAAAWOSGAAAAAAAAAAAAAAAAAAAAAAAAAMAiNwQAAAAAAAAAAAAAAAAAAAA%0aAAAAAFrkhAAAAAAAAAAAAAAAAAAAAAAAAALDIDQEAAAAAAAAAAAAAAAAAAAAAAACARW4IAA%0aAAAAAAAAAAAAAAAAAAAAAAACxyQwAAAAAAAAAAAAAAAAAAAAAAAABgkRsCAAAAAAAAAAAAA%0aAAAAAAAAAAAAIvcEAAAAAAAAAAAAAAAAAAAAAAAAABY5IYAAAAAAAAAAAAAAAAAAAAAAAAA%0awCI3BAAAAAAAAAAAAAAAAAAAAAAAAAAWuSEAAAAAAAAAAAAAAAAAAAAAAAAAsMgNAQAAAAA%0aAAAAAAAAAAAAAAAAAAIBFbggAAAAAAAAAAAAAAAAAAAAAAAAALHJDAAAAAAAAAAAAAAAAAA%0aAAAAAAAGCRGwIAAAAAAAAAAAAAAAAAAAAAAAAAi9wQAAAAAAAAAAAAAAAAAAAAAAAAAFjkh%0agAAAAAAAAAAAAAAAAAAAAAAAADAIjcEAAAAAAAAAAAAAAAAAAAAAAAAABa5IQAAAAAAAAAA%0aAAAAAAAAAAAAAACwyA0BAAAAAAAAAAAAAAAAAAAAAAAAgEVuCAAAAAAAAAAAAAAAAAAAAAA%0aAAAAsckMAAAAAAAAAAAAAAAAAAAAAAAAAYJEbAgAAAAAAAAAAAAAAAAAAAAAAAACL3BAAAA%0aAAAAAAAAAAAAAAAAAAAAAAWOSGAAAAAAAAAAAAAAAAAAAAAAAAAMAiNwQAAAAAAAAAAAAAA%0aAAAAAAAAAAAFrkhAAAAAAAAAAAAAAAAAAAAAAAAALDIDQEAAAAAAAAAAAAAAAAAAAAAAACA%0aRW4IAAAAAAAAAAAAAAAAAAAAAAAAACxyQwAAAAAAAAAAAAAAAAAAAAAAAABgkRsCAAAAAAA%0aAAAAAAAAAAAAAAAAAAIvcEAAAAAAAAAAAAAAAAAAAAAAAAABY5IYAAAAAAAAAAAAAAAAAAA%0aAAAAAAwCI3BAAAAAAAAAAAAAAAAAAAAAAAAAAWuSEAAAAAAAAAAAAAAAAAAAAAAAAAsMgNA%0aQAAAAAAAAAAAAAAAAAAAAAAAIBFbggAAAAAAAAAAAAAAAAAAAAAAAAALHJDAAAAAAAAAAAA%0aAAAAAAAAAAAAAGCRGwIAAAAAAAAAAAAAAAAAAAAAAAAAi9wQAAAAAAAAAAAAAAAAAAAAAAA%0aAAFjkhgAAAAAAAAAAAAAAAAAAAAAAAADAIjcEAAAAAAAAAAAAAAAAAAAAAAAAABa5IQAAAA%0aAAAAAAAAAAAAAAAAAAAACwyA0BAAAAAAAAAAAAAAAAAAAAAAAAgEVuCAAAAAAAAAAAAAAAA%0aAAAAAAAAAAsckMAAAAAAAAAAAAAAAAAAAAAAAAAYJEbAgAAAAAAAAAAAAAAAAAAAAAAAACL%0a3BAAAAAAAAAAAAAAAAAAAAAAAAAAWOSGAAAAAAAAAAAAAAAAAAAAAAAAAMAiNwQAAAAAAAA%0aAAAAAAAAAAAAAAAAAFrkhAAAAAAAAAAAAAAAAAAAAAAAAALDIDQEAAAAAAAAAAAAAAAAAAA%0aAAAACARW4IAAAAAAAAAAAAAAAAAAAAAAAAACxyQwAAAAAAAAAAAAAAAAAAAAAAAABgkRsCA%0aAAAAAAAAAAAAAAAAAAAAAAAAIvcEAAAAAAAAAAAAAAAAAAAAAAAAABY5IYAAAAAAAAAAAAA%0aAAAAAAAAAAAAwCI3BAAAAAAAAAAAAAAAAAAAAAAAAAAWuSEAAAAAAAAAAAAAAAAAAAAAAAA%0aAsMgNAQAAAAAAAAAAAAAAAAAAAAAAAIBFbggAAAAAAAAAAAAAAAAAAAAAAAAALHJDAAAAAA%0aAAAAAAAAAAAAAAAAAAAGCRGwIAAAAAAAAAAAAAAAAAAAAAAAAAi9wQAAAAAAAAAAAAAAAAA%0aAAAAAAAAFjkhgAAAAAAAAAAAAAAAAAAAAAAAADAIjcEAAAAAAAAAAAAAAAAAAAAAAAAABa5%0aIQAAAAAAAAAAAAAAAAAAAAAAAACwyA0BAAAAAAAAAAAAAAAAAAAAAAAAgEVuCAAAAAAAAAA%0aAAAAAAAAAAAAAAAAsckMAAAAAAAAAAAAAAAAAAAAAAAAAYJEbAgAAAAAAAAAAAAAAAAAAAA%0aAAAACL3BAAAAAAAAAAAAAAAAAAAAAAAAAAWOSGAAAAAAAAAAAAAAAAAAAAAAAAAMAiNwQAA%0aAAAAAAAAAAAAAAAAAAAAAAAFrkhAAAAAAAAAAAAAAAAAAAAAAAAALDIDQEAAAAAAAAAAAAA%0aAAAAAAAAAACARW4IAAAAAAAAAAAAAAAAAAAAAAAAACxyQwAAAAAAAAAAAAAAAAAAAAAAAAB%0agkRsCAAAAAAAAAAAAAAAAAAAAAAAAAIvcEAAAAAAAAAAAAAAAAAAAAAAAAABY5IYAAAAAAA%0aAAAAAAAAAAAAAAAAAAwCI3BAAAAAAAAAAAAAAAAAAAAAAAAAAWuSEAAAAAAAAAAAAAAAAAA%0aAAAAAAAsMgNAQAAAAAAAAAAAAAAAAAAAAAAAIBFbggAAAAAAAAAAAAAAAAAAAAAAAAALHJD%0aAAAAAAAAAAAAAAAAAAAAAAAAAGCRGwIAAAAAAAAAAAAAAAAAAAAAAAAAi9wQAAAAAAAAAAA%0aAAAAAAAAAAAAAAFjkhgAAAAAAAAAAAAAAAAAAAAAAAADAIjcEAAAAAAAAAAAAAAAAAAAAAA%0aAAABa5IQAAAAAAAAAAAAAAAAAAAAAAAACwyA0BAAAAAAAAAAAAAAAAAAAAAAAAgEVuCAAAA%0aAAAAAAAAAAAAAAAAAAAAAAsckMAAAAAAAAAAAAAAAAAAAAAAAAAYJEbAgAAAAAAAAAAAAAA%0aAAAAAAAAAACL3BAAAAAAAAAAAAAAAAAAAAAAAAAAWOSGAAAAAAAAAAAAAAAAAAAAAAAAAMA%0aiNwQAAAAAAAAAAAAAAAAAAAAAAAAAFrkhAAAAAAAAAAAAAAAAAAAAAAAAALDIDQEAAAAAAA%0aAAAAAAAAAAAAAAAACARW4IAAAAAAAAAAAAAAAAAAAAAAAAACxyQwAAAAAAAAAAAAAAAAAAA%0aAAAAABgkRsCAAAAAAAAAAAAAAAAAAAAAAAAAIvcEAAAAAAAAAAAAAAAAAAAAAAAAABY5IYA%0aAAAAAAAAAAAAAAAAAAAAAAAAwCI3BAAAAAAAAAAAAAAAAAAAAAAAAAAWuSEAAAAAAAAAAAA%0aAAAAAAAAAAAAAsMgNAQAAAAAAAAAAAAAAAAAAAAAAAIBFbggAAAAAAAAAAAAAAAAAAAAAAA%0aAALHJDAAAAAAAAAAAAAAAAAAAAAAAAAGCRGwIAAAAAAAAAAAAAAAAAAAAAAAAAi9wQAAAAA%0aAAAAAAAAAAAAAAAAAAAAFjkhgAAAAAAAAAAAAAAAAAAAAAAAADAIjcEAAAAAAAAAAAAAAAA%0aAAAAAAAAABa5IQAAAAAAAAAAAAAAAAAAAAAAAACwyA0BAAAAAAAAAAAAAAAAAAAAAAAAgEV%0auCAAAAAAAAAAAAAAAAAAAAAAAAAAsckMAAAAAAAAAAAAAAAAAAAAAAAAAYJEbAgAAAAAAAA%0aAAAAAAAAAAAAAAAACL3BAAAAAAAAAAAAAAAAAAAAAAAAAAWOSGAAAAAAAAAAAAAAAAAAAAA%0aAAAAMAiNwQAAAAAAAAAAAAAAAAAAAAAAAAAFrkhAAAAAAAAAAAAAAAAAAAAAAAAALDIDQEA%0aAAAAAAAAAAAAAAAAAAAAAACARW4IAAAAAAAAAAAAAAAAAAAAAAAAACxyQwAAAAAAAAAAAAA%0aAAAAAAAAAAABgkRsCAAAAAAAAAAAAAAAAAAAAAAAAAIvcEAAAAAAAAAAAAAAAAAAAAAAAAA%0aBY5IYAAAAAAAAAAAAAAAAAAAAAAAAAwCI3BAAAAAAAAAAAAAAAAAAAAAAAAAAWuSEAAAAAA%0aAAAAAAAAAAAAAAAAAAAsMgNAQAAAAAAAAAAAAAAAAAAAAAAAIBFbggAAAAAAAAAAAAAAAAA%0aAAAAAAAALHJDAAAAAAAAAAAAAAAAAAAAAAAAAGCRGwIAAAAAAAAAAAAAAAAAAAAAAAAAi9w%0aQAAAAAAAAAAAAAAAAAAAAAAAAAFjkhgAAAAAAAAAAAAAAAAAAAAAAAADAIjcEAAAAAAAAAA%0aAAAAAAAAAAAAAAABa5IQAAAAAAAAAAAAAAAAAAAAAAAACwyA0BAAAAAAAAAAAAAAAAAAAAA%0aAAAgEVuCAAAAAAAAAAAAAAAAAAAAAAAAAAsckMAAAAAAAAAAAAAAAAAAAAAAAAAYJEbAgAA%0aAAAAAAAAAAAAAAAAAAAAAACL3BAAAAAAAAAAAAAAAAAAAAAAAAAAWOSGAAAAAAAAAAAAAAA%0aAAAAAAAAAAMAiNwQAAAAAAAAAAAAAAAAAAAAAAAAAFrkhAAAAAAAAAAAAAAAAAAAAAAAAAL%0aDIDQEAAAAAAAAAAAAAAAAAAAAAAACARW4IAAAAAAAAAAAAAAAAAAAAAAAAACxyQwAAAAAAA%0aAAAAAAAAAAAAAAAAABgkRsCAAAAAAAAAAAAAAAAAAAAAAAAAIvcEAAAAAAAAAAAAAAAAAAA%0aAAAAAABY5IYAAAAAAAAAAAAAAAAAAAAAAAAAwCI3BAAAAAAAAAAAAAAAAAAAAAAAAAAWuSE%0aAAAAAAAAAAAAAAAAAAAAAAAAAsMgNAQAAAAAAAAAAAAAAAAAAAAAAAIBFbggAAAAAAAAAAA%0aAAAAAAAAAAAAAALHJDAAAAAAAAAAAAAAAAAAAAAAAAAGCRGwIAAAAAAAAAAAAAAAAAAAAAA%0aAAAi9wQAAAAAAAAAAAAAAAAAAAAAAAAAFjkhgAAAAAAAAAAAAAAAAAAAAAAAADAIjcEAAAA%0aAAAAAAAAAAAAAAAAAAAAABa5IQAAAAAAAAAAAAAAAAAAAAAAAACwyA0BAAAAAAAAAAAAAAA%0aAAAAAAAAAgEVuCAAAAAAAAAAAAAAAAAAAAAAAAAAsckMAAAAAAAAAAAAAAAAAAAAAAAAAYJ%0aEbAgAAAAAAAAAAAAAAAAAAAAAAAACL3BAAAAAAAAAAAAAAAAAAAAAAAAAAWOSGAAAAAAAAA%0aAAAAAAAAAAAAAAAAMAiNwQAAAAAAAAAAAAAAAAAAAAAAAAAFrkhsXPHAgAAAACD/K0HsbdA%0aAgAAAAAAAAAAAAAAAAAAAAAAAIBFbggAAAAAAAAAAAAAAAAAAAAAAAAALHJDAAAAAAAAAAA%0aAAAAAAAAAAAAAAGCRGwIAAAAAAAAAAAAAAAAAAAAAAAAAi9wQAAAAAAAAAAAAAAAAAAAAAA%0aAAAFjkhgAAAAAAAAAAAAAAAAAAAAAAAADAIjcEAAAAAAAAAAAAAAAAAAAAAAAAABa5IQAAA%0aAAAAAAAAAAAAAAAAAAAAACwyA0BAAAAAAAAAAAAAAAAAAAAAAAAgEVuCAAAAAAAAAAAAAAA%0aAAAAAAAAAAAsckMAAAAAAAAAAAAAAAAAAAAAAAAAYJEbAgAAAAAAAAAAAAAAAAAAAAAAAAC%0aL3BAAAAAAAAAAAAAAAAAAAAAAAAAAWOSGAAAAAAAAAAAAAAAAAAAAAAAAAMAiNwQAAAAAAA%0aAAAAAAAAAAAAAAAAAAFrkhAAAAAAAAAAAAAAAAAAAAAAAAALDIDQEAAAAAAAAAAAAAAAAAA%0aAAAAACARW4IAAAAAAAAAAAAAAAAAAAAAAAAACxyQwAAAAAAAAAAAAAAAAAAAAAAAABgkRsC%0aAAAAAAAAAAAAAAAAAAAAAAAAAIvcEAAAAAAAAAAAAAAAAAAAAAAAAABY5IYAAAAAAAAAAAA%0aAAAAAAAAAAAAAwCI3BAAAAAAAAAAAAAAAAAAAAAAAAAAWuSEAAAAAAAAAAAAAAAAAAAAAAA%0aAAsMgNAQAAAAAAAAAAAAAAAAAAAAAAAIBFbggAAAAAAAAAAAAAAAAAAAAAAAAALHJDAAAAA%0aAAAAAAAAAAAAAAAAAAAAGCRGwIAAAAAAAAAAAAAAAAAAAAAAAAAi9wQAAAAAAAAAAAAAAAA%0aAAAAAAAAAFjkhgAAAAAAAAAAAAAAAAAAAAAAAADAIjcEAAAAAAAAAAAAAAAAAAAAAAAAABa%0a5IQAAAAAAAAAAAAAAAAAAAAAAAACwyA0BAAAAAAAAAAAAAAAAAAAAAAAAgEVuCAAAAAAAAA%0aAAAAAAAAAAAAAAAAAsckMAAAAAAAAAAAAAAAAAAAAAAAAAYJEbAgAAAAAAAAAAAAAAAAAAA%0aAAAAACL3BAAAAAAAAAAAAAAAAAAAAAAAAAAWOSGAAAAAAAAAAAAAAAAAAAAAAAAAMAiNwQA%0aAAAAAAAAAAAAAAAAAAAAAAAAFrkhAAAAAAAAAAAAAAAAAAAAAAAAALDIDQEAAAAAAAAAAAA%0aAAAAAAAAAAACARW4IAAAAAAAAAAAAAAAAAAAAAAAAACxyQwAAAAAAAAAAAAAAAAAAAAAAAA%0aBgkRsCAAAAAAAAAAAAAAAAAAAAAAAAAIvcEAAAAAAAAAAAAAAAAAAAAAAAAABY5IYAAAAAA%0aAAAAAAAAAAAAAAAAAAAwCI3BAAAAAAAAAAAAAAAAAAAAAAAAAAWuSEAAAAAAAAAAAAAAAAA%0aAAAAAAAAsMgNAQAAAAAAAAAAAAAAAAAAAAAAAIBFbggAAAAAAAAAAAAAAAAAAAAAAAAALHJ%0aDAAAAAAAAAAAAAAAAAAAAAAAAAGCRGwIAAAAAAAAAAAAAAAAAAAAAAAAAi9wQAAAAAAAAAA%0aAAAAAAAAAAAAAAAFjkhgAAAAAAAAAAAAAAAAAAAAAAAADAIjcEAAAAAAAAAAAAAABZ/LkGA%0aAAdC0lEQVQAAAAAAAAAABa5IQAAAAAAAAAAAAAAAAAAAAAAAACwyA0BAAAAAAAAAAAAAAAA%0aAAAAAAAAgEVuCAAAAAAAAAAAAAAAAAAAAAAAAAAsckMAAAAAAAAAAAAAAAAAAAAAAAAAYJE%0abAgAAAAAAAAAAAAAAAAAAAAAAAACL3BAAAAAAAAAAAAAAAAAAAAAAAAAAWOSGAAAAAAAAAA%0aAAAAAAAAAAAAAAAMAiNwQAAAAAAAAAAAAAAAAAAAAAAAAAFrkhAAAAAAAAAAAAAAAAAAAAA%0aAAAALDIDQEAAAAAAAAAAAAAAAAAAAAAAACARW4IAAAAAAAAAAAAAAAAAAAAAAAAACxyQwAA%0aAAAAAAAAAAAAAAAAAAAAAABgkRsCAAAAAAAAAAAAAAAAAAAAAAAAAIvcEAAAAAAAAAAAAAA%0aAAAAAAAAAAABY5IYAAAAAAAAAAAAAAAAAAAAAAAAAwCI3BAAAAAAAAAAAAAAAAAAAAAAAAA%0aAWuSEAAAAAAAAAAAAAAAAAAAAAAAAAsMgNAQAAAAAAAAAAAAAAAAAAAAAAAIBFbggAAAAAA%0aAAAAAAAAAAAAAAAAAAALHJDAAAAAAAAAAAAAAAAAAAAAAAAAGCRGwIAAAAAAAAAAAAAAAAA%0aAAAAAAAAi9wQAAAAAAAAAAAAAAAAAAAAAAAAAFjkhgAAAAAAAAAAAAAAAAAAAAAAAADAIjc%0aEAAAAAAAAAAAAAAAAAAAAAAAAABa5IQAAAAAAAAAAAAAAAAAAAAAAAACwyA0BAAAAAAAAAA%0aAAAAAAAAAAAAAAgEVuCAAAAAAAAAAAAAAAAAAAAAAAAAAsckMAAAAAAAAAAAAAAAAAAAAAA%0aAAAYJEbAgAAAAAAAAAAAAAAAAAAAAAAAACL3BAAAAAAAAAAAAAAAAAAAAAAAAAAWOSGAAAA%0aAAAAAAAAAAAAAAAAAAAAAMAiNwQAAAAAAAAAAAAAAAAAAAAAAAAAFrkhAAAAAAAAAAAAAAA%0aAAAAAAAAAALDIDQEAAAAAAAAAAAAAAAAAAAAAAACARW4IAAAAAAAAAAAAAAAAAAAAAAAAAC%0axyQwAAAAAAAAAAAAAAAAAAAAAAAABgkRsCAAAAAAAAAAAAAAAAAAAAAAAAAIvcEAAAAAAAA%0aAAAAAAAAAAAAAAAAABY5IYAAAAAAAAAAAAAAAAAAAAAAAAAwCI3BAAAAAAAAAAAAAAAAAAA%0aAAAAAAAWuSEAAAAAAAAAAAAAAAAAAAAAAAAAsMgNAQAAAAAAAAAAAAAAAAAAAAAAAIBFbgg%0aAAAAAAAAAAAAAAAAAAAAAAAAALHJDAAAAAAAAAAAAAAAAAAAAAAAAAGCRGwIAAAAAAAAAAA%0aAAAAAAAAAAAAAAi9wQAAAAAAAAAAAAAAAAAAAAAAAAAFjkhgAAAAAAAAAAAAAAAAAAAAAAA%0aADAIjcEAAAAAAAAAAAAAAAAAAAAAAAAABa5IQAAAAAAAAAAAAAAAAAAAAAAAACwyA0BAAAA%0aAAAAAAAAAAAAAAAAAAAAgEVuCAAAAAAAAAAAAAAAAAAAAAAAAAAsckMAAAAAAAAAAAAAAAA%0aAAAAAAAAAYJEbAgAAAAAAAAAAAAAAAAAAAAAAAACL3BAAAAAAAAAAAAAAAAAAAAAAAAAAWO%0aSGAAAAAAAAAAAAAAAAAAAAAAAAAMAiNwQAAAAAAAAAAAAAAAAAAAAAAAAAFrkhAAAAAAAAA%0aAAAAAAAAAAAAAAAALDIDQEAAAAAAAAAAAAAAAAAAAAAAACARW4IAAAAAAAAAAAAAAAAAAAA%0aAAAAACxyQwAAAAAAAAAAAAAAAAAAAAAAAABgkRsCAAAAAAAAAAAAAAAAAAAAAAAAAIvcEAA%0aAAAAAAAAAAAAAAAAAAAAAAABY5IYAAAAAAAAAAAAAAAAAAAAAAAAAwCI3BAAAAAAAAAAAAA%0aAAAAAAAAAAAAAWuSEAAAAAAAAAAAAAAAAAAAAAAAAAsMgNAQAAAAAAAAAAAAAAAAAAAAAAA%0aIBFbggAAAAAAAAAAAAAAAAAAAAAAAAALHJDAAAAAAAAAAAAAAAAAAAAAAAAAGCRGwIAAAAA%0aAAAAAAAAAAAAAAAAAAAAi9wQAAAAAAAAAAAAAAAAAAAAAAAAAFjkhgAAAAAAAAAAAAAAAAA%0aAAAAAAADAIjcEAAAAAAAAAAAAAAAAAAAAAAAAABa5IQAAAAAAAAAAAAAAAAAAAAAAAACwyA%0a0BAAAAAAAAAAAAAAAAAAAAAAAAgEVuCAAAAAAAAAAAAAAAAAAAAAAAAAAsckMAAAAAAAAAA%0aAAAAAAAAAAAAAAAYJEbAgAAAAAAAAAAAAAAAAAAAAAAAACL3BAAAAAAAAAAAAAAAAAAAAAA%0aAAAAWOSGAAAAAAAAAAAAAAAAAAAAAAAAAMAiNwQAAAAAAAAAAAAAAAAAAAAAAAAAFrkhAAA%0aAAAAAAAAAAAAAAAAAAAAAALDIDQEAAAAAAAAAAAAAAAAAAAAAAACARW4IAAAAAAAAAAAAAA%0aAAAAAAAAAAACxyQwAAAAAAAAAAAAAAAAAAAAAAAABgkRsCAAAAAAAAAAAAAAAAAAAAAAAAA%0aIvcEAAAAAAAAAAAAAAAAAAAAAAAAABY5IYAAAAAAAAAAAAAAAAAAAAAAAAAwCI3BAAAAAAA%0aAAAAAAAAAAAAAAAAAAAWuSEAAAAAAAAAAAAAAAAAAAAAAAAAsMgNAQAAAAAAAAAAAAAAAAA%0aAAAAAAIBFbggAAAAAAAAAAAAAAAAAAAAAAAAALHJDAAAAAAAAAAAAAAAAAAAAAAAAAGCRGw%0aIAAAAAAAAAAAAAAAAAAAAAAAAAi9wQAAAAAAAAAAAAAAAAAAAAAAAAAFjkhgAAAAAAAAAAA%0aAAAAAAAAAAAAADAIjcEAAAAAAAAAAAAAAAAAAAAAAAAABa5IQAAAAAAAAAAAAAAAAAAAAAA%0aAACwyA0BAAAAAAAAAAAAAAAAAAAAAAAAgEVuCAAAAAAAAAAAAAAAAAAAAAAAAAAsckMAAAA%0aAAAAAAAAAAAAAAAAAAAAAYJEbAgAAAAAAAAAAAAAAAAAAAAAAAACL3BAAAAAAAAAAAAAAAA%0aAAAAAAAAAAWOSGAAAAAAAAAAAAAAAAAAAAAAAAAMAiNwQAAAAAAAAAAAAAAAAAAAAAAAAAF%0arkhAAAAAAAAAAAAAAAAAAAAAAAAALDIDQEAAAAAAAAAAAAAAAAAAAAAAACARW4IAAAAAAAA%0aAAAAAAAAAAAAAAAAACxyQwAAAAAAAAAAAAAAAAAAAAAAAABgkRsCAAAAAAAAAAAAAAAAAAA%0aAAAAAAIvcEAAAAAAAAAAAAAAAAAAAAAAAAABY5IYAAAAAAAAAAAAAAAAAAAAAAAAAwCI3BA%0aAAAAAAAAAAAAAAAAAAAAAAAAAWuSEAAAAAAAAAAAAAAAAAAAAAAAAAsMgNAQAAAAAAAAAAA%0aAAAAAAAAAAAAIBFbggAAAAAAAAAAAAAAAAAAAAAAAAALHJDAAAAAAAAAAAAAAAAAAAAAAAA%0aAGCRGwIAAAAAAAAAAAAAAAAAAAAAAAAAi9wQAAAAAAAAAAAAAAAAAAAAAAAAAFjkhgAAAAA%0aAAAAAAAAAAAAAAAAAAADAIjcEAAAAAAAAAAAAAAAAAAAAAAAAABa5IQAAAAAAAAAAAAAAAA%0aAAAAAAAACwyA0BAAAAAAAAAAAAAAAAAAAAAAAAgEVuCAAAAAAAAAAAAAAAAAAAAAAAAAAsc%0akMAAAAAAAAAAAAAAAAAAAAAAAAAYJEbAgAAAAAAAAAAAAAAAAAAAAAAAACL3BAAAAAAAAAA%0aAAAAAAAAAAAAAAAAWOSGAAAAAAAAAAAAAAAAAAAAAAAAAMAiNwQAAAAAAAAAAAAAAAAAAAA%0aAAAAAFrkhAAAAAAAAAAAAAAAAAAAAAAAAALDIDQEAAAAAAAAAAAAAAAAAAAAAAACARW4IAA%0aAAAAAAAAAAAAAAAAAAAAAAACxyQwAAAAAAAAAAAAAAAAAAAAAAAABgkRsCAAAAAAAAAAAAA%0aAAAAAAAAAAAAIvcEAAAAAAAAAAAAAAAAAAAAAAAAABY5IYAAAAAAAAAAAAAAAAAAAAAAAAA%0awCI3BAAAAAAAAAAAAAAAAAAAAAAAAAAWuSEAAAAAAAAAAAAAAAAAAAAAAAAAsMgNAQAAAAA%0aAAAAAAAAAAAAAAAAAAIBFbggAAAAAAAAAAAAAAAAAAAAAAAAALHJDAAAAAAAAAAAAAAAAAA%0aAAAAAAAGCRGwIAAAAAAAAAAAAAAAAAAAAAAAAAi9wQAAAAAAAAAAAAAAAAAAAAAAAAAFjkh%0agAAAAAAAAAAAAAAAAAAAAAAAADAIjcEAAAAAAAAAAAAAAAAAAAAAAAAABa5IQAAAAAAAAAA%0aAAAAAAAAAAAAAACwyA0BAAAAAAAAAAAAAAAAAAAAAAAAgEVuCAAAAAAAAAAAAAAAAAAAAAA%0aAAAAsckMAAAAAAKidOxYAAAAAGORvPYi9BRIAAAAAAAAAAAAAAAAAAIvcEAAAAAAAAAAAAA%0aAAAAAAAAAAAABY5IYAAAAAAAAAAAAAAAAAAAAAAAAAwCI3BAAAAAAAAAAAAAAAAAAAAAAAA%0aAAWuSEAAAAAAAAAAAAAAAAAAAAAAAAAsMgNAQAAAAAAAAAAAAAAAAAAAAAAAIBFbggAAAAA%0aAAAAAAAAAAAAAAAAAAAALHJDAAAAAAAAAAAAAAAAAAAAAAAAAGCRGwIAAAAAAAAAAAAAAAA%0aAAAAAAAAAi9wQAAAAAAAAAAAAAAAAAAAAAAAAAFjkhgAAAAAAAAAAAAAAAAAAAAAAAADAIj%0acEAAAAAAAAAAAAAAAAAAAAAAAAABa5IQAAAAAAAAAAAAAAAAAAAAAAAACwyA0BAAAAAAAAA%0aAAAAAAAAAAAAAAAgEVuCAAAAAAAAAAAAAAAAAAAAAAAAAAsckMAAAAAAAAAAAAAAAAAAAAA%0aAAAAYJEbAgAAAAAAAAAAAAAAAAAAAAAAAACL3BAAAAAAAAAAAAAAAAAAAAAAAAAAWOSGAAA%0aAAAAAAAAAAAAAAAAAAAAAAMAiNwQAAAAAAAAAAAAAAAAAAAAAAAAAFrkhAAAAAAAAAAAAAA%0aAAAAAAAAAAALDIDQEAAAAAAAAAAAAAAAAAAAAAAACARW4IAAAAAAAAAAAAAAAAAAAAAAAAA%0aCxyQwAAAAAAAAAAAAAAAAAAAAAAAABgkRsCAAAAAAAAAAAAAAAAAAAAAAAAAIvcEAAAAAAA%0aAAAAAAAAAAAAAAAAAABY5IYAAAAAAAAAAAAAAAAAAAAAAAAAwCI3BAAAAAAAAAAAAAAAAAA%0aAAAAAAAAWuSEAAAAAAAAAAAAAAAAAAAAAAAAAsMgNAQAAAAAAAAAAAAAAAAAAAAAAAIBFbg%0agAAAAAAAAAAAAAAAAAAAAAAAAALHJDAAAAAAAAAAAAAAAAAAAAAAAAAGCRGwIAAAAAAAAAA%0aAAAAAAAAAAAAAAAi9wQAAAAAAAAAAAAAAAAAAAAAAAAAFjkhgAAAAAAAAAAAAAAAAAAAAAA%0aAADAIjcEAAAAAAAAAAAAAAAAAAAAAAAAABa5IQAAAAAAAAAAAAAAAAAAAAAAAACwyA0BAAA%0aAAAAAAAAAAAAAAAAAAAAAgEVuCAAAAAAAAAAAAAAAAAAAAAAAAAAsckMAAAAAAAAAAAAAAA%0aAAAAAAAAAAYJEbAgAAAAAAAAAAAAAAAAAAAAAAAACL3BAAAAAAAAAAAAAAAAAAAAAAAAAAW%0aOSGAAAAAAAAAAAAAAAAAAAAAAAAAMAiNwQAAAAAAAAAAAAAAAAAAAAAAAAAFrkhAAAAAAAA%0aAAAAAAAAAAAAAAAAALDIDQEAAAAAAAAAAAAAAAAAAAAAAACARW4IAAAAAAAAAAAAAAAAAAA%0aAAAAAACxyQwAAAAAAAAAAAAAAAAAAAAAAAABgkRsCAAAAAAAAAAAAAAAAAAAAAAAAAIvcEA%0aAAAAAAAAAAAAAAAAAAAAAAAABY5IYAAAAAAAAAAAAAAAAAAAAAAAAAwCI3BAAAAAAAAAAAA%0aAAAAAAAAAAAAAAWuSEAAAAAAAAAAAAAAAAAAAAAAAAAsMgNAQAAAAAAAAAAAAAAAAAAAAAA%0aAIBFbggAAAAAAAAAAAAAAAAAAAAAAAAALHJDAAAAAAAAAAAAAAAAAAAAAAAAAGCRGwIAAAA%0aAAAAAAAAAAAAAAAAAAAAAi9wQAAAAAAAAAAAAAAAAAAAAAAAAAFjkhgAAAAAAAAAAAAAAAA%0aAAAAAAAADAIjcEAAAAAAAAAAAAAAAAAAAAAAAAABa5IQAAAAAAAAAAAAAAAAAAAAAAAACwy%0aA0BAAAAAAAAAAAAAAAAAAAAAAAAgEVuCAAAAAAAAAAAAAAAAAAAAAAAAAAsckMAAAAAAAAA%0aAAAAAAAAAAAAAAAAYJEbAgAAAAAAAAAAAAAAAAAAAAAAAACL3BAAAAAAAAAAAAAAAAAAAAA%0aAAAAAWOSGAAAAAAAAAAAAAAAAAAAAAAAAAMAiNwQAAAAAAAAAAAAAAAAAAAAAAAAAFrkhAA%0aAAAAAAAAAAAAAAAAAAAAAAALDIDQEAAAAAAAAAAAAAAAAAAAAAAACARW4IAAAAAAAAAAAAA%0aAAAAAAAAAAAACxyQwAAAAAAAAAAAAAAAAAAAAAAAABgkRsCAAAAAAAAAAAAAAAAAAAAAAAA%0aAIvcEAAAAAAAAAAAAAAAAAAAAAAAAABY5IYAAAAAAAAAAAAAAAAAAAAAAAAAwCI3BAAAAAA%0aAAAAAAAAAAAAAAAAAAAAWuSEAAAAAAAAAAAAAAAAAAAAAAAAAsMgNAQAAAAAAAAAAAAAAAA%0aAAAAAAAIBFbggAAAAAAAAAAAAAAAAAAAAAAAAALHJDAAAAAAAAAAAAAAAAAAAAAAAAAGCRG%0awIAAAAAAAAAAAAAAAAAAAAAAAAAi9wQAAAAAAAAAAAAAAAAAAAAAAAAAFjkhgAAAAAAAAAA%0aAAAAAAAAAAAAAADAIjcEAAAAAAAAAAAAAAAAAAAAAAAAABa5IQAAAAAAAAAAAAAAAAAAAAA%0aAAACwyA0BAAAAAAAAAAAAAAAAAAAAAAAAgEVuCAAAAAAAAAAAAAAAAAAAAAAAAAAsckMAAA%0aAAAAAAAAAAAAAAAAAAAAAAYJEbAgAAAAAAAAAAAAAAAAAAAAAAAACL3BAAAAAAAAAAAAAAA%0aAAAAAAAAAAAWOSGAAAAAAAAAAAAAAAAAAAAAAAAAMAiNwQAAAAAAAAAAAAAAAAAAAAAAAAA%0aFrkhAAAAAAAAAAAAAAAAAAAAAAAAALDIDQEAAAAAAAAAAAAAAAAAAAAAAACARW4IAAAAAAA%0aAAAAAAAAAAAAAAAAAACxyQwAAAAAAAAAAAAAAAAAAAAAAAABgkRsCAAAAAAAAAAAAAAAAAA%0aAAAAAAAIvcEAAAAAAAAAAAAAAAAAAAAAAAAABY5IYAAAAAAAAAAAAAAAAAAAAAAAAAwCI3B%0aAAAAAAAAAAAAAAAAAAAAAAAAAAWuSEAAAAAAAAAAAAAAAAAAAAAAAAAsMgNAQAAAAAAAAAA%0aAAAAAAAAAAAAAIBFbggAAAAAAAAAAAAAAAAAAAAAAAAALHJDAAAAAAAAAAAAAAAAAAAAAAA%0aAAGCRGwIAAAAAAAAAAAAAAAAAAAAAAAAAi9wQAAAAAAAAAAAAAAAAAAAAAAAAAFjkhgAAAA%0aAAAAAAAAAAAAAAAAAAAADAIjcEAAAAAAAAAAAAAAAAAAAAAAAAABa5IQAAAAAAAAAAAAAAA%0aAAAAAAAAACwyA0BAAAAAAAAAAAAAAAAAAAAAAAAgEVuCAAAAAAAAAAAAAAAAAAAAAAAAAAs%0ackMAAAAAAAAAAAAAAAAAAAAAAAAAYJEbAgAAAAAAAAAAAAAAAAAAAAAAAACL3BAAAAAAAAA%0aAAAAAAAAAAAAAAAAAWOSGAAAAAAAAAAAAAAAAAAAAAAAAAMAiNwQAAAAAAAAAAAAAAAAAAA%0aAAAAAAFrkhAAAAAAAAAAAAAAAAAAAAAAAAALDIDQEAAAAAAAAAAAAAAAAAAAAAAACARW4IA%0aAAAAAAAAAAAAAAAAAAAAAAAACxyQwAAAAAAAAAAAAAAAAAAAAAAAABgkRsCAAAAAAAAAAAA%0aAAAAAAAAAAAAAIvcEAAAAAAAAAAAAAAAAAAAAAAAAABY5IYAAAAAAAAAAAAAAAAAAAAAAAA%0aAwCI3BAAAAAAAAAAAAAAAAAAAAAAAAAAWuSEAAAAAAAAAAAAAAAAAAAAAAAAAsMgNAQAAAA%0aAAAAAAAAAAAAAAAAAAAIBFbggAAAAAAAAAAAAAAAAAAAAAAAAALHJDAAAAAAAAAAAAAAAAA%0aAAAAAAAAGCRGwIAAAAAAAAAAAAAAAAAAAAAAAAAi9wQAAAAAAAAAAAAAAAAAAAAAAAAAFjk%0ahgAAAAAAAAAAAAAAAAAAAAAAAADAIjcEAAAAAAAAAAAAAAAAAAAAAAAAABa5IQAAAAAAAAA%0aAAAAAAAAAAAAAAACwyA0BAAAAAAAAAAAAAAAAAAAAAAAAgEVuCAAAAAAAAAAAAAAAAAAAAA%0aAAAAAsckMAAAAAAAAAAAAAAAAAAAAAAAAAYJEbAgAAAAAAAAAAAAAAAAAAAAAAAACL3BAAA%0aAAAAAAAAAAAAAAAAAAAAAAAWOSGAAAAAAAAAAAAAAAAAAAAAAAAAMAiNwQAAAAAAAAAAAAA%0aAAAAAAAAAAAAFrkhAAAAAAAAAAAAAAAAAAAAAAAAALDIDQEAAAAAAAAAAAAAAAAAAAAAAAC%0aARW4IAAAAAAAAAAAAAAAAAAAAAAAAACxyQwAAAAAAAAAAAAAAAAAAAAAAAABgkRsCAAAAAA%0aAAAAAAAAAAAAAAAAAAAIvcEAAAAAAAAAAAAAAAAAAAAAAAAABY5IYAAAAAAAAAAAAAAAAAA%0aAAAAAAAwCI3BAAAAAAAAAAAAAAAAAAAAAAAAAAWuSEAAAAAAAAAAAAAAAAAAAAAAAAAsMgN%0aAQAAAAAAAAAAAAAAAAAAAAAAAIBFbggAAAAAAAAAAAAAAAAAAAAAAAAALHJDAAAAAAAAAAA%0aAAAAAAAAAAAAAAGCRGwIAAAAAAAAAAAAAAAAAAAAAAAAAi9wQAAAAAAAAAAAAAAAAAAAAAA%0aAAAFjkhgAAAAAAAAAAAAAAAAAAAAAAAADAIjcEAAAAAAAAAAAAAAAAAAAAAAAAABa5IQAAA%0aAAAAAAAAAAAAAAAAAAAAACwyA0BAAAAAAAAAAAAAAAAAAAAAAAAgEVuCAAAAAAAAAAAAAAA%0aAAAAAAAAAAAsckMAAAAAAAAAAAAAAAAAAAAAAAAAYJEbAgAAAAAAAAAAAAAAAAAAAAAAAAC%0aL3BAAAAAAAAAAAAAAAAAAAAAAAAAAWOSGAAAAAAAAAAAAAAAAAAAAAAAAAMAiNwQAAAAAAA%0aAAAAAAAAAAAAAAAAAAFrkhAAAAAAAAAAAAAAAAAAAAAAAAALDIDQEAAAAAAAAAAAAAAAAAA%0aAAAAACARW4IAAAAAAAAAAAAAAAAAAAAAAAAACxyQwAAAAAAAAAAAAAAAAAAAAAAAABgkRsC%0aAAAAAAAAAAAAAAAAAAAAAAAAAIvcEAAAAAAAAAAAAAAAAAAAAAAAAABY5IYAAAAAAAAAAAA%0aAAAAAAAAAAAAAwCI3BAAAAAAAAAAAAAAAAAAAAAAAAAAWuSEAAAAAAAAAAAAAAAAAAAAAAA%0aAAsMgNAQAAAAAAAAAAAAAAAAAAAAAAAIBFbggAAAAAAAAAAAAAAAAAAAAAAAAALHJDAAAAA%0aAAAAAAAAAAAAAAAAAAAAGCRGwIAAAAAAAAAAAAAAAAAAAAAAAAAi9wQAAAAAAAAAAAAAAAA%0aAAAAAAAAAFjkhgAAAAAAAAAAAAAAAAAAAAAAAADAIjcEAAAAAAAAAAAAAAAAAAAAAAAAABa%0a5IQAAAAAAAAAAAAAAAAAAAAAAAACwyA0BAAAAAAAAAAAAAAAAAAAAAAAAgEVuCAAAAAAAAA%0aAAAAAAAAAAAAAAAAAsckMAAAAAAAAAAAAAAAAAAAAAAAAAYAlDtvoHR3LGlQAAAABJRU5Er%0akJggg=="/>
          <p:cNvSpPr>
            <a:spLocks noChangeAspect="1" noChangeArrowheads="1"/>
          </p:cNvSpPr>
          <p:nvPr/>
        </p:nvSpPr>
        <p:spPr bwMode="auto">
          <a:xfrm>
            <a:off x="10068547" y="96572"/>
            <a:ext cx="45719" cy="4571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6"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精确匹配</a:t>
            </a:r>
          </a:p>
        </p:txBody>
      </p:sp>
      <p:sp>
        <p:nvSpPr>
          <p:cNvPr id="3" name="内容占位符 2"/>
          <p:cNvSpPr>
            <a:spLocks noGrp="1"/>
          </p:cNvSpPr>
          <p:nvPr>
            <p:ph idx="1"/>
          </p:nvPr>
        </p:nvSpPr>
        <p:spPr>
          <a:xfrm>
            <a:off x="609601" y="1600481"/>
            <a:ext cx="10972801" cy="3415943"/>
          </a:xfrm>
        </p:spPr>
        <p:txBody>
          <a:bodyPr/>
          <a:lstStyle/>
          <a:p>
            <a:r>
              <a:rPr lang="zh-CN" altLang="en-US" dirty="0" smtClean="0"/>
              <a:t>含义：</a:t>
            </a:r>
            <a:r>
              <a:rPr lang="zh-CN" altLang="zh-CN" dirty="0" smtClean="0"/>
              <a:t>只有当</a:t>
            </a:r>
            <a:r>
              <a:rPr lang="zh-CN" altLang="en-US" dirty="0" smtClean="0"/>
              <a:t>企业</a:t>
            </a:r>
            <a:r>
              <a:rPr lang="zh-CN" altLang="zh-CN" dirty="0" smtClean="0"/>
              <a:t>购买的关键词与网民的搜索词完全一致时，</a:t>
            </a:r>
            <a:r>
              <a:rPr lang="en-US" altLang="zh-CN" dirty="0" smtClean="0"/>
              <a:t>    </a:t>
            </a:r>
            <a:r>
              <a:rPr lang="zh-CN" altLang="en-US" dirty="0" smtClean="0"/>
              <a:t>企业</a:t>
            </a:r>
            <a:r>
              <a:rPr lang="zh-CN" altLang="zh-CN" dirty="0" smtClean="0"/>
              <a:t>的推广信息才有展现机会。</a:t>
            </a:r>
            <a:endParaRPr lang="en-US" altLang="zh-CN" dirty="0" smtClean="0"/>
          </a:p>
          <a:p>
            <a:r>
              <a:rPr lang="zh-CN" altLang="en-US" dirty="0" smtClean="0"/>
              <a:t>举例：</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p:txBody>
      </p:sp>
      <p:graphicFrame>
        <p:nvGraphicFramePr>
          <p:cNvPr id="4" name="表格 3"/>
          <p:cNvGraphicFramePr>
            <a:graphicFrameLocks noGrp="1"/>
          </p:cNvGraphicFramePr>
          <p:nvPr>
            <p:extLst/>
          </p:nvPr>
        </p:nvGraphicFramePr>
        <p:xfrm>
          <a:off x="2210069" y="2819442"/>
          <a:ext cx="7009914" cy="1177206"/>
        </p:xfrm>
        <a:graphic>
          <a:graphicData uri="http://schemas.openxmlformats.org/drawingml/2006/table">
            <a:tbl>
              <a:tblPr firstRow="1" bandRow="1">
                <a:tableStyleId>{5C22544A-7EE6-4342-B048-85BDC9FD1C3A}</a:tableStyleId>
              </a:tblPr>
              <a:tblGrid>
                <a:gridCol w="2336638">
                  <a:extLst>
                    <a:ext uri="{9D8B030D-6E8A-4147-A177-3AD203B41FA5}">
                      <a16:colId xmlns:a16="http://schemas.microsoft.com/office/drawing/2014/main" xmlns="" val="20000"/>
                    </a:ext>
                  </a:extLst>
                </a:gridCol>
                <a:gridCol w="2336638">
                  <a:extLst>
                    <a:ext uri="{9D8B030D-6E8A-4147-A177-3AD203B41FA5}">
                      <a16:colId xmlns:a16="http://schemas.microsoft.com/office/drawing/2014/main" xmlns="" val="20001"/>
                    </a:ext>
                  </a:extLst>
                </a:gridCol>
                <a:gridCol w="2336638">
                  <a:extLst>
                    <a:ext uri="{9D8B030D-6E8A-4147-A177-3AD203B41FA5}">
                      <a16:colId xmlns:a16="http://schemas.microsoft.com/office/drawing/2014/main" xmlns="" val="20002"/>
                    </a:ext>
                  </a:extLst>
                </a:gridCol>
              </a:tblGrid>
              <a:tr h="392402">
                <a:tc>
                  <a:txBody>
                    <a:bodyPr/>
                    <a:lstStyle/>
                    <a:p>
                      <a:pPr algn="ctr"/>
                      <a:r>
                        <a:rPr lang="zh-CN" altLang="en-US" sz="1900" dirty="0" smtClean="0">
                          <a:latin typeface="微软雅黑" pitchFamily="34" charset="-122"/>
                          <a:ea typeface="微软雅黑" pitchFamily="34" charset="-122"/>
                        </a:rPr>
                        <a:t>关键词</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搜索词</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推广信息是否出现</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0"/>
                  </a:ext>
                </a:extLst>
              </a:tr>
              <a:tr h="392402">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1900" dirty="0" smtClean="0">
                        <a:latin typeface="微软雅黑" pitchFamily="34" charset="-122"/>
                        <a:ea typeface="微软雅黑" pitchFamily="34"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广州家教</a:t>
                      </a:r>
                    </a:p>
                  </a:txBody>
                  <a:tcPr marL="96757" marR="96757" marT="48378" marB="48378"/>
                </a:tc>
                <a:tc>
                  <a:txBody>
                    <a:bodyPr/>
                    <a:lstStyle/>
                    <a:p>
                      <a:pPr algn="ctr"/>
                      <a:r>
                        <a:rPr lang="zh-CN" altLang="en-US" sz="1900" dirty="0" smtClean="0">
                          <a:latin typeface="微软雅黑" pitchFamily="34" charset="-122"/>
                          <a:ea typeface="微软雅黑" pitchFamily="34" charset="-122"/>
                        </a:rPr>
                        <a:t>广州家教</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zh-CN" sz="1900" kern="100" dirty="0" smtClean="0">
                        <a:solidFill>
                          <a:schemeClr val="tx1"/>
                        </a:solidFill>
                        <a:latin typeface="微软雅黑" pitchFamily="34" charset="-122"/>
                        <a:ea typeface="微软雅黑" pitchFamily="34" charset="-122"/>
                        <a:cs typeface="Times New Roman"/>
                      </a:endParaRPr>
                    </a:p>
                  </a:txBody>
                  <a:tcPr marL="96757" marR="96757" marT="48378" marB="48378"/>
                </a:tc>
                <a:extLst>
                  <a:ext uri="{0D108BD9-81ED-4DB2-BD59-A6C34878D82A}">
                    <a16:rowId xmlns:a16="http://schemas.microsoft.com/office/drawing/2014/main" xmlns="" val="10001"/>
                  </a:ext>
                </a:extLst>
              </a:tr>
              <a:tr h="392402">
                <a:tc vMerge="1">
                  <a:txBody>
                    <a:bodyPr/>
                    <a:lstStyle/>
                    <a:p>
                      <a:endParaRPr lang="zh-CN" altLang="en-US" dirty="0"/>
                    </a:p>
                  </a:txBody>
                  <a:tcPr/>
                </a:tc>
                <a:tc>
                  <a:txBody>
                    <a:bodyPr/>
                    <a:lstStyle/>
                    <a:p>
                      <a:pPr algn="ctr"/>
                      <a:r>
                        <a:rPr lang="zh-CN" altLang="en-US" sz="1900" dirty="0" smtClean="0">
                          <a:latin typeface="微软雅黑" pitchFamily="34" charset="-122"/>
                          <a:ea typeface="微软雅黑" pitchFamily="34" charset="-122"/>
                        </a:rPr>
                        <a:t>家教</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zh-CN" sz="1900" kern="100" dirty="0" smtClean="0">
                        <a:solidFill>
                          <a:schemeClr val="tx1"/>
                        </a:solidFill>
                        <a:latin typeface="微软雅黑" pitchFamily="34" charset="-122"/>
                        <a:ea typeface="微软雅黑" pitchFamily="34" charset="-122"/>
                        <a:cs typeface="Times New Roman"/>
                      </a:endParaRPr>
                    </a:p>
                  </a:txBody>
                  <a:tcPr marL="96757" marR="96757" marT="48378" marB="48378"/>
                </a:tc>
                <a:extLst>
                  <a:ext uri="{0D108BD9-81ED-4DB2-BD59-A6C34878D82A}">
                    <a16:rowId xmlns:a16="http://schemas.microsoft.com/office/drawing/2014/main" xmlns="" val="10002"/>
                  </a:ext>
                </a:extLst>
              </a:tr>
            </a:tbl>
          </a:graphicData>
        </a:graphic>
      </p:graphicFrame>
      <p:sp>
        <p:nvSpPr>
          <p:cNvPr id="5" name="TextBox 4"/>
          <p:cNvSpPr txBox="1"/>
          <p:nvPr/>
        </p:nvSpPr>
        <p:spPr>
          <a:xfrm>
            <a:off x="7683424" y="3202225"/>
            <a:ext cx="755916" cy="385490"/>
          </a:xfrm>
          <a:prstGeom prst="rect">
            <a:avLst/>
          </a:prstGeom>
          <a:noFill/>
        </p:spPr>
        <p:txBody>
          <a:bodyPr wrap="square" rtlCol="0">
            <a:spAutoFit/>
          </a:bodyPr>
          <a:lstStyle/>
          <a:p>
            <a:pPr algn="ctr">
              <a:defRPr/>
            </a:pPr>
            <a:r>
              <a:rPr lang="zh-CN" altLang="zh-CN" sz="1905" b="1" kern="100" dirty="0">
                <a:latin typeface="微软雅黑" pitchFamily="34" charset="-122"/>
                <a:ea typeface="微软雅黑" pitchFamily="34" charset="-122"/>
                <a:cs typeface="宋体"/>
              </a:rPr>
              <a:t>√</a:t>
            </a:r>
            <a:endParaRPr lang="zh-CN" altLang="zh-CN" sz="1905" kern="100" dirty="0">
              <a:latin typeface="微软雅黑" pitchFamily="34" charset="-122"/>
              <a:ea typeface="微软雅黑" pitchFamily="34" charset="-122"/>
              <a:cs typeface="Times New Roman"/>
            </a:endParaRPr>
          </a:p>
        </p:txBody>
      </p:sp>
      <p:sp>
        <p:nvSpPr>
          <p:cNvPr id="6" name="TextBox 5"/>
          <p:cNvSpPr txBox="1"/>
          <p:nvPr/>
        </p:nvSpPr>
        <p:spPr>
          <a:xfrm>
            <a:off x="7683424" y="3580183"/>
            <a:ext cx="755916" cy="385490"/>
          </a:xfrm>
          <a:prstGeom prst="rect">
            <a:avLst/>
          </a:prstGeom>
          <a:noFill/>
        </p:spPr>
        <p:txBody>
          <a:bodyPr wrap="square" rtlCol="0">
            <a:spAutoFit/>
          </a:bodyPr>
          <a:lstStyle/>
          <a:p>
            <a:pPr algn="ctr">
              <a:defRPr/>
            </a:pPr>
            <a:r>
              <a:rPr lang="en-US" altLang="zh-CN" sz="1905" b="1" kern="100" dirty="0">
                <a:solidFill>
                  <a:srgbClr val="FF0000"/>
                </a:solidFill>
                <a:latin typeface="微软雅黑" pitchFamily="34" charset="-122"/>
                <a:ea typeface="微软雅黑" pitchFamily="34" charset="-122"/>
                <a:cs typeface="宋体"/>
              </a:rPr>
              <a:t>×</a:t>
            </a:r>
            <a:endParaRPr lang="zh-CN" altLang="zh-CN" sz="1905" kern="100" dirty="0">
              <a:solidFill>
                <a:srgbClr val="FF0000"/>
              </a:solidFill>
              <a:latin typeface="微软雅黑" pitchFamily="34" charset="-122"/>
              <a:ea typeface="微软雅黑" pitchFamily="34" charset="-122"/>
              <a:cs typeface="Times New Roman"/>
            </a:endParaRPr>
          </a:p>
        </p:txBody>
      </p:sp>
      <p:sp>
        <p:nvSpPr>
          <p:cNvPr id="7" name="TextBox 6"/>
          <p:cNvSpPr txBox="1"/>
          <p:nvPr/>
        </p:nvSpPr>
        <p:spPr>
          <a:xfrm>
            <a:off x="1031363" y="4487283"/>
            <a:ext cx="3477214" cy="1004249"/>
          </a:xfrm>
          <a:prstGeom prst="rect">
            <a:avLst/>
          </a:prstGeom>
          <a:noFill/>
        </p:spPr>
        <p:txBody>
          <a:bodyPr wrap="square" rtlCol="0">
            <a:spAutoFit/>
          </a:bodyPr>
          <a:lstStyle/>
          <a:p>
            <a:r>
              <a:rPr lang="zh-CN" altLang="en-US" sz="2963" dirty="0">
                <a:solidFill>
                  <a:schemeClr val="bg1">
                    <a:lumMod val="95000"/>
                  </a:schemeClr>
                </a:solidFill>
                <a:latin typeface="Verdana" pitchFamily="34" charset="0"/>
                <a:ea typeface="微软雅黑" pitchFamily="34" charset="-122"/>
              </a:rPr>
              <a:t>利：定位精准</a:t>
            </a:r>
            <a:endParaRPr lang="en-US" altLang="zh-CN" sz="2963" dirty="0">
              <a:solidFill>
                <a:schemeClr val="bg1">
                  <a:lumMod val="95000"/>
                </a:schemeClr>
              </a:solidFill>
              <a:latin typeface="Verdana" pitchFamily="34" charset="0"/>
              <a:ea typeface="微软雅黑" pitchFamily="34" charset="-122"/>
            </a:endParaRPr>
          </a:p>
          <a:p>
            <a:endParaRPr lang="zh-CN" altLang="en-US" sz="2963" dirty="0">
              <a:solidFill>
                <a:schemeClr val="bg1">
                  <a:lumMod val="95000"/>
                </a:schemeClr>
              </a:solidFill>
              <a:latin typeface="Verdana" pitchFamily="34" charset="0"/>
              <a:ea typeface="微软雅黑" pitchFamily="34" charset="-122"/>
            </a:endParaRPr>
          </a:p>
        </p:txBody>
      </p:sp>
      <p:sp>
        <p:nvSpPr>
          <p:cNvPr id="9" name="TextBox 8"/>
          <p:cNvSpPr txBox="1"/>
          <p:nvPr/>
        </p:nvSpPr>
        <p:spPr>
          <a:xfrm>
            <a:off x="1031363" y="5318790"/>
            <a:ext cx="2844048" cy="1004249"/>
          </a:xfrm>
          <a:prstGeom prst="rect">
            <a:avLst/>
          </a:prstGeom>
          <a:noFill/>
        </p:spPr>
        <p:txBody>
          <a:bodyPr wrap="none" rtlCol="0">
            <a:spAutoFit/>
          </a:bodyPr>
          <a:lstStyle/>
          <a:p>
            <a:r>
              <a:rPr lang="zh-CN" altLang="en-US" sz="2963" dirty="0">
                <a:solidFill>
                  <a:schemeClr val="bg1">
                    <a:lumMod val="95000"/>
                  </a:schemeClr>
                </a:solidFill>
                <a:latin typeface="Verdana" pitchFamily="34" charset="0"/>
                <a:ea typeface="微软雅黑" pitchFamily="34" charset="-122"/>
              </a:rPr>
              <a:t>弊：覆盖面太窄</a:t>
            </a:r>
            <a:endParaRPr lang="en-US" altLang="zh-CN" sz="2963" dirty="0">
              <a:solidFill>
                <a:schemeClr val="bg1">
                  <a:lumMod val="95000"/>
                </a:schemeClr>
              </a:solidFill>
              <a:latin typeface="Verdana" pitchFamily="34" charset="0"/>
              <a:ea typeface="微软雅黑" pitchFamily="34" charset="-122"/>
            </a:endParaRPr>
          </a:p>
          <a:p>
            <a:endParaRPr lang="zh-CN" altLang="en-US" sz="2963" dirty="0">
              <a:solidFill>
                <a:schemeClr val="bg1">
                  <a:lumMod val="95000"/>
                </a:schemeClr>
              </a:solidFill>
              <a:latin typeface="Verdana" pitchFamily="34" charset="0"/>
              <a:ea typeface="微软雅黑" pitchFamily="34" charset="-122"/>
            </a:endParaRPr>
          </a:p>
        </p:txBody>
      </p:sp>
    </p:spTree>
    <p:extLst>
      <p:ext uri="{BB962C8B-B14F-4D97-AF65-F5344CB8AC3E}">
        <p14:creationId xmlns:p14="http://schemas.microsoft.com/office/powerpoint/2010/main" xmlns="" val="191610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6" presetClass="emph" presetSubtype="0" fill="hold" grpId="1" nodeType="withEffect">
                                  <p:stCondLst>
                                    <p:cond delay="0"/>
                                  </p:stCondLst>
                                  <p:childTnLst>
                                    <p:animScale>
                                      <p:cBhvr>
                                        <p:cTn id="14" dur="500" fill="hold"/>
                                        <p:tgtEl>
                                          <p:spTgt spid="6"/>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精确匹配</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地域词扩展功能</a:t>
            </a:r>
          </a:p>
        </p:txBody>
      </p:sp>
      <p:sp>
        <p:nvSpPr>
          <p:cNvPr id="3" name="内容占位符 2"/>
          <p:cNvSpPr>
            <a:spLocks noGrp="1"/>
          </p:cNvSpPr>
          <p:nvPr>
            <p:ph idx="1"/>
          </p:nvPr>
        </p:nvSpPr>
        <p:spPr>
          <a:xfrm>
            <a:off x="381395" y="1600481"/>
            <a:ext cx="11201007" cy="3793901"/>
          </a:xfrm>
        </p:spPr>
        <p:txBody>
          <a:bodyPr>
            <a:normAutofit/>
          </a:bodyPr>
          <a:lstStyle/>
          <a:p>
            <a:r>
              <a:rPr lang="zh-CN" altLang="en-US" sz="1905" dirty="0">
                <a:latin typeface="微软雅黑" panose="020B0503020204020204" pitchFamily="34" charset="-122"/>
              </a:rPr>
              <a:t>含义：当设置的关键词中，包含地域词时，位于该地域（按</a:t>
            </a:r>
            <a:r>
              <a:rPr lang="en-US" altLang="zh-CN" sz="1905" dirty="0">
                <a:latin typeface="微软雅黑" panose="020B0503020204020204" pitchFamily="34" charset="-122"/>
              </a:rPr>
              <a:t>IP</a:t>
            </a:r>
            <a:r>
              <a:rPr lang="zh-CN" altLang="en-US" sz="1905" dirty="0">
                <a:latin typeface="微软雅黑" panose="020B0503020204020204" pitchFamily="34" charset="-122"/>
              </a:rPr>
              <a:t>地址来判断）的网民搜索除去地域词以外的部分，也可能展现您的推广结果。</a:t>
            </a:r>
            <a:endParaRPr lang="en-US" altLang="zh-CN" sz="1905" dirty="0">
              <a:latin typeface="微软雅黑" panose="020B0503020204020204" pitchFamily="34" charset="-122"/>
            </a:endParaRPr>
          </a:p>
          <a:p>
            <a:r>
              <a:rPr lang="zh-CN" altLang="en-US" sz="1905" dirty="0">
                <a:latin typeface="微软雅黑" panose="020B0503020204020204" pitchFamily="34" charset="-122"/>
              </a:rPr>
              <a:t>例如您设置了关键词“广州家教”（精确匹配），启用此功能后，位于广州的网民在搜索“家教”时也可能会看到您的推广结果，位于广州以外的其他地区网民搜索“家教”则不会展现您的推广结果。</a:t>
            </a:r>
            <a:endParaRPr lang="en-US" altLang="zh-CN" sz="1905" dirty="0">
              <a:latin typeface="微软雅黑" panose="020B0503020204020204" pitchFamily="34" charset="-122"/>
            </a:endParaRPr>
          </a:p>
          <a:p>
            <a:r>
              <a:rPr lang="zh-CN" altLang="en-US" sz="1905" dirty="0">
                <a:latin typeface="微软雅黑" panose="020B0503020204020204" pitchFamily="34" charset="-122"/>
              </a:rPr>
              <a:t>举例</a:t>
            </a:r>
            <a:r>
              <a:rPr lang="zh-CN" altLang="en-US" dirty="0" smtClean="0"/>
              <a:t>：</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p:txBody>
      </p:sp>
      <p:graphicFrame>
        <p:nvGraphicFramePr>
          <p:cNvPr id="4" name="表格 3"/>
          <p:cNvGraphicFramePr>
            <a:graphicFrameLocks noGrp="1"/>
          </p:cNvGraphicFramePr>
          <p:nvPr>
            <p:extLst/>
          </p:nvPr>
        </p:nvGraphicFramePr>
        <p:xfrm>
          <a:off x="2210070" y="3124221"/>
          <a:ext cx="8457616" cy="1962010"/>
        </p:xfrm>
        <a:graphic>
          <a:graphicData uri="http://schemas.openxmlformats.org/drawingml/2006/table">
            <a:tbl>
              <a:tblPr firstRow="1" bandRow="1">
                <a:tableStyleId>{5C22544A-7EE6-4342-B048-85BDC9FD1C3A}</a:tableStyleId>
              </a:tblPr>
              <a:tblGrid>
                <a:gridCol w="1409603">
                  <a:extLst>
                    <a:ext uri="{9D8B030D-6E8A-4147-A177-3AD203B41FA5}">
                      <a16:colId xmlns:a16="http://schemas.microsoft.com/office/drawing/2014/main" xmlns="" val="20000"/>
                    </a:ext>
                  </a:extLst>
                </a:gridCol>
                <a:gridCol w="1409603">
                  <a:extLst>
                    <a:ext uri="{9D8B030D-6E8A-4147-A177-3AD203B41FA5}">
                      <a16:colId xmlns:a16="http://schemas.microsoft.com/office/drawing/2014/main" xmlns="" val="20001"/>
                    </a:ext>
                  </a:extLst>
                </a:gridCol>
                <a:gridCol w="1981062">
                  <a:extLst>
                    <a:ext uri="{9D8B030D-6E8A-4147-A177-3AD203B41FA5}">
                      <a16:colId xmlns:a16="http://schemas.microsoft.com/office/drawing/2014/main" xmlns="" val="20002"/>
                    </a:ext>
                  </a:extLst>
                </a:gridCol>
                <a:gridCol w="1523895">
                  <a:extLst>
                    <a:ext uri="{9D8B030D-6E8A-4147-A177-3AD203B41FA5}">
                      <a16:colId xmlns:a16="http://schemas.microsoft.com/office/drawing/2014/main" xmlns="" val="20003"/>
                    </a:ext>
                  </a:extLst>
                </a:gridCol>
                <a:gridCol w="1142921">
                  <a:extLst>
                    <a:ext uri="{9D8B030D-6E8A-4147-A177-3AD203B41FA5}">
                      <a16:colId xmlns:a16="http://schemas.microsoft.com/office/drawing/2014/main" xmlns="" val="20004"/>
                    </a:ext>
                  </a:extLst>
                </a:gridCol>
                <a:gridCol w="990532">
                  <a:extLst>
                    <a:ext uri="{9D8B030D-6E8A-4147-A177-3AD203B41FA5}">
                      <a16:colId xmlns:a16="http://schemas.microsoft.com/office/drawing/2014/main" xmlns="" val="20005"/>
                    </a:ext>
                  </a:extLst>
                </a:gridCol>
              </a:tblGrid>
              <a:tr h="392402">
                <a:tc>
                  <a:txBody>
                    <a:bodyPr/>
                    <a:lstStyle/>
                    <a:p>
                      <a:pPr algn="ctr"/>
                      <a:r>
                        <a:rPr lang="zh-CN" altLang="en-US" sz="1900" dirty="0" smtClean="0">
                          <a:latin typeface="微软雅黑" pitchFamily="34" charset="-122"/>
                          <a:ea typeface="微软雅黑" pitchFamily="34" charset="-122"/>
                        </a:rPr>
                        <a:t>投放地域</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关键词</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搜索地域</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搜索词</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未开通</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开通</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0"/>
                  </a:ext>
                </a:extLst>
              </a:tr>
              <a:tr h="392402">
                <a:tc rowSpan="4">
                  <a:txBody>
                    <a:bodyPr/>
                    <a:lstStyle/>
                    <a:p>
                      <a:pPr algn="ctr"/>
                      <a:endParaRPr lang="en-US" altLang="zh-CN" sz="1900" dirty="0" smtClean="0">
                        <a:latin typeface="微软雅黑" pitchFamily="34" charset="-122"/>
                        <a:ea typeface="微软雅黑" pitchFamily="34" charset="-122"/>
                      </a:endParaRPr>
                    </a:p>
                    <a:p>
                      <a:pPr algn="ctr"/>
                      <a:endParaRPr lang="en-US" altLang="zh-CN" sz="1900" dirty="0" smtClean="0">
                        <a:latin typeface="微软雅黑" pitchFamily="34" charset="-122"/>
                        <a:ea typeface="微软雅黑" pitchFamily="34" charset="-122"/>
                      </a:endParaRPr>
                    </a:p>
                    <a:p>
                      <a:pPr algn="ctr"/>
                      <a:r>
                        <a:rPr lang="zh-CN" altLang="en-US" sz="1900" dirty="0" smtClean="0">
                          <a:latin typeface="微软雅黑" pitchFamily="34" charset="-122"/>
                          <a:ea typeface="微软雅黑" pitchFamily="34" charset="-122"/>
                        </a:rPr>
                        <a:t>广东</a:t>
                      </a:r>
                      <a:endParaRPr lang="zh-CN" altLang="en-US" sz="1900" dirty="0">
                        <a:latin typeface="微软雅黑" pitchFamily="34" charset="-122"/>
                        <a:ea typeface="微软雅黑" pitchFamily="34" charset="-122"/>
                      </a:endParaRPr>
                    </a:p>
                  </a:txBody>
                  <a:tcPr marL="96757" marR="96757" marT="48378" marB="48378"/>
                </a:tc>
                <a:tc rowSpan="4">
                  <a:txBody>
                    <a:bodyPr/>
                    <a:lstStyle/>
                    <a:p>
                      <a:pPr algn="ctr"/>
                      <a:endParaRPr lang="en-US" altLang="zh-CN" sz="1900" dirty="0" smtClean="0">
                        <a:latin typeface="微软雅黑" pitchFamily="34" charset="-122"/>
                        <a:ea typeface="微软雅黑" pitchFamily="34" charset="-122"/>
                      </a:endParaRPr>
                    </a:p>
                    <a:p>
                      <a:pPr algn="ctr"/>
                      <a:endParaRPr lang="en-US" altLang="zh-CN" sz="1900" dirty="0" smtClean="0">
                        <a:latin typeface="微软雅黑" pitchFamily="34" charset="-122"/>
                        <a:ea typeface="微软雅黑" pitchFamily="34" charset="-122"/>
                      </a:endParaRPr>
                    </a:p>
                    <a:p>
                      <a:pPr algn="ctr"/>
                      <a:r>
                        <a:rPr lang="zh-CN" altLang="en-US" sz="1900" dirty="0" smtClean="0">
                          <a:latin typeface="微软雅黑" pitchFamily="34" charset="-122"/>
                          <a:ea typeface="微软雅黑" pitchFamily="34" charset="-122"/>
                        </a:rPr>
                        <a:t>广州家教</a:t>
                      </a:r>
                      <a:endParaRPr lang="zh-CN" altLang="en-US" sz="1900" dirty="0">
                        <a:latin typeface="微软雅黑" pitchFamily="34" charset="-122"/>
                        <a:ea typeface="微软雅黑" pitchFamily="34" charset="-122"/>
                      </a:endParaRPr>
                    </a:p>
                  </a:txBody>
                  <a:tcPr marL="96757" marR="96757" marT="48378" marB="48378"/>
                </a:tc>
                <a:tc rowSpan="2">
                  <a:txBody>
                    <a:bodyPr/>
                    <a:lstStyle/>
                    <a:p>
                      <a:pPr algn="ctr"/>
                      <a:endParaRPr lang="en-US" altLang="zh-CN" sz="1900" dirty="0" smtClean="0">
                        <a:latin typeface="微软雅黑" pitchFamily="34" charset="-122"/>
                        <a:ea typeface="微软雅黑" pitchFamily="34" charset="-122"/>
                      </a:endParaRPr>
                    </a:p>
                    <a:p>
                      <a:pPr algn="ctr"/>
                      <a:r>
                        <a:rPr lang="zh-CN" altLang="en-US" sz="1900" dirty="0" smtClean="0">
                          <a:latin typeface="微软雅黑" pitchFamily="34" charset="-122"/>
                          <a:ea typeface="微软雅黑" pitchFamily="34" charset="-122"/>
                        </a:rPr>
                        <a:t>广州</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dirty="0" smtClean="0">
                          <a:latin typeface="微软雅黑" pitchFamily="34" charset="-122"/>
                          <a:ea typeface="微软雅黑" pitchFamily="34" charset="-122"/>
                        </a:rPr>
                        <a:t>广州家教</a:t>
                      </a:r>
                      <a:endParaRPr lang="en-US" altLang="zh-CN" sz="1900" dirty="0" smtClean="0">
                        <a:latin typeface="微软雅黑" pitchFamily="34" charset="-122"/>
                        <a:ea typeface="微软雅黑" pitchFamily="34" charset="-122"/>
                      </a:endParaRPr>
                    </a:p>
                  </a:txBody>
                  <a:tcPr marL="96757" marR="96757" marT="48378" marB="48378"/>
                </a:tc>
                <a:tc>
                  <a:txBody>
                    <a:bodyPr/>
                    <a:lstStyle/>
                    <a:p>
                      <a:endParaRPr lang="zh-CN" altLang="en-US" sz="1900"/>
                    </a:p>
                  </a:txBody>
                  <a:tcPr marL="96757" marR="96757" marT="48378" marB="48378"/>
                </a:tc>
                <a:tc>
                  <a:txBody>
                    <a:bodyPr/>
                    <a:lstStyle/>
                    <a:p>
                      <a:endParaRPr lang="zh-CN" altLang="en-US" sz="1900" dirty="0"/>
                    </a:p>
                  </a:txBody>
                  <a:tcPr marL="96757" marR="96757" marT="48378" marB="48378"/>
                </a:tc>
                <a:extLst>
                  <a:ext uri="{0D108BD9-81ED-4DB2-BD59-A6C34878D82A}">
                    <a16:rowId xmlns:a16="http://schemas.microsoft.com/office/drawing/2014/main" xmlns="" val="10001"/>
                  </a:ext>
                </a:extLst>
              </a:tr>
              <a:tr h="392402">
                <a:tc vMerge="1">
                  <a:txBody>
                    <a:bodyPr/>
                    <a:lstStyle/>
                    <a:p>
                      <a:pPr algn="ctr"/>
                      <a:endParaRPr lang="zh-CN" altLang="en-US"/>
                    </a:p>
                  </a:txBody>
                  <a:tcPr/>
                </a:tc>
                <a:tc vMerge="1">
                  <a:txBody>
                    <a:bodyPr/>
                    <a:lstStyle/>
                    <a:p>
                      <a:pPr algn="ctr"/>
                      <a:endParaRPr lang="zh-CN" altLang="en-US"/>
                    </a:p>
                  </a:txBody>
                  <a:tcPr/>
                </a:tc>
                <a:tc vMerge="1">
                  <a:txBody>
                    <a:bodyPr/>
                    <a:lstStyle/>
                    <a:p>
                      <a:endParaRPr lang="zh-CN" altLang="en-US" dirty="0"/>
                    </a:p>
                  </a:txBody>
                  <a:tcPr/>
                </a:tc>
                <a:tc>
                  <a:txBody>
                    <a:bodyPr/>
                    <a:lstStyle/>
                    <a:p>
                      <a:pPr algn="ctr"/>
                      <a:r>
                        <a:rPr lang="zh-CN" altLang="en-US" sz="1900" dirty="0" smtClean="0">
                          <a:latin typeface="微软雅黑" pitchFamily="34" charset="-122"/>
                          <a:ea typeface="微软雅黑" pitchFamily="34" charset="-122"/>
                        </a:rPr>
                        <a:t>家教</a:t>
                      </a:r>
                      <a:endParaRPr lang="zh-CN" altLang="en-US" sz="1900" dirty="0">
                        <a:latin typeface="微软雅黑" pitchFamily="34" charset="-122"/>
                        <a:ea typeface="微软雅黑" pitchFamily="34" charset="-122"/>
                      </a:endParaRPr>
                    </a:p>
                  </a:txBody>
                  <a:tcPr marL="96757" marR="96757" marT="48378" marB="48378"/>
                </a:tc>
                <a:tc>
                  <a:txBody>
                    <a:bodyPr/>
                    <a:lstStyle/>
                    <a:p>
                      <a:endParaRPr lang="zh-CN" altLang="en-US" sz="1900" dirty="0"/>
                    </a:p>
                  </a:txBody>
                  <a:tcPr marL="96757" marR="96757" marT="48378" marB="48378"/>
                </a:tc>
                <a:tc>
                  <a:txBody>
                    <a:bodyPr/>
                    <a:lstStyle/>
                    <a:p>
                      <a:endParaRPr lang="zh-CN" altLang="en-US" sz="1900" dirty="0"/>
                    </a:p>
                  </a:txBody>
                  <a:tcPr marL="96757" marR="96757" marT="48378" marB="48378"/>
                </a:tc>
                <a:extLst>
                  <a:ext uri="{0D108BD9-81ED-4DB2-BD59-A6C34878D82A}">
                    <a16:rowId xmlns:a16="http://schemas.microsoft.com/office/drawing/2014/main" xmlns="" val="10002"/>
                  </a:ext>
                </a:extLst>
              </a:tr>
              <a:tr h="392402">
                <a:tc vMerge="1">
                  <a:txBody>
                    <a:bodyPr/>
                    <a:lstStyle/>
                    <a:p>
                      <a:pPr algn="ctr"/>
                      <a:endParaRPr lang="zh-CN" altLang="en-US"/>
                    </a:p>
                  </a:txBody>
                  <a:tcPr/>
                </a:tc>
                <a:tc vMerge="1">
                  <a:txBody>
                    <a:bodyPr/>
                    <a:lstStyle/>
                    <a:p>
                      <a:pPr algn="ctr"/>
                      <a:endParaRPr lang="zh-CN" altLang="en-US"/>
                    </a:p>
                  </a:txBody>
                  <a:tcPr/>
                </a:tc>
                <a:tc rowSpan="2">
                  <a:txBody>
                    <a:bodyPr/>
                    <a:lstStyle/>
                    <a:p>
                      <a:pPr algn="ctr"/>
                      <a:endParaRPr lang="en-US" altLang="zh-CN" sz="1900" dirty="0" smtClean="0">
                        <a:latin typeface="微软雅黑" pitchFamily="34" charset="-122"/>
                        <a:ea typeface="微软雅黑" pitchFamily="34" charset="-122"/>
                      </a:endParaRPr>
                    </a:p>
                    <a:p>
                      <a:pPr algn="ctr"/>
                      <a:r>
                        <a:rPr lang="zh-CN" altLang="en-US" sz="1900" dirty="0" smtClean="0">
                          <a:latin typeface="微软雅黑" pitchFamily="34" charset="-122"/>
                          <a:ea typeface="微软雅黑" pitchFamily="34" charset="-122"/>
                        </a:rPr>
                        <a:t>广东非广州地区</a:t>
                      </a:r>
                      <a:endParaRPr lang="zh-CN" altLang="en-US" sz="1900" dirty="0">
                        <a:latin typeface="微软雅黑" pitchFamily="34" charset="-122"/>
                        <a:ea typeface="微软雅黑" pitchFamily="34" charset="-122"/>
                      </a:endParaRPr>
                    </a:p>
                  </a:txBody>
                  <a:tcPr marL="96757" marR="96757" marT="48378" marB="48378"/>
                </a:tc>
                <a:tc>
                  <a:txBody>
                    <a:bodyPr/>
                    <a:lstStyle/>
                    <a:p>
                      <a:pPr algn="ctr"/>
                      <a:r>
                        <a:rPr lang="zh-CN" altLang="en-US" sz="1900" smtClean="0">
                          <a:latin typeface="微软雅黑" pitchFamily="34" charset="-122"/>
                          <a:ea typeface="微软雅黑" pitchFamily="34" charset="-122"/>
                        </a:rPr>
                        <a:t>广州家教</a:t>
                      </a:r>
                      <a:endParaRPr lang="zh-CN" altLang="en-US" sz="1900" dirty="0">
                        <a:latin typeface="微软雅黑" pitchFamily="34" charset="-122"/>
                        <a:ea typeface="微软雅黑" pitchFamily="34" charset="-122"/>
                      </a:endParaRPr>
                    </a:p>
                  </a:txBody>
                  <a:tcPr marL="96757" marR="96757" marT="48378" marB="48378"/>
                </a:tc>
                <a:tc>
                  <a:txBody>
                    <a:bodyPr/>
                    <a:lstStyle/>
                    <a:p>
                      <a:endParaRPr lang="zh-CN" altLang="en-US" sz="1900" dirty="0"/>
                    </a:p>
                  </a:txBody>
                  <a:tcPr marL="96757" marR="96757" marT="48378" marB="48378"/>
                </a:tc>
                <a:tc>
                  <a:txBody>
                    <a:bodyPr/>
                    <a:lstStyle/>
                    <a:p>
                      <a:endParaRPr lang="zh-CN" altLang="en-US" sz="1900" dirty="0"/>
                    </a:p>
                  </a:txBody>
                  <a:tcPr marL="96757" marR="96757" marT="48378" marB="48378"/>
                </a:tc>
                <a:extLst>
                  <a:ext uri="{0D108BD9-81ED-4DB2-BD59-A6C34878D82A}">
                    <a16:rowId xmlns:a16="http://schemas.microsoft.com/office/drawing/2014/main" xmlns="" val="10003"/>
                  </a:ext>
                </a:extLst>
              </a:tr>
              <a:tr h="392402">
                <a:tc vMerge="1">
                  <a:txBody>
                    <a:bodyPr/>
                    <a:lstStyle/>
                    <a:p>
                      <a:pPr algn="ctr"/>
                      <a:endParaRPr lang="zh-CN" altLang="en-US" dirty="0"/>
                    </a:p>
                  </a:txBody>
                  <a:tcPr/>
                </a:tc>
                <a:tc vMerge="1">
                  <a:txBody>
                    <a:bodyPr/>
                    <a:lstStyle/>
                    <a:p>
                      <a:pPr algn="ctr"/>
                      <a:endParaRPr lang="zh-CN" altLang="en-US" dirty="0"/>
                    </a:p>
                  </a:txBody>
                  <a:tcPr/>
                </a:tc>
                <a:tc vMerge="1">
                  <a:txBody>
                    <a:bodyPr/>
                    <a:lstStyle/>
                    <a:p>
                      <a:pPr algn="ctr"/>
                      <a:endParaRPr lang="zh-CN" altLang="en-US" dirty="0"/>
                    </a:p>
                  </a:txBody>
                  <a:tcPr/>
                </a:tc>
                <a:tc>
                  <a:txBody>
                    <a:bodyPr/>
                    <a:lstStyle/>
                    <a:p>
                      <a:pPr algn="ctr"/>
                      <a:r>
                        <a:rPr lang="zh-CN" altLang="en-US" sz="1900" dirty="0" smtClean="0">
                          <a:latin typeface="微软雅黑" pitchFamily="34" charset="-122"/>
                          <a:ea typeface="微软雅黑" pitchFamily="34" charset="-122"/>
                        </a:rPr>
                        <a:t>家教</a:t>
                      </a:r>
                      <a:endParaRPr lang="zh-CN" altLang="en-US" sz="1900" dirty="0">
                        <a:latin typeface="微软雅黑" pitchFamily="34" charset="-122"/>
                        <a:ea typeface="微软雅黑" pitchFamily="34" charset="-122"/>
                      </a:endParaRPr>
                    </a:p>
                  </a:txBody>
                  <a:tcPr marL="96757" marR="96757" marT="48378" marB="48378"/>
                </a:tc>
                <a:tc>
                  <a:txBody>
                    <a:bodyPr/>
                    <a:lstStyle/>
                    <a:p>
                      <a:endParaRPr lang="zh-CN" altLang="en-US" sz="1900" dirty="0"/>
                    </a:p>
                  </a:txBody>
                  <a:tcPr marL="96757" marR="96757" marT="48378" marB="48378"/>
                </a:tc>
                <a:tc>
                  <a:txBody>
                    <a:bodyPr/>
                    <a:lstStyle/>
                    <a:p>
                      <a:endParaRPr lang="zh-CN" altLang="en-US" sz="1900" dirty="0"/>
                    </a:p>
                  </a:txBody>
                  <a:tcPr marL="96757" marR="96757" marT="48378" marB="48378"/>
                </a:tc>
                <a:extLst>
                  <a:ext uri="{0D108BD9-81ED-4DB2-BD59-A6C34878D82A}">
                    <a16:rowId xmlns:a16="http://schemas.microsoft.com/office/drawing/2014/main" xmlns="" val="10004"/>
                  </a:ext>
                </a:extLst>
              </a:tr>
            </a:tbl>
          </a:graphicData>
        </a:graphic>
      </p:graphicFrame>
      <p:sp>
        <p:nvSpPr>
          <p:cNvPr id="5" name="矩形 4"/>
          <p:cNvSpPr/>
          <p:nvPr/>
        </p:nvSpPr>
        <p:spPr bwMode="auto">
          <a:xfrm>
            <a:off x="7010337" y="3886168"/>
            <a:ext cx="1523895" cy="380974"/>
          </a:xfrm>
          <a:prstGeom prst="rect">
            <a:avLst/>
          </a:prstGeom>
          <a:noFill/>
          <a:ln w="28575" cap="flat" cmpd="sng" algn="ctr">
            <a:solidFill>
              <a:srgbClr val="FF0000"/>
            </a:solidFill>
            <a:prstDash val="solid"/>
            <a:round/>
            <a:headEnd type="none" w="med" len="med"/>
            <a:tailEnd type="none" w="med" len="med"/>
          </a:ln>
          <a:effectLst/>
        </p:spPr>
        <p:txBody>
          <a:bodyPr vert="horz" wrap="square" lIns="96757" tIns="48378" rIns="96757" bIns="48378" numCol="1" rtlCol="0"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527" fontAlgn="base">
              <a:spcBef>
                <a:spcPct val="0"/>
              </a:spcBef>
              <a:spcAft>
                <a:spcPct val="0"/>
              </a:spcAft>
            </a:pPr>
            <a:endParaRPr lang="zh-CN" altLang="en-US" sz="1905" dirty="0">
              <a:ln w="28575">
                <a:solidFill>
                  <a:srgbClr val="FF0000"/>
                </a:solidFill>
              </a:ln>
              <a:noFill/>
              <a:latin typeface="Arial" charset="0"/>
              <a:ea typeface="宋体" pitchFamily="2" charset="-122"/>
            </a:endParaRPr>
          </a:p>
        </p:txBody>
      </p:sp>
      <p:sp>
        <p:nvSpPr>
          <p:cNvPr id="6" name="TextBox 5"/>
          <p:cNvSpPr txBox="1"/>
          <p:nvPr/>
        </p:nvSpPr>
        <p:spPr>
          <a:xfrm>
            <a:off x="8741706" y="3580183"/>
            <a:ext cx="1814198" cy="385490"/>
          </a:xfrm>
          <a:prstGeom prst="rect">
            <a:avLst/>
          </a:prstGeom>
          <a:noFill/>
        </p:spPr>
        <p:txBody>
          <a:bodyPr wrap="square" rtlCol="0">
            <a:spAutoFit/>
          </a:bodyPr>
          <a:lstStyle/>
          <a:p>
            <a:pPr algn="ctr">
              <a:defRPr/>
            </a:pPr>
            <a:r>
              <a:rPr lang="zh-CN" altLang="zh-CN" sz="1905" b="1" kern="100" dirty="0">
                <a:latin typeface="微软雅黑" pitchFamily="34" charset="-122"/>
                <a:ea typeface="微软雅黑" pitchFamily="34" charset="-122"/>
                <a:cs typeface="宋体"/>
              </a:rPr>
              <a:t>√</a:t>
            </a:r>
            <a:r>
              <a:rPr lang="en-US" altLang="zh-CN" sz="1905" b="1" dirty="0"/>
              <a:t>                </a:t>
            </a:r>
            <a:r>
              <a:rPr lang="zh-CN" altLang="zh-CN" sz="1905" b="1" kern="100" dirty="0">
                <a:latin typeface="微软雅黑" pitchFamily="34" charset="-122"/>
                <a:ea typeface="微软雅黑" pitchFamily="34" charset="-122"/>
                <a:cs typeface="宋体"/>
              </a:rPr>
              <a:t>√</a:t>
            </a:r>
            <a:endParaRPr lang="zh-CN" altLang="zh-CN" sz="1905" kern="100" dirty="0">
              <a:latin typeface="微软雅黑" pitchFamily="34" charset="-122"/>
              <a:ea typeface="微软雅黑" pitchFamily="34" charset="-122"/>
              <a:cs typeface="Times New Roman"/>
            </a:endParaRPr>
          </a:p>
        </p:txBody>
      </p:sp>
      <p:sp>
        <p:nvSpPr>
          <p:cNvPr id="7" name="TextBox 6"/>
          <p:cNvSpPr txBox="1"/>
          <p:nvPr/>
        </p:nvSpPr>
        <p:spPr>
          <a:xfrm>
            <a:off x="8741706" y="3958141"/>
            <a:ext cx="1814198" cy="385490"/>
          </a:xfrm>
          <a:prstGeom prst="rect">
            <a:avLst/>
          </a:prstGeom>
          <a:noFill/>
        </p:spPr>
        <p:txBody>
          <a:bodyPr wrap="square" rtlCol="0">
            <a:spAutoFit/>
          </a:bodyPr>
          <a:lstStyle/>
          <a:p>
            <a:pPr algn="ctr">
              <a:defRPr/>
            </a:pPr>
            <a:r>
              <a:rPr lang="en-US" altLang="zh-CN" sz="1905" b="1" kern="100" dirty="0">
                <a:solidFill>
                  <a:srgbClr val="FF0000"/>
                </a:solidFill>
                <a:latin typeface="微软雅黑" pitchFamily="34" charset="-122"/>
                <a:ea typeface="微软雅黑" pitchFamily="34" charset="-122"/>
                <a:cs typeface="宋体"/>
              </a:rPr>
              <a:t>×</a:t>
            </a:r>
            <a:r>
              <a:rPr lang="en-US" altLang="zh-CN" sz="1905" b="1" dirty="0">
                <a:solidFill>
                  <a:srgbClr val="FF0000"/>
                </a:solidFill>
              </a:rPr>
              <a:t> </a:t>
            </a:r>
            <a:r>
              <a:rPr lang="en-US" altLang="zh-CN" sz="1905" b="1" dirty="0"/>
              <a:t>               </a:t>
            </a:r>
            <a:r>
              <a:rPr lang="zh-CN" altLang="zh-CN" sz="1905" b="1" kern="100" dirty="0">
                <a:latin typeface="微软雅黑" pitchFamily="34" charset="-122"/>
                <a:ea typeface="微软雅黑" pitchFamily="34" charset="-122"/>
                <a:cs typeface="宋体"/>
              </a:rPr>
              <a:t>√</a:t>
            </a:r>
            <a:endParaRPr lang="zh-CN" altLang="zh-CN" sz="1905" kern="100" dirty="0">
              <a:latin typeface="微软雅黑" pitchFamily="34" charset="-122"/>
              <a:ea typeface="微软雅黑" pitchFamily="34" charset="-122"/>
              <a:cs typeface="Times New Roman"/>
            </a:endParaRPr>
          </a:p>
        </p:txBody>
      </p:sp>
      <p:sp>
        <p:nvSpPr>
          <p:cNvPr id="8" name="TextBox 7"/>
          <p:cNvSpPr txBox="1"/>
          <p:nvPr/>
        </p:nvSpPr>
        <p:spPr>
          <a:xfrm>
            <a:off x="8741706" y="4323251"/>
            <a:ext cx="1814198" cy="385490"/>
          </a:xfrm>
          <a:prstGeom prst="rect">
            <a:avLst/>
          </a:prstGeom>
          <a:noFill/>
        </p:spPr>
        <p:txBody>
          <a:bodyPr wrap="square" rtlCol="0">
            <a:spAutoFit/>
          </a:bodyPr>
          <a:lstStyle/>
          <a:p>
            <a:pPr algn="ctr">
              <a:defRPr/>
            </a:pPr>
            <a:r>
              <a:rPr lang="zh-CN" altLang="zh-CN" sz="1905" b="1" kern="100" dirty="0">
                <a:latin typeface="微软雅黑" pitchFamily="34" charset="-122"/>
                <a:ea typeface="微软雅黑" pitchFamily="34" charset="-122"/>
                <a:cs typeface="宋体"/>
              </a:rPr>
              <a:t>√</a:t>
            </a:r>
            <a:r>
              <a:rPr lang="en-US" altLang="zh-CN" sz="1905" b="1" dirty="0"/>
              <a:t>                 </a:t>
            </a:r>
            <a:r>
              <a:rPr lang="zh-CN" altLang="zh-CN" sz="1905" b="1" kern="100" dirty="0">
                <a:latin typeface="微软雅黑" pitchFamily="34" charset="-122"/>
                <a:ea typeface="微软雅黑" pitchFamily="34" charset="-122"/>
                <a:cs typeface="宋体"/>
              </a:rPr>
              <a:t>√</a:t>
            </a:r>
            <a:endParaRPr lang="zh-CN" altLang="zh-CN" sz="1905" kern="100" dirty="0">
              <a:latin typeface="微软雅黑" pitchFamily="34" charset="-122"/>
              <a:ea typeface="微软雅黑" pitchFamily="34" charset="-122"/>
              <a:cs typeface="Times New Roman"/>
            </a:endParaRPr>
          </a:p>
        </p:txBody>
      </p:sp>
      <p:sp>
        <p:nvSpPr>
          <p:cNvPr id="9" name="TextBox 8"/>
          <p:cNvSpPr txBox="1"/>
          <p:nvPr/>
        </p:nvSpPr>
        <p:spPr>
          <a:xfrm>
            <a:off x="8741706" y="4714057"/>
            <a:ext cx="1814198" cy="385490"/>
          </a:xfrm>
          <a:prstGeom prst="rect">
            <a:avLst/>
          </a:prstGeom>
          <a:noFill/>
        </p:spPr>
        <p:txBody>
          <a:bodyPr wrap="square" rtlCol="0">
            <a:spAutoFit/>
          </a:bodyPr>
          <a:lstStyle/>
          <a:p>
            <a:pPr algn="ctr">
              <a:defRPr/>
            </a:pPr>
            <a:r>
              <a:rPr lang="en-US" altLang="zh-CN" sz="1905" b="1" kern="100" dirty="0">
                <a:solidFill>
                  <a:srgbClr val="FF0000"/>
                </a:solidFill>
                <a:latin typeface="微软雅黑" pitchFamily="34" charset="-122"/>
                <a:ea typeface="微软雅黑" pitchFamily="34" charset="-122"/>
                <a:cs typeface="宋体"/>
              </a:rPr>
              <a:t>×            </a:t>
            </a:r>
            <a:r>
              <a:rPr lang="en-US" altLang="zh-CN" sz="1905" b="1" dirty="0">
                <a:solidFill>
                  <a:srgbClr val="FF0000"/>
                </a:solidFill>
              </a:rPr>
              <a:t> </a:t>
            </a:r>
            <a:r>
              <a:rPr lang="en-US" altLang="zh-CN" sz="1905" b="1" kern="100" dirty="0">
                <a:solidFill>
                  <a:srgbClr val="FF0000"/>
                </a:solidFill>
                <a:latin typeface="微软雅黑" pitchFamily="34" charset="-122"/>
                <a:ea typeface="微软雅黑" pitchFamily="34" charset="-122"/>
                <a:cs typeface="宋体"/>
              </a:rPr>
              <a:t>×</a:t>
            </a:r>
            <a:endParaRPr lang="zh-CN" altLang="zh-CN" sz="1905" kern="100" dirty="0">
              <a:solidFill>
                <a:srgbClr val="FF0000"/>
              </a:solidFill>
              <a:latin typeface="微软雅黑" pitchFamily="34" charset="-122"/>
              <a:ea typeface="微软雅黑" pitchFamily="34" charset="-122"/>
              <a:cs typeface="Times New Roman"/>
            </a:endParaRPr>
          </a:p>
        </p:txBody>
      </p:sp>
      <p:sp>
        <p:nvSpPr>
          <p:cNvPr id="10" name="TextBox 9"/>
          <p:cNvSpPr txBox="1"/>
          <p:nvPr/>
        </p:nvSpPr>
        <p:spPr>
          <a:xfrm>
            <a:off x="880180" y="5379144"/>
            <a:ext cx="4363695" cy="841449"/>
          </a:xfrm>
          <a:prstGeom prst="rect">
            <a:avLst/>
          </a:prstGeom>
          <a:noFill/>
        </p:spPr>
        <p:txBody>
          <a:bodyPr wrap="none" rtlCol="0">
            <a:spAutoFit/>
          </a:bodyPr>
          <a:lstStyle/>
          <a:p>
            <a:r>
              <a:rPr lang="zh-CN" altLang="en-US" sz="2963" dirty="0">
                <a:solidFill>
                  <a:schemeClr val="bg1">
                    <a:lumMod val="95000"/>
                  </a:schemeClr>
                </a:solidFill>
                <a:latin typeface="Verdana" pitchFamily="34" charset="0"/>
                <a:ea typeface="微软雅黑" pitchFamily="34" charset="-122"/>
              </a:rPr>
              <a:t>好处：合理的拓宽覆盖面</a:t>
            </a:r>
          </a:p>
          <a:p>
            <a:endParaRPr lang="zh-CN" altLang="en-US" sz="1905" dirty="0"/>
          </a:p>
        </p:txBody>
      </p:sp>
    </p:spTree>
    <p:extLst>
      <p:ext uri="{BB962C8B-B14F-4D97-AF65-F5344CB8AC3E}">
        <p14:creationId xmlns:p14="http://schemas.microsoft.com/office/powerpoint/2010/main" xmlns="" val="4178357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ox(in)">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ox(i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ox(in)">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精确匹配地域词扩展（</a:t>
            </a:r>
            <a:r>
              <a:rPr lang="zh-CN" altLang="en-US" b="1" dirty="0">
                <a:solidFill>
                  <a:schemeClr val="accent4">
                    <a:lumMod val="20000"/>
                    <a:lumOff val="80000"/>
                  </a:schemeClr>
                </a:solidFill>
              </a:rPr>
              <a:t>帐户功能）</a:t>
            </a:r>
          </a:p>
        </p:txBody>
      </p:sp>
      <p:pic>
        <p:nvPicPr>
          <p:cNvPr id="3" name="图片 2"/>
          <p:cNvPicPr>
            <a:picLocks noChangeAspect="1"/>
          </p:cNvPicPr>
          <p:nvPr/>
        </p:nvPicPr>
        <p:blipFill>
          <a:blip r:embed="rId3" cstate="print"/>
          <a:stretch>
            <a:fillRect/>
          </a:stretch>
        </p:blipFill>
        <p:spPr>
          <a:xfrm>
            <a:off x="432352" y="1676521"/>
            <a:ext cx="6036420" cy="4779859"/>
          </a:xfrm>
          <a:prstGeom prst="rect">
            <a:avLst/>
          </a:prstGeom>
        </p:spPr>
      </p:pic>
      <p:sp>
        <p:nvSpPr>
          <p:cNvPr id="5" name="矩形 4"/>
          <p:cNvSpPr/>
          <p:nvPr/>
        </p:nvSpPr>
        <p:spPr>
          <a:xfrm>
            <a:off x="6642187" y="1676521"/>
            <a:ext cx="4927011" cy="1851276"/>
          </a:xfrm>
          <a:prstGeom prst="rect">
            <a:avLst/>
          </a:prstGeom>
        </p:spPr>
        <p:txBody>
          <a:bodyPr wrap="square">
            <a:spAutoFit/>
          </a:bodyPr>
          <a:lstStyle/>
          <a:p>
            <a:r>
              <a:rPr lang="zh-CN" altLang="en-US" sz="1905" b="1" dirty="0">
                <a:solidFill>
                  <a:schemeClr val="bg1"/>
                </a:solidFill>
                <a:latin typeface="微软雅黑" panose="020B0503020204020204" pitchFamily="34" charset="-122"/>
                <a:ea typeface="微软雅黑" panose="020B0503020204020204" pitchFamily="34" charset="-122"/>
              </a:rPr>
              <a:t>高级精确匹配</a:t>
            </a:r>
            <a:r>
              <a:rPr lang="zh-CN" altLang="en-US" sz="1905" dirty="0">
                <a:solidFill>
                  <a:schemeClr val="bg1"/>
                </a:solidFill>
                <a:latin typeface="微软雅黑" panose="020B0503020204020204" pitchFamily="34" charset="-122"/>
                <a:ea typeface="微软雅黑" panose="020B0503020204020204" pitchFamily="34" charset="-122"/>
              </a:rPr>
              <a:t>：能获得与精确匹配关键词意图高度一致的流量，如购买“鲜花价格”关键词在高级精确匹配下，“鲜花价钱”可能触发广告。</a:t>
            </a:r>
          </a:p>
          <a:p>
            <a:r>
              <a:rPr lang="zh-CN" altLang="en-US" sz="1905" dirty="0">
                <a:solidFill>
                  <a:schemeClr val="bg1"/>
                </a:solidFill>
                <a:latin typeface="微软雅黑" panose="020B0503020204020204" pitchFamily="34" charset="-122"/>
                <a:ea typeface="微软雅黑" panose="020B0503020204020204" pitchFamily="34" charset="-122"/>
              </a:rPr>
              <a:t>账户层级启用后计划层级即可设置开启。账户层级关闭，则计划层级设置无效。</a:t>
            </a:r>
          </a:p>
        </p:txBody>
      </p:sp>
      <p:sp>
        <p:nvSpPr>
          <p:cNvPr id="6" name="矩形 5"/>
          <p:cNvSpPr/>
          <p:nvPr/>
        </p:nvSpPr>
        <p:spPr>
          <a:xfrm>
            <a:off x="6476974" y="3886169"/>
            <a:ext cx="5257437" cy="2144433"/>
          </a:xfrm>
          <a:prstGeom prst="rect">
            <a:avLst/>
          </a:prstGeom>
        </p:spPr>
        <p:txBody>
          <a:bodyPr wrap="square">
            <a:spAutoFit/>
          </a:bodyPr>
          <a:lstStyle/>
          <a:p>
            <a:r>
              <a:rPr lang="zh-CN" altLang="en-US" sz="1905" b="1" dirty="0">
                <a:solidFill>
                  <a:schemeClr val="bg1"/>
                </a:solidFill>
                <a:latin typeface="微软雅黑" panose="020B0503020204020204" pitchFamily="34" charset="-122"/>
                <a:ea typeface="微软雅黑" panose="020B0503020204020204" pitchFamily="34" charset="-122"/>
              </a:rPr>
              <a:t>地域词扩展</a:t>
            </a:r>
            <a:r>
              <a:rPr lang="zh-CN" altLang="en-US" sz="1905" dirty="0">
                <a:solidFill>
                  <a:schemeClr val="bg1"/>
                </a:solidFill>
                <a:latin typeface="微软雅黑" panose="020B0503020204020204" pitchFamily="34" charset="-122"/>
                <a:ea typeface="微软雅黑" panose="020B0503020204020204" pitchFamily="34" charset="-122"/>
              </a:rPr>
              <a:t>：若设置的关键词包含地域词时，位于该地域（按</a:t>
            </a:r>
            <a:r>
              <a:rPr lang="en-US" altLang="zh-CN" sz="1905" dirty="0">
                <a:solidFill>
                  <a:schemeClr val="bg1"/>
                </a:solidFill>
                <a:latin typeface="微软雅黑" panose="020B0503020204020204" pitchFamily="34" charset="-122"/>
                <a:ea typeface="微软雅黑" panose="020B0503020204020204" pitchFamily="34" charset="-122"/>
              </a:rPr>
              <a:t>IP</a:t>
            </a:r>
            <a:r>
              <a:rPr lang="zh-CN" altLang="en-US" sz="1905" dirty="0">
                <a:solidFill>
                  <a:schemeClr val="bg1"/>
                </a:solidFill>
                <a:latin typeface="微软雅黑" panose="020B0503020204020204" pitchFamily="34" charset="-122"/>
                <a:ea typeface="微软雅黑" panose="020B0503020204020204" pitchFamily="34" charset="-122"/>
              </a:rPr>
              <a:t>地址来判断）的网民搜索除去地域词以外的部分，也可能展现您的推广结果。如：设关键词“淄博英语培训”（精确匹配），启用此功能后，淄博的网民在搜索“英语培训”时也可能会看到推广结果，淄博以外的其他地区网民搜索“英语培训”则不会展现。</a:t>
            </a:r>
          </a:p>
        </p:txBody>
      </p:sp>
    </p:spTree>
    <p:extLst>
      <p:ext uri="{BB962C8B-B14F-4D97-AF65-F5344CB8AC3E}">
        <p14:creationId xmlns:p14="http://schemas.microsoft.com/office/powerpoint/2010/main" xmlns="" val="193316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演示：精确匹配地域词扩展</a:t>
            </a:r>
          </a:p>
        </p:txBody>
      </p:sp>
      <p:sp>
        <p:nvSpPr>
          <p:cNvPr id="3" name="内容占位符 2"/>
          <p:cNvSpPr>
            <a:spLocks noGrp="1"/>
          </p:cNvSpPr>
          <p:nvPr>
            <p:ph idx="1"/>
          </p:nvPr>
        </p:nvSpPr>
        <p:spPr/>
        <p:txBody>
          <a:bodyPr/>
          <a:lstStyle/>
          <a:p>
            <a:r>
              <a:rPr lang="zh-CN" altLang="en-US" dirty="0" smtClean="0"/>
              <a:t>系统操作：启用、关闭</a:t>
            </a:r>
            <a:endParaRPr lang="zh-CN" altLang="en-US" dirty="0"/>
          </a:p>
        </p:txBody>
      </p:sp>
    </p:spTree>
    <p:extLst>
      <p:ext uri="{BB962C8B-B14F-4D97-AF65-F5344CB8AC3E}">
        <p14:creationId xmlns:p14="http://schemas.microsoft.com/office/powerpoint/2010/main" xmlns="" val="1506031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短语匹配</a:t>
            </a:r>
          </a:p>
        </p:txBody>
      </p:sp>
      <p:sp>
        <p:nvSpPr>
          <p:cNvPr id="3" name="内容占位符 2"/>
          <p:cNvSpPr>
            <a:spLocks noGrp="1"/>
          </p:cNvSpPr>
          <p:nvPr>
            <p:ph idx="1"/>
          </p:nvPr>
        </p:nvSpPr>
        <p:spPr>
          <a:xfrm>
            <a:off x="609601" y="1600481"/>
            <a:ext cx="10972801" cy="4952504"/>
          </a:xfrm>
        </p:spPr>
        <p:txBody>
          <a:bodyPr>
            <a:normAutofit fontScale="92500"/>
          </a:bodyPr>
          <a:lstStyle/>
          <a:p>
            <a:r>
              <a:rPr lang="zh-CN" altLang="en-US" dirty="0" smtClean="0"/>
              <a:t>含义：</a:t>
            </a:r>
            <a:r>
              <a:rPr lang="zh-CN" altLang="zh-CN" dirty="0" smtClean="0"/>
              <a:t>当网民搜索词包含</a:t>
            </a:r>
            <a:r>
              <a:rPr lang="zh-CN" altLang="en-US" dirty="0" smtClean="0"/>
              <a:t>企业</a:t>
            </a:r>
            <a:r>
              <a:rPr lang="zh-CN" altLang="zh-CN" dirty="0" smtClean="0"/>
              <a:t>的关键词（完全包含、</a:t>
            </a:r>
            <a:r>
              <a:rPr lang="zh-CN" altLang="en-US" dirty="0"/>
              <a:t>插入包含、颠倒</a:t>
            </a:r>
            <a:r>
              <a:rPr lang="zh-CN" altLang="en-US" dirty="0" smtClean="0"/>
              <a:t>包含、</a:t>
            </a:r>
            <a:r>
              <a:rPr lang="zh-CN" altLang="zh-CN" dirty="0" smtClean="0"/>
              <a:t>同义词</a:t>
            </a:r>
            <a:r>
              <a:rPr lang="zh-CN" altLang="en-US" dirty="0" smtClean="0"/>
              <a:t>包含、去冗余包含</a:t>
            </a:r>
            <a:r>
              <a:rPr lang="zh-CN" altLang="zh-CN" dirty="0" smtClean="0"/>
              <a:t>）</a:t>
            </a:r>
            <a:r>
              <a:rPr lang="zh-CN" altLang="en-US" dirty="0" smtClean="0"/>
              <a:t>时，企业</a:t>
            </a:r>
            <a:r>
              <a:rPr lang="zh-CN" altLang="zh-CN" dirty="0" smtClean="0"/>
              <a:t>的推广信息有展现机会</a:t>
            </a:r>
            <a:endParaRPr lang="en-US" altLang="zh-CN" dirty="0" smtClean="0"/>
          </a:p>
          <a:p>
            <a:r>
              <a:rPr lang="zh-CN" altLang="en-US" dirty="0" smtClean="0"/>
              <a:t>举例：</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a:p>
          <a:p>
            <a:pPr marL="0" indent="0">
              <a:buNone/>
            </a:pPr>
            <a:endParaRPr lang="en-US" altLang="zh-CN" dirty="0" smtClean="0"/>
          </a:p>
          <a:p>
            <a:r>
              <a:rPr lang="zh-CN" altLang="en-US" dirty="0" smtClean="0"/>
              <a:t>利：拓宽覆盖面</a:t>
            </a:r>
            <a:endParaRPr lang="en-US" altLang="zh-CN" dirty="0" smtClean="0"/>
          </a:p>
          <a:p>
            <a:endParaRPr lang="zh-CN" altLang="en-US" dirty="0"/>
          </a:p>
        </p:txBody>
      </p:sp>
      <p:graphicFrame>
        <p:nvGraphicFramePr>
          <p:cNvPr id="6" name="表格 5"/>
          <p:cNvGraphicFramePr>
            <a:graphicFrameLocks noGrp="1"/>
          </p:cNvGraphicFramePr>
          <p:nvPr>
            <p:extLst/>
          </p:nvPr>
        </p:nvGraphicFramePr>
        <p:xfrm>
          <a:off x="990953" y="3544134"/>
          <a:ext cx="10591067" cy="2246904"/>
        </p:xfrm>
        <a:graphic>
          <a:graphicData uri="http://schemas.openxmlformats.org/drawingml/2006/table">
            <a:tbl>
              <a:tblPr firstRow="1" bandRow="1">
                <a:tableStyleId>{5C22544A-7EE6-4342-B048-85BDC9FD1C3A}</a:tableStyleId>
              </a:tblPr>
              <a:tblGrid>
                <a:gridCol w="1572111">
                  <a:extLst>
                    <a:ext uri="{9D8B030D-6E8A-4147-A177-3AD203B41FA5}">
                      <a16:colId xmlns:a16="http://schemas.microsoft.com/office/drawing/2014/main" xmlns="" val="20000"/>
                    </a:ext>
                  </a:extLst>
                </a:gridCol>
                <a:gridCol w="2151311">
                  <a:extLst>
                    <a:ext uri="{9D8B030D-6E8A-4147-A177-3AD203B41FA5}">
                      <a16:colId xmlns:a16="http://schemas.microsoft.com/office/drawing/2014/main" xmlns="" val="20001"/>
                    </a:ext>
                  </a:extLst>
                </a:gridCol>
                <a:gridCol w="2068567">
                  <a:extLst>
                    <a:ext uri="{9D8B030D-6E8A-4147-A177-3AD203B41FA5}">
                      <a16:colId xmlns:a16="http://schemas.microsoft.com/office/drawing/2014/main" xmlns="" val="20002"/>
                    </a:ext>
                  </a:extLst>
                </a:gridCol>
                <a:gridCol w="1522705">
                  <a:extLst>
                    <a:ext uri="{9D8B030D-6E8A-4147-A177-3AD203B41FA5}">
                      <a16:colId xmlns:a16="http://schemas.microsoft.com/office/drawing/2014/main" xmlns="" val="20003"/>
                    </a:ext>
                  </a:extLst>
                </a:gridCol>
                <a:gridCol w="1447700">
                  <a:extLst>
                    <a:ext uri="{9D8B030D-6E8A-4147-A177-3AD203B41FA5}">
                      <a16:colId xmlns:a16="http://schemas.microsoft.com/office/drawing/2014/main" xmlns="" val="20004"/>
                    </a:ext>
                  </a:extLst>
                </a:gridCol>
                <a:gridCol w="1828673">
                  <a:extLst>
                    <a:ext uri="{9D8B030D-6E8A-4147-A177-3AD203B41FA5}">
                      <a16:colId xmlns:a16="http://schemas.microsoft.com/office/drawing/2014/main" xmlns="" val="20005"/>
                    </a:ext>
                  </a:extLst>
                </a:gridCol>
              </a:tblGrid>
              <a:tr h="392402">
                <a:tc>
                  <a:txBody>
                    <a:bodyPr/>
                    <a:lstStyle/>
                    <a:p>
                      <a:r>
                        <a:rPr lang="zh-CN" altLang="en-US" sz="1900" dirty="0" smtClean="0">
                          <a:latin typeface="微软雅黑" pitchFamily="34" charset="-122"/>
                          <a:ea typeface="微软雅黑" pitchFamily="34" charset="-122"/>
                        </a:rPr>
                        <a:t>关键词</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完全包含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插入包含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颠倒包含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同义词包含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去冗余包含</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0"/>
                  </a:ext>
                </a:extLst>
              </a:tr>
              <a:tr h="677296">
                <a:tc rowSpan="4">
                  <a:txBody>
                    <a:bodyPr/>
                    <a:lstStyle/>
                    <a:p>
                      <a:endParaRPr lang="en-US" altLang="zh-CN" sz="1900" dirty="0" smtClean="0">
                        <a:latin typeface="微软雅黑" pitchFamily="34" charset="-122"/>
                        <a:ea typeface="微软雅黑" pitchFamily="34" charset="-122"/>
                      </a:endParaRPr>
                    </a:p>
                    <a:p>
                      <a:r>
                        <a:rPr lang="zh-CN" altLang="en-US" sz="1900" dirty="0" smtClean="0">
                          <a:latin typeface="微软雅黑" pitchFamily="34" charset="-122"/>
                          <a:ea typeface="微软雅黑" pitchFamily="34" charset="-122"/>
                        </a:rPr>
                        <a:t>英语培训班</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暑假英语培训班</a:t>
                      </a:r>
                      <a:endParaRPr lang="en-US" altLang="zh-CN" sz="1900" dirty="0" smtClean="0">
                        <a:latin typeface="微软雅黑" pitchFamily="34" charset="-122"/>
                        <a:ea typeface="微软雅黑"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英语培训班价格</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英语考试培训班</a:t>
                      </a:r>
                      <a:endParaRPr lang="en-US" altLang="zh-CN" sz="1900" dirty="0" smtClean="0">
                        <a:latin typeface="微软雅黑" pitchFamily="34" charset="-122"/>
                        <a:ea typeface="微软雅黑"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英语口语培训班</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900" dirty="0" smtClean="0">
                          <a:latin typeface="微软雅黑" pitchFamily="34" charset="-122"/>
                          <a:ea typeface="微软雅黑" pitchFamily="34" charset="-122"/>
                        </a:rPr>
                        <a:t>培训英语班</a:t>
                      </a:r>
                      <a:br>
                        <a:rPr lang="zh-CN" altLang="en-US" sz="1900" dirty="0" smtClean="0">
                          <a:latin typeface="微软雅黑" pitchFamily="34" charset="-122"/>
                          <a:ea typeface="微软雅黑" pitchFamily="34" charset="-122"/>
                        </a:rPr>
                      </a:b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英语辅导班</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英语培训价格</a:t>
                      </a:r>
                      <a:endParaRPr lang="en-US" altLang="zh-CN" sz="1900" dirty="0" smtClean="0">
                        <a:latin typeface="微软雅黑" pitchFamily="34" charset="-122"/>
                        <a:ea typeface="微软雅黑" pitchFamily="34" charset="-122"/>
                      </a:endParaRPr>
                    </a:p>
                    <a:p>
                      <a:r>
                        <a:rPr lang="zh-CN" altLang="en-US" sz="1900" dirty="0" smtClean="0">
                          <a:latin typeface="微软雅黑" pitchFamily="34" charset="-122"/>
                          <a:ea typeface="微软雅黑" pitchFamily="34" charset="-122"/>
                        </a:rPr>
                        <a:t>暑期英语培训</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1"/>
                  </a:ext>
                </a:extLst>
              </a:tr>
              <a:tr h="392402">
                <a:tc vMerge="1">
                  <a:txBody>
                    <a:bodyPr/>
                    <a:lstStyle/>
                    <a:p>
                      <a:endParaRPr lang="zh-CN" altLang="en-US" dirty="0">
                        <a:latin typeface="微软雅黑" pitchFamily="34" charset="-122"/>
                        <a:ea typeface="微软雅黑" pitchFamily="34" charset="-122"/>
                      </a:endParaRPr>
                    </a:p>
                  </a:txBody>
                  <a:tcPr/>
                </a:tc>
                <a:tc>
                  <a:txBody>
                    <a:bodyPr/>
                    <a:lstStyle/>
                    <a:p>
                      <a:r>
                        <a:rPr lang="zh-CN" altLang="en-US" sz="1900" b="1" dirty="0" smtClean="0">
                          <a:solidFill>
                            <a:srgbClr val="FF0000"/>
                          </a:solidFill>
                          <a:latin typeface="微软雅黑" pitchFamily="34" charset="-122"/>
                          <a:ea typeface="微软雅黑" pitchFamily="34" charset="-122"/>
                        </a:rPr>
                        <a:t>短语</a:t>
                      </a:r>
                      <a:r>
                        <a:rPr lang="en-US" altLang="zh-CN" sz="1900" b="1" dirty="0" smtClean="0">
                          <a:solidFill>
                            <a:srgbClr val="FF0000"/>
                          </a:solidFill>
                          <a:latin typeface="微软雅黑" pitchFamily="34" charset="-122"/>
                          <a:ea typeface="微软雅黑" pitchFamily="34" charset="-122"/>
                        </a:rPr>
                        <a:t>-</a:t>
                      </a:r>
                      <a:r>
                        <a:rPr lang="zh-CN" altLang="en-US" sz="1900" b="1" dirty="0" smtClean="0">
                          <a:solidFill>
                            <a:srgbClr val="FF0000"/>
                          </a:solidFill>
                          <a:latin typeface="微软雅黑" pitchFamily="34" charset="-122"/>
                          <a:ea typeface="微软雅黑" pitchFamily="34" charset="-122"/>
                        </a:rPr>
                        <a:t>精确包含</a:t>
                      </a:r>
                      <a:endParaRPr lang="zh-CN" altLang="en-US" sz="1900" b="1" dirty="0">
                        <a:solidFill>
                          <a:srgbClr val="FF0000"/>
                        </a:solidFill>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900" dirty="0" smtClean="0">
                          <a:latin typeface="微软雅黑" pitchFamily="34" charset="-122"/>
                          <a:ea typeface="微软雅黑" pitchFamily="34" charset="-122"/>
                        </a:rPr>
                        <a:t>\</a:t>
                      </a:r>
                      <a:endParaRPr lang="zh-CN" altLang="en-US" sz="19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900" dirty="0" smtClean="0">
                          <a:latin typeface="微软雅黑" pitchFamily="34" charset="-122"/>
                          <a:ea typeface="微软雅黑" pitchFamily="34" charset="-122"/>
                        </a:rPr>
                        <a:t>\</a:t>
                      </a:r>
                      <a:endParaRPr lang="zh-CN" altLang="en-US" sz="1900" dirty="0">
                        <a:latin typeface="微软雅黑" pitchFamily="34" charset="-122"/>
                        <a:ea typeface="微软雅黑" pitchFamily="34" charset="-122"/>
                      </a:endParaRPr>
                    </a:p>
                  </a:txBody>
                  <a:tcPr marL="96757" marR="96757" marT="48378" marB="48378"/>
                </a:tc>
                <a:tc>
                  <a:txBody>
                    <a:bodyPr/>
                    <a:lstStyle/>
                    <a:p>
                      <a:r>
                        <a:rPr lang="en-US" altLang="zh-CN" sz="1900" dirty="0" smtClean="0">
                          <a:latin typeface="微软雅黑" pitchFamily="34" charset="-122"/>
                          <a:ea typeface="微软雅黑" pitchFamily="34" charset="-122"/>
                        </a:rPr>
                        <a:t>\</a:t>
                      </a:r>
                      <a:endParaRPr lang="zh-CN" altLang="en-US" sz="1900" dirty="0">
                        <a:latin typeface="微软雅黑" pitchFamily="34" charset="-122"/>
                        <a:ea typeface="微软雅黑" pitchFamily="34" charset="-122"/>
                      </a:endParaRPr>
                    </a:p>
                  </a:txBody>
                  <a:tcPr marL="96757" marR="96757" marT="48378" marB="48378"/>
                </a:tc>
                <a:tc>
                  <a:txBody>
                    <a:bodyPr/>
                    <a:lstStyle/>
                    <a:p>
                      <a:r>
                        <a:rPr lang="en-US" altLang="zh-CN" sz="1900" dirty="0" smtClean="0">
                          <a:latin typeface="微软雅黑" pitchFamily="34" charset="-122"/>
                          <a:ea typeface="微软雅黑" pitchFamily="34" charset="-122"/>
                        </a:rPr>
                        <a:t>\</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2"/>
                  </a:ext>
                </a:extLst>
              </a:tr>
              <a:tr h="392402">
                <a:tc vMerge="1">
                  <a:txBody>
                    <a:bodyPr/>
                    <a:lstStyle/>
                    <a:p>
                      <a:endParaRPr lang="zh-CN" altLang="en-US" dirty="0">
                        <a:latin typeface="微软雅黑" pitchFamily="34" charset="-122"/>
                        <a:ea typeface="微软雅黑" pitchFamily="34" charset="-122"/>
                      </a:endParaRPr>
                    </a:p>
                  </a:txBody>
                  <a:tcP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900" b="1" dirty="0" smtClean="0">
                          <a:solidFill>
                            <a:srgbClr val="FF0000"/>
                          </a:solidFill>
                          <a:latin typeface="微软雅黑" pitchFamily="34" charset="-122"/>
                          <a:ea typeface="微软雅黑" pitchFamily="34" charset="-122"/>
                        </a:rPr>
                        <a:t>短语</a:t>
                      </a:r>
                      <a:r>
                        <a:rPr lang="en-US" altLang="zh-CN" sz="1900" b="1" dirty="0" smtClean="0">
                          <a:solidFill>
                            <a:srgbClr val="FF0000"/>
                          </a:solidFill>
                          <a:latin typeface="微软雅黑" pitchFamily="34" charset="-122"/>
                          <a:ea typeface="微软雅黑" pitchFamily="34" charset="-122"/>
                        </a:rPr>
                        <a:t>—</a:t>
                      </a:r>
                      <a:r>
                        <a:rPr lang="zh-CN" altLang="en-US" sz="1900" b="1" dirty="0" smtClean="0">
                          <a:solidFill>
                            <a:srgbClr val="FF0000"/>
                          </a:solidFill>
                          <a:latin typeface="微软雅黑" pitchFamily="34" charset="-122"/>
                          <a:ea typeface="微软雅黑" pitchFamily="34" charset="-122"/>
                        </a:rPr>
                        <a:t>同义包含</a:t>
                      </a:r>
                    </a:p>
                  </a:txBody>
                  <a:tcPr marL="96757" marR="96757" marT="48378" marB="48378"/>
                </a:tc>
                <a:tc hMerge="1">
                  <a:txBody>
                    <a:bodyPr/>
                    <a:lstStyle/>
                    <a:p>
                      <a:pPr algn="ctr"/>
                      <a:endParaRPr lang="zh-CN" altLang="en-US" b="1" dirty="0">
                        <a:solidFill>
                          <a:srgbClr val="FF0000"/>
                        </a:solidFill>
                        <a:latin typeface="微软雅黑" pitchFamily="34" charset="-122"/>
                        <a:ea typeface="微软雅黑" pitchFamily="34" charset="-122"/>
                      </a:endParaRPr>
                    </a:p>
                  </a:txBody>
                  <a:tcPr/>
                </a:tc>
                <a:tc hMerge="1">
                  <a:txBody>
                    <a:bodyPr/>
                    <a:lstStyle/>
                    <a:p>
                      <a:endParaRPr lang="zh-CN" altLang="en-US"/>
                    </a:p>
                  </a:txBody>
                  <a:tcPr/>
                </a:tc>
                <a:tc hMerge="1">
                  <a:txBody>
                    <a:bodyPr/>
                    <a:lstStyle/>
                    <a:p>
                      <a:endParaRPr lang="zh-CN" altLang="en-US"/>
                    </a:p>
                  </a:txBody>
                  <a:tcPr/>
                </a:tc>
                <a:tc>
                  <a:txBody>
                    <a:bodyPr/>
                    <a:lstStyle/>
                    <a:p>
                      <a:r>
                        <a:rPr lang="en-US" altLang="zh-CN" sz="1900" dirty="0" smtClean="0">
                          <a:latin typeface="微软雅黑" pitchFamily="34" charset="-122"/>
                          <a:ea typeface="微软雅黑" pitchFamily="34" charset="-122"/>
                        </a:rPr>
                        <a:t>\</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3"/>
                  </a:ext>
                </a:extLst>
              </a:tr>
              <a:tr h="392402">
                <a:tc vMerge="1">
                  <a:txBody>
                    <a:bodyPr/>
                    <a:lstStyle/>
                    <a:p>
                      <a:endParaRPr lang="zh-CN" altLang="en-US" dirty="0">
                        <a:latin typeface="微软雅黑" pitchFamily="34" charset="-122"/>
                        <a:ea typeface="微软雅黑" pitchFamily="34" charset="-122"/>
                      </a:endParaRPr>
                    </a:p>
                  </a:txBody>
                  <a:tcPr/>
                </a:tc>
                <a:tc gridSpan="5">
                  <a:txBody>
                    <a:bodyPr/>
                    <a:lstStyle/>
                    <a:p>
                      <a:pPr algn="ctr"/>
                      <a:r>
                        <a:rPr lang="zh-CN" altLang="en-US" sz="1900" b="1" dirty="0" smtClean="0">
                          <a:solidFill>
                            <a:srgbClr val="FF0000"/>
                          </a:solidFill>
                          <a:latin typeface="微软雅黑" pitchFamily="34" charset="-122"/>
                          <a:ea typeface="微软雅黑" pitchFamily="34" charset="-122"/>
                        </a:rPr>
                        <a:t>短语</a:t>
                      </a:r>
                      <a:r>
                        <a:rPr lang="en-US" altLang="zh-CN" sz="1900" b="1" dirty="0" smtClean="0">
                          <a:solidFill>
                            <a:srgbClr val="FF0000"/>
                          </a:solidFill>
                          <a:latin typeface="微软雅黑" pitchFamily="34" charset="-122"/>
                          <a:ea typeface="微软雅黑" pitchFamily="34" charset="-122"/>
                        </a:rPr>
                        <a:t>—</a:t>
                      </a:r>
                      <a:r>
                        <a:rPr lang="zh-CN" altLang="en-US" sz="1900" b="1" dirty="0" smtClean="0">
                          <a:solidFill>
                            <a:srgbClr val="FF0000"/>
                          </a:solidFill>
                          <a:latin typeface="微软雅黑" pitchFamily="34" charset="-122"/>
                          <a:ea typeface="微软雅黑" pitchFamily="34" charset="-122"/>
                        </a:rPr>
                        <a:t>核心包含</a:t>
                      </a:r>
                      <a:endParaRPr lang="zh-CN" altLang="en-US" sz="1900" b="1" dirty="0">
                        <a:solidFill>
                          <a:srgbClr val="FF0000"/>
                        </a:solidFill>
                        <a:latin typeface="微软雅黑" pitchFamily="34" charset="-122"/>
                        <a:ea typeface="微软雅黑" pitchFamily="34" charset="-122"/>
                      </a:endParaRPr>
                    </a:p>
                  </a:txBody>
                  <a:tcPr marL="96757" marR="96757" marT="48378" marB="48378"/>
                </a:tc>
                <a:tc hMerge="1">
                  <a:txBody>
                    <a:bodyPr/>
                    <a:lstStyle/>
                    <a:p>
                      <a:pPr algn="ctr"/>
                      <a:endParaRPr lang="zh-CN" altLang="en-US" b="1" dirty="0">
                        <a:solidFill>
                          <a:srgbClr val="FF0000"/>
                        </a:solidFill>
                        <a:latin typeface="微软雅黑" pitchFamily="34" charset="-122"/>
                        <a:ea typeface="微软雅黑" pitchFamily="34" charset="-122"/>
                      </a:endParaRPr>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dirty="0">
                        <a:latin typeface="微软雅黑" pitchFamily="34" charset="-122"/>
                        <a:ea typeface="微软雅黑" pitchFamily="34" charset="-122"/>
                      </a:endParaRPr>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18378989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广泛匹配</a:t>
            </a:r>
          </a:p>
        </p:txBody>
      </p:sp>
      <p:sp>
        <p:nvSpPr>
          <p:cNvPr id="3" name="内容占位符 2"/>
          <p:cNvSpPr>
            <a:spLocks noGrp="1"/>
          </p:cNvSpPr>
          <p:nvPr>
            <p:ph idx="1"/>
          </p:nvPr>
        </p:nvSpPr>
        <p:spPr>
          <a:xfrm>
            <a:off x="609601" y="1600481"/>
            <a:ext cx="10972801" cy="4876309"/>
          </a:xfrm>
        </p:spPr>
        <p:txBody>
          <a:bodyPr/>
          <a:lstStyle/>
          <a:p>
            <a:r>
              <a:rPr lang="zh-CN" altLang="en-US" dirty="0" smtClean="0"/>
              <a:t>含义：</a:t>
            </a:r>
            <a:r>
              <a:rPr lang="zh-CN" altLang="zh-CN" dirty="0" smtClean="0"/>
              <a:t>当网民搜索词</a:t>
            </a:r>
            <a:r>
              <a:rPr lang="zh-CN" altLang="en-US" dirty="0" smtClean="0"/>
              <a:t>与企业</a:t>
            </a:r>
            <a:r>
              <a:rPr lang="zh-CN" altLang="zh-CN" dirty="0" smtClean="0"/>
              <a:t>关键词</a:t>
            </a:r>
            <a:r>
              <a:rPr lang="zh-CN" altLang="en-US" dirty="0" smtClean="0"/>
              <a:t>高度相关时（同义近义词、变形词等等）</a:t>
            </a:r>
            <a:r>
              <a:rPr lang="zh-CN" altLang="zh-CN" dirty="0" smtClean="0"/>
              <a:t>，</a:t>
            </a:r>
            <a:r>
              <a:rPr lang="zh-CN" altLang="en-US" dirty="0" smtClean="0"/>
              <a:t>企业</a:t>
            </a:r>
            <a:r>
              <a:rPr lang="zh-CN" altLang="zh-CN" dirty="0" smtClean="0"/>
              <a:t>推广信息</a:t>
            </a:r>
            <a:r>
              <a:rPr lang="zh-CN" altLang="en-US" dirty="0" smtClean="0"/>
              <a:t>都有</a:t>
            </a:r>
            <a:r>
              <a:rPr lang="zh-CN" altLang="zh-CN" dirty="0" smtClean="0"/>
              <a:t>可能获得展现机会</a:t>
            </a:r>
            <a:endParaRPr lang="en-US" altLang="zh-CN" dirty="0" smtClean="0"/>
          </a:p>
          <a:p>
            <a:r>
              <a:rPr lang="zh-CN" altLang="en-US" dirty="0" smtClean="0"/>
              <a:t>举例：</a:t>
            </a:r>
            <a:endParaRPr lang="en-US" altLang="zh-CN" dirty="0" smtClean="0"/>
          </a:p>
          <a:p>
            <a:endParaRPr lang="en-US" altLang="zh-CN" dirty="0" smtClean="0"/>
          </a:p>
          <a:p>
            <a:endParaRPr lang="en-US" altLang="zh-CN" dirty="0" smtClean="0"/>
          </a:p>
          <a:p>
            <a:endParaRPr lang="en-US" altLang="zh-CN" dirty="0" smtClean="0"/>
          </a:p>
          <a:p>
            <a:r>
              <a:rPr lang="zh-CN" altLang="en-US" dirty="0" smtClean="0"/>
              <a:t>利：覆盖面非常大</a:t>
            </a:r>
            <a:endParaRPr lang="en-US" altLang="zh-CN" dirty="0" smtClean="0"/>
          </a:p>
          <a:p>
            <a:r>
              <a:rPr lang="zh-CN" altLang="en-US" dirty="0" smtClean="0"/>
              <a:t>弊：精准性下降</a:t>
            </a:r>
            <a:endParaRPr lang="zh-CN" altLang="en-US" dirty="0"/>
          </a:p>
        </p:txBody>
      </p:sp>
      <p:graphicFrame>
        <p:nvGraphicFramePr>
          <p:cNvPr id="5" name="表格 4"/>
          <p:cNvGraphicFramePr>
            <a:graphicFrameLocks noGrp="1"/>
          </p:cNvGraphicFramePr>
          <p:nvPr>
            <p:extLst/>
          </p:nvPr>
        </p:nvGraphicFramePr>
        <p:xfrm>
          <a:off x="914757" y="3124221"/>
          <a:ext cx="10743459" cy="1525478"/>
        </p:xfrm>
        <a:graphic>
          <a:graphicData uri="http://schemas.openxmlformats.org/drawingml/2006/table">
            <a:tbl>
              <a:tblPr firstRow="1" bandRow="1">
                <a:tableStyleId>{5C22544A-7EE6-4342-B048-85BDC9FD1C3A}</a:tableStyleId>
              </a:tblPr>
              <a:tblGrid>
                <a:gridCol w="1295311">
                  <a:extLst>
                    <a:ext uri="{9D8B030D-6E8A-4147-A177-3AD203B41FA5}">
                      <a16:colId xmlns:a16="http://schemas.microsoft.com/office/drawing/2014/main" xmlns="" val="20000"/>
                    </a:ext>
                  </a:extLst>
                </a:gridCol>
                <a:gridCol w="1752479">
                  <a:extLst>
                    <a:ext uri="{9D8B030D-6E8A-4147-A177-3AD203B41FA5}">
                      <a16:colId xmlns:a16="http://schemas.microsoft.com/office/drawing/2014/main" xmlns="" val="20001"/>
                    </a:ext>
                  </a:extLst>
                </a:gridCol>
                <a:gridCol w="1752479">
                  <a:extLst>
                    <a:ext uri="{9D8B030D-6E8A-4147-A177-3AD203B41FA5}">
                      <a16:colId xmlns:a16="http://schemas.microsoft.com/office/drawing/2014/main" xmlns="" val="20002"/>
                    </a:ext>
                  </a:extLst>
                </a:gridCol>
                <a:gridCol w="1447700">
                  <a:extLst>
                    <a:ext uri="{9D8B030D-6E8A-4147-A177-3AD203B41FA5}">
                      <a16:colId xmlns:a16="http://schemas.microsoft.com/office/drawing/2014/main" xmlns="" val="20003"/>
                    </a:ext>
                  </a:extLst>
                </a:gridCol>
                <a:gridCol w="1523895">
                  <a:extLst>
                    <a:ext uri="{9D8B030D-6E8A-4147-A177-3AD203B41FA5}">
                      <a16:colId xmlns:a16="http://schemas.microsoft.com/office/drawing/2014/main" xmlns="" val="20004"/>
                    </a:ext>
                  </a:extLst>
                </a:gridCol>
                <a:gridCol w="1582983">
                  <a:extLst>
                    <a:ext uri="{9D8B030D-6E8A-4147-A177-3AD203B41FA5}">
                      <a16:colId xmlns:a16="http://schemas.microsoft.com/office/drawing/2014/main" xmlns="" val="20005"/>
                    </a:ext>
                  </a:extLst>
                </a:gridCol>
                <a:gridCol w="1388612">
                  <a:extLst>
                    <a:ext uri="{9D8B030D-6E8A-4147-A177-3AD203B41FA5}">
                      <a16:colId xmlns:a16="http://schemas.microsoft.com/office/drawing/2014/main" xmlns="" val="20006"/>
                    </a:ext>
                  </a:extLst>
                </a:gridCol>
              </a:tblGrid>
              <a:tr h="392402">
                <a:tc>
                  <a:txBody>
                    <a:bodyPr/>
                    <a:lstStyle/>
                    <a:p>
                      <a:r>
                        <a:rPr lang="zh-CN" altLang="en-US" sz="1900" dirty="0" smtClean="0">
                          <a:latin typeface="微软雅黑" pitchFamily="34" charset="-122"/>
                          <a:ea typeface="微软雅黑" pitchFamily="34" charset="-122"/>
                        </a:rPr>
                        <a:t>关键词</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完全包含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插入包含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颠倒包含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同义词包含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去冗余包含</a:t>
                      </a:r>
                      <a:endParaRPr lang="zh-CN" altLang="en-US" sz="1900" dirty="0">
                        <a:latin typeface="微软雅黑" pitchFamily="34" charset="-122"/>
                        <a:ea typeface="微软雅黑" pitchFamily="34" charset="-122"/>
                      </a:endParaRPr>
                    </a:p>
                  </a:txBody>
                  <a:tcPr marL="96757" marR="96757" marT="48378" marB="48378"/>
                </a:tc>
                <a:tc>
                  <a:txBody>
                    <a:bodyPr/>
                    <a:lstStyle/>
                    <a:p>
                      <a:r>
                        <a:rPr lang="zh-CN" altLang="en-US" sz="1900" dirty="0" smtClean="0">
                          <a:latin typeface="微软雅黑" pitchFamily="34" charset="-122"/>
                          <a:ea typeface="微软雅黑" pitchFamily="34" charset="-122"/>
                        </a:rPr>
                        <a:t>其他</a:t>
                      </a:r>
                      <a:endParaRPr lang="zh-CN" altLang="en-US" sz="19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0"/>
                  </a:ext>
                </a:extLst>
              </a:tr>
              <a:tr h="1128827">
                <a:tc>
                  <a:txBody>
                    <a:bodyPr/>
                    <a:lstStyle/>
                    <a:p>
                      <a:r>
                        <a:rPr lang="zh-CN" altLang="en-US" sz="1700" dirty="0" smtClean="0">
                          <a:latin typeface="微软雅黑" pitchFamily="34" charset="-122"/>
                          <a:ea typeface="微软雅黑" pitchFamily="34" charset="-122"/>
                        </a:rPr>
                        <a:t>英语培训班</a:t>
                      </a:r>
                      <a:endParaRPr lang="zh-CN" altLang="en-US" sz="17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700" dirty="0" smtClean="0">
                          <a:latin typeface="微软雅黑" pitchFamily="34" charset="-122"/>
                          <a:ea typeface="微软雅黑" pitchFamily="34" charset="-122"/>
                        </a:rPr>
                        <a:t>暑假英语培训班</a:t>
                      </a:r>
                      <a:endParaRPr lang="en-US" altLang="zh-CN" sz="1700" dirty="0" smtClean="0">
                        <a:latin typeface="微软雅黑" pitchFamily="34" charset="-122"/>
                        <a:ea typeface="微软雅黑"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700" dirty="0" smtClean="0">
                          <a:latin typeface="微软雅黑" pitchFamily="34" charset="-122"/>
                          <a:ea typeface="微软雅黑" pitchFamily="34" charset="-122"/>
                        </a:rPr>
                        <a:t>英语培训班价格</a:t>
                      </a:r>
                      <a:endParaRPr lang="zh-CN" altLang="en-US" sz="17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700" dirty="0" smtClean="0">
                          <a:latin typeface="微软雅黑" pitchFamily="34" charset="-122"/>
                          <a:ea typeface="微软雅黑" pitchFamily="34" charset="-122"/>
                        </a:rPr>
                        <a:t>英语考试培训班</a:t>
                      </a:r>
                      <a:endParaRPr lang="en-US" altLang="zh-CN" sz="1700" dirty="0" smtClean="0">
                        <a:latin typeface="微软雅黑" pitchFamily="34" charset="-122"/>
                        <a:ea typeface="微软雅黑" pitchFamily="34"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700" dirty="0" smtClean="0">
                          <a:latin typeface="微软雅黑" pitchFamily="34" charset="-122"/>
                          <a:ea typeface="微软雅黑" pitchFamily="34" charset="-122"/>
                        </a:rPr>
                        <a:t>英语口语培训班</a:t>
                      </a:r>
                      <a:endParaRPr lang="zh-CN" altLang="en-US" sz="1700" dirty="0">
                        <a:latin typeface="微软雅黑" pitchFamily="34" charset="-122"/>
                        <a:ea typeface="微软雅黑" pitchFamily="34" charset="-122"/>
                      </a:endParaRPr>
                    </a:p>
                  </a:txBody>
                  <a:tcPr marL="96757" marR="96757" marT="48378" marB="4837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700" dirty="0" smtClean="0">
                          <a:latin typeface="微软雅黑" pitchFamily="34" charset="-122"/>
                          <a:ea typeface="微软雅黑" pitchFamily="34" charset="-122"/>
                        </a:rPr>
                        <a:t>培训英语班</a:t>
                      </a:r>
                      <a:br>
                        <a:rPr lang="zh-CN" altLang="en-US" sz="1700" dirty="0" smtClean="0">
                          <a:latin typeface="微软雅黑" pitchFamily="34" charset="-122"/>
                          <a:ea typeface="微软雅黑" pitchFamily="34" charset="-122"/>
                        </a:rPr>
                      </a:br>
                      <a:endParaRPr lang="zh-CN" altLang="en-US" sz="1700" dirty="0">
                        <a:latin typeface="微软雅黑" pitchFamily="34" charset="-122"/>
                        <a:ea typeface="微软雅黑" pitchFamily="34" charset="-122"/>
                      </a:endParaRPr>
                    </a:p>
                  </a:txBody>
                  <a:tcPr marL="96757" marR="96757" marT="48378" marB="48378"/>
                </a:tc>
                <a:tc>
                  <a:txBody>
                    <a:bodyPr/>
                    <a:lstStyle/>
                    <a:p>
                      <a:r>
                        <a:rPr lang="zh-CN" altLang="en-US" sz="1700" dirty="0" smtClean="0">
                          <a:latin typeface="微软雅黑" pitchFamily="34" charset="-122"/>
                          <a:ea typeface="微软雅黑" pitchFamily="34" charset="-122"/>
                        </a:rPr>
                        <a:t>英语辅导班</a:t>
                      </a:r>
                      <a:endParaRPr lang="zh-CN" altLang="en-US" sz="1700" dirty="0">
                        <a:latin typeface="微软雅黑" pitchFamily="34" charset="-122"/>
                        <a:ea typeface="微软雅黑" pitchFamily="34" charset="-122"/>
                      </a:endParaRPr>
                    </a:p>
                  </a:txBody>
                  <a:tcPr marL="96757" marR="96757" marT="48378" marB="48378"/>
                </a:tc>
                <a:tc>
                  <a:txBody>
                    <a:bodyPr/>
                    <a:lstStyle/>
                    <a:p>
                      <a:r>
                        <a:rPr lang="zh-CN" altLang="en-US" sz="1700" dirty="0" smtClean="0">
                          <a:latin typeface="微软雅黑" pitchFamily="34" charset="-122"/>
                          <a:ea typeface="微软雅黑" pitchFamily="34" charset="-122"/>
                        </a:rPr>
                        <a:t>英语培训价格</a:t>
                      </a:r>
                      <a:endParaRPr lang="en-US" altLang="zh-CN" sz="1700" dirty="0" smtClean="0">
                        <a:latin typeface="微软雅黑" pitchFamily="34" charset="-122"/>
                        <a:ea typeface="微软雅黑" pitchFamily="34" charset="-122"/>
                      </a:endParaRPr>
                    </a:p>
                    <a:p>
                      <a:r>
                        <a:rPr lang="zh-CN" altLang="en-US" sz="1700" dirty="0" smtClean="0">
                          <a:latin typeface="微软雅黑" pitchFamily="34" charset="-122"/>
                          <a:ea typeface="微软雅黑" pitchFamily="34" charset="-122"/>
                        </a:rPr>
                        <a:t>暑期英语培训</a:t>
                      </a:r>
                      <a:endParaRPr lang="zh-CN" altLang="en-US" sz="1700" dirty="0">
                        <a:latin typeface="微软雅黑" pitchFamily="34" charset="-122"/>
                        <a:ea typeface="微软雅黑" pitchFamily="34" charset="-122"/>
                      </a:endParaRPr>
                    </a:p>
                  </a:txBody>
                  <a:tcPr marL="96757" marR="96757" marT="48378" marB="48378"/>
                </a:tc>
                <a:tc>
                  <a:txBody>
                    <a:bodyPr/>
                    <a:lstStyle/>
                    <a:p>
                      <a:r>
                        <a:rPr lang="zh-CN" altLang="en-US" sz="1700" dirty="0" smtClean="0">
                          <a:latin typeface="微软雅黑" pitchFamily="34" charset="-122"/>
                          <a:ea typeface="微软雅黑" pitchFamily="34" charset="-122"/>
                        </a:rPr>
                        <a:t>英语</a:t>
                      </a:r>
                      <a:endParaRPr lang="en-US" altLang="zh-CN" sz="1700" dirty="0" smtClean="0">
                        <a:latin typeface="微软雅黑" pitchFamily="34" charset="-122"/>
                        <a:ea typeface="微软雅黑" pitchFamily="34" charset="-122"/>
                      </a:endParaRPr>
                    </a:p>
                    <a:p>
                      <a:r>
                        <a:rPr lang="zh-CN" altLang="en-US" sz="1700" dirty="0" smtClean="0">
                          <a:latin typeface="微软雅黑" pitchFamily="34" charset="-122"/>
                          <a:ea typeface="微软雅黑" pitchFamily="34" charset="-122"/>
                        </a:rPr>
                        <a:t>培训</a:t>
                      </a:r>
                      <a:endParaRPr lang="en-US" altLang="zh-CN" sz="1700" dirty="0" smtClean="0">
                        <a:latin typeface="微软雅黑" pitchFamily="34" charset="-122"/>
                        <a:ea typeface="微软雅黑" pitchFamily="34" charset="-122"/>
                      </a:endParaRPr>
                    </a:p>
                    <a:p>
                      <a:r>
                        <a:rPr lang="zh-CN" altLang="en-US" sz="1700" dirty="0" smtClean="0">
                          <a:latin typeface="微软雅黑" pitchFamily="34" charset="-122"/>
                          <a:ea typeface="微软雅黑" pitchFamily="34" charset="-122"/>
                        </a:rPr>
                        <a:t>疯狂英语</a:t>
                      </a:r>
                      <a:endParaRPr lang="en-US" altLang="zh-CN" sz="1700" dirty="0" smtClean="0">
                        <a:latin typeface="微软雅黑" pitchFamily="34" charset="-122"/>
                        <a:ea typeface="微软雅黑" pitchFamily="34" charset="-122"/>
                      </a:endParaRPr>
                    </a:p>
                    <a:p>
                      <a:r>
                        <a:rPr lang="en-US" altLang="zh-CN" sz="1700" dirty="0" smtClean="0">
                          <a:latin typeface="微软雅黑" pitchFamily="34" charset="-122"/>
                          <a:ea typeface="微软雅黑" pitchFamily="34" charset="-122"/>
                        </a:rPr>
                        <a:t>……</a:t>
                      </a:r>
                      <a:endParaRPr lang="zh-CN" altLang="en-US" sz="1700" dirty="0">
                        <a:latin typeface="微软雅黑" pitchFamily="34" charset="-122"/>
                        <a:ea typeface="微软雅黑" pitchFamily="34" charset="-122"/>
                      </a:endParaRPr>
                    </a:p>
                  </a:txBody>
                  <a:tcPr marL="96757" marR="96757" marT="48378" marB="48378"/>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369350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各匹配方式的显示符号</a:t>
            </a:r>
          </a:p>
        </p:txBody>
      </p:sp>
      <p:sp>
        <p:nvSpPr>
          <p:cNvPr id="3" name="内容占位符 2"/>
          <p:cNvSpPr>
            <a:spLocks noGrp="1"/>
          </p:cNvSpPr>
          <p:nvPr>
            <p:ph idx="1"/>
          </p:nvPr>
        </p:nvSpPr>
        <p:spPr/>
        <p:txBody>
          <a:bodyPr>
            <a:normAutofit lnSpcReduction="10000"/>
          </a:bodyPr>
          <a:lstStyle/>
          <a:p>
            <a:r>
              <a:rPr lang="en-US" altLang="zh-CN" dirty="0" smtClean="0"/>
              <a:t>[]</a:t>
            </a:r>
            <a:r>
              <a:rPr lang="zh-CN" altLang="en-US" dirty="0"/>
              <a:t> </a:t>
            </a:r>
            <a:r>
              <a:rPr lang="zh-CN" altLang="en-US" dirty="0" smtClean="0"/>
              <a:t>   表示精确匹配，如：</a:t>
            </a:r>
            <a:r>
              <a:rPr lang="en-US" altLang="zh-CN" dirty="0" smtClean="0"/>
              <a:t>[</a:t>
            </a:r>
            <a:r>
              <a:rPr lang="zh-CN" altLang="en-US" dirty="0" smtClean="0"/>
              <a:t>英语培训</a:t>
            </a:r>
            <a:r>
              <a:rPr lang="en-US" altLang="zh-CN" dirty="0" smtClean="0"/>
              <a:t>]</a:t>
            </a:r>
          </a:p>
          <a:p>
            <a:endParaRPr lang="zh-CN" altLang="en-US" dirty="0" smtClean="0"/>
          </a:p>
          <a:p>
            <a:r>
              <a:rPr lang="en-US" altLang="zh-CN" dirty="0"/>
              <a:t>“[]”</a:t>
            </a:r>
            <a:r>
              <a:rPr lang="zh-CN" altLang="en-US" dirty="0"/>
              <a:t> </a:t>
            </a:r>
            <a:r>
              <a:rPr lang="zh-CN" altLang="en-US" dirty="0" smtClean="0"/>
              <a:t> 表示短语</a:t>
            </a:r>
            <a:r>
              <a:rPr lang="en-US" altLang="zh-CN" dirty="0" smtClean="0"/>
              <a:t>-</a:t>
            </a:r>
            <a:r>
              <a:rPr lang="zh-CN" altLang="en-US" dirty="0" smtClean="0"/>
              <a:t>精确匹配</a:t>
            </a:r>
            <a:r>
              <a:rPr lang="zh-CN" altLang="en-US" dirty="0"/>
              <a:t>，如：</a:t>
            </a:r>
            <a:r>
              <a:rPr lang="en-US" altLang="zh-CN" dirty="0"/>
              <a:t>”[</a:t>
            </a:r>
            <a:r>
              <a:rPr lang="zh-CN" altLang="en-US" dirty="0"/>
              <a:t>英语培训</a:t>
            </a:r>
            <a:r>
              <a:rPr lang="en-US" altLang="zh-CN" dirty="0"/>
              <a:t>]”</a:t>
            </a:r>
            <a:endParaRPr lang="zh-CN" altLang="en-US" dirty="0"/>
          </a:p>
          <a:p>
            <a:endParaRPr lang="en-US" altLang="zh-CN" dirty="0" smtClean="0"/>
          </a:p>
          <a:p>
            <a:r>
              <a:rPr lang="en-US" altLang="zh-CN" dirty="0" smtClean="0"/>
              <a:t>“”</a:t>
            </a:r>
            <a:r>
              <a:rPr lang="zh-CN" altLang="en-US" dirty="0"/>
              <a:t> </a:t>
            </a:r>
            <a:r>
              <a:rPr lang="zh-CN" altLang="en-US" dirty="0" smtClean="0"/>
              <a:t>    表示短语</a:t>
            </a:r>
            <a:r>
              <a:rPr lang="en-US" altLang="zh-CN" dirty="0" smtClean="0"/>
              <a:t>-</a:t>
            </a:r>
            <a:r>
              <a:rPr lang="zh-CN" altLang="en-US" dirty="0" smtClean="0"/>
              <a:t>同义匹配，如：</a:t>
            </a:r>
            <a:r>
              <a:rPr lang="en-US" altLang="zh-CN" dirty="0" smtClean="0"/>
              <a:t>”</a:t>
            </a:r>
            <a:r>
              <a:rPr lang="zh-CN" altLang="en-US" dirty="0" smtClean="0"/>
              <a:t>英语培训</a:t>
            </a:r>
            <a:r>
              <a:rPr lang="en-US" altLang="zh-CN" dirty="0" smtClean="0"/>
              <a:t>”</a:t>
            </a:r>
          </a:p>
          <a:p>
            <a:endParaRPr lang="zh-CN" altLang="en-US" dirty="0" smtClean="0"/>
          </a:p>
          <a:p>
            <a:r>
              <a:rPr lang="en-US" altLang="zh-CN" dirty="0" smtClean="0"/>
              <a:t>“{}”</a:t>
            </a:r>
            <a:r>
              <a:rPr lang="zh-CN" altLang="en-US" dirty="0" smtClean="0"/>
              <a:t>  表示短语</a:t>
            </a:r>
            <a:r>
              <a:rPr lang="en-US" altLang="zh-CN" dirty="0" smtClean="0"/>
              <a:t>-</a:t>
            </a:r>
            <a:r>
              <a:rPr lang="zh-CN" altLang="en-US" dirty="0" smtClean="0"/>
              <a:t>核心匹配，如：</a:t>
            </a:r>
            <a:r>
              <a:rPr lang="en-US" altLang="zh-CN" dirty="0" smtClean="0"/>
              <a:t>”{</a:t>
            </a:r>
            <a:r>
              <a:rPr lang="zh-CN" altLang="en-US" dirty="0" smtClean="0"/>
              <a:t>英语培训</a:t>
            </a:r>
            <a:r>
              <a:rPr lang="en-US" altLang="zh-CN" dirty="0" smtClean="0"/>
              <a:t>}”</a:t>
            </a:r>
            <a:endParaRPr lang="zh-CN" altLang="en-US" dirty="0" smtClean="0"/>
          </a:p>
          <a:p>
            <a:endParaRPr lang="en-US" altLang="zh-CN" dirty="0" smtClean="0"/>
          </a:p>
          <a:p>
            <a:r>
              <a:rPr lang="zh-CN" altLang="en-US" dirty="0" smtClean="0"/>
              <a:t>不加任何符号时表示广泛匹配，如：英语培训</a:t>
            </a:r>
          </a:p>
          <a:p>
            <a:endParaRPr lang="zh-CN" altLang="en-US" dirty="0"/>
          </a:p>
        </p:txBody>
      </p:sp>
    </p:spTree>
    <p:extLst>
      <p:ext uri="{BB962C8B-B14F-4D97-AF65-F5344CB8AC3E}">
        <p14:creationId xmlns:p14="http://schemas.microsoft.com/office/powerpoint/2010/main" xmlns="" val="8866465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演示：关键词</a:t>
            </a:r>
          </a:p>
        </p:txBody>
      </p:sp>
      <p:sp>
        <p:nvSpPr>
          <p:cNvPr id="3" name="内容占位符 2"/>
          <p:cNvSpPr>
            <a:spLocks noGrp="1"/>
          </p:cNvSpPr>
          <p:nvPr>
            <p:ph idx="1"/>
          </p:nvPr>
        </p:nvSpPr>
        <p:spPr/>
        <p:txBody>
          <a:bodyPr/>
          <a:lstStyle/>
          <a:p>
            <a:r>
              <a:rPr lang="zh-CN" altLang="en-US" dirty="0" smtClean="0"/>
              <a:t>系统操作：新增（匹配方式）、删除</a:t>
            </a:r>
            <a:endParaRPr lang="zh-CN" altLang="en-US" dirty="0"/>
          </a:p>
        </p:txBody>
      </p:sp>
    </p:spTree>
    <p:extLst>
      <p:ext uri="{BB962C8B-B14F-4D97-AF65-F5344CB8AC3E}">
        <p14:creationId xmlns:p14="http://schemas.microsoft.com/office/powerpoint/2010/main" xmlns="" val="3586405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1" y="4571921"/>
            <a:ext cx="10972801" cy="1553830"/>
          </a:xfrm>
        </p:spPr>
        <p:txBody>
          <a:bodyPr>
            <a:normAutofit/>
          </a:bodyPr>
          <a:lstStyle/>
          <a:p>
            <a:r>
              <a:rPr lang="zh-CN" altLang="en-US" dirty="0" smtClean="0"/>
              <a:t>问题：网民搜索后三个词（非企业业务）时推广信息出现了？</a:t>
            </a:r>
            <a:endParaRPr lang="en-US" altLang="zh-CN" dirty="0" smtClean="0"/>
          </a:p>
          <a:p>
            <a:r>
              <a:rPr lang="zh-CN" altLang="en-US" dirty="0" smtClean="0"/>
              <a:t>解决：怎样才能不出现？</a:t>
            </a:r>
            <a:r>
              <a:rPr lang="en-US" altLang="zh-CN" dirty="0" smtClean="0"/>
              <a:t>——</a:t>
            </a:r>
            <a:r>
              <a:rPr lang="zh-CN" altLang="en-US" dirty="0" smtClean="0"/>
              <a:t>否定关键词</a:t>
            </a:r>
            <a:endParaRPr lang="en-US" altLang="zh-CN" dirty="0" smtClean="0"/>
          </a:p>
        </p:txBody>
      </p:sp>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广泛与短语匹配带来的问题</a:t>
            </a:r>
          </a:p>
        </p:txBody>
      </p:sp>
      <p:graphicFrame>
        <p:nvGraphicFramePr>
          <p:cNvPr id="34" name="表格 33"/>
          <p:cNvGraphicFramePr>
            <a:graphicFrameLocks noGrp="1"/>
          </p:cNvGraphicFramePr>
          <p:nvPr/>
        </p:nvGraphicFramePr>
        <p:xfrm>
          <a:off x="762369" y="1676522"/>
          <a:ext cx="10362483" cy="2470760"/>
        </p:xfrm>
        <a:graphic>
          <a:graphicData uri="http://schemas.openxmlformats.org/drawingml/2006/table">
            <a:tbl>
              <a:tblPr>
                <a:tableStyleId>{35758FB7-9AC5-4552-8A53-C91805E547FA}</a:tableStyleId>
              </a:tblPr>
              <a:tblGrid>
                <a:gridCol w="1477985">
                  <a:extLst>
                    <a:ext uri="{9D8B030D-6E8A-4147-A177-3AD203B41FA5}">
                      <a16:colId xmlns:a16="http://schemas.microsoft.com/office/drawing/2014/main" xmlns="" val="20000"/>
                    </a:ext>
                  </a:extLst>
                </a:gridCol>
                <a:gridCol w="1480058">
                  <a:extLst>
                    <a:ext uri="{9D8B030D-6E8A-4147-A177-3AD203B41FA5}">
                      <a16:colId xmlns:a16="http://schemas.microsoft.com/office/drawing/2014/main" xmlns="" val="20001"/>
                    </a:ext>
                  </a:extLst>
                </a:gridCol>
                <a:gridCol w="1482133">
                  <a:extLst>
                    <a:ext uri="{9D8B030D-6E8A-4147-A177-3AD203B41FA5}">
                      <a16:colId xmlns:a16="http://schemas.microsoft.com/office/drawing/2014/main" xmlns="" val="20002"/>
                    </a:ext>
                  </a:extLst>
                </a:gridCol>
                <a:gridCol w="1480058">
                  <a:extLst>
                    <a:ext uri="{9D8B030D-6E8A-4147-A177-3AD203B41FA5}">
                      <a16:colId xmlns:a16="http://schemas.microsoft.com/office/drawing/2014/main" xmlns="" val="20003"/>
                    </a:ext>
                  </a:extLst>
                </a:gridCol>
                <a:gridCol w="1482133">
                  <a:extLst>
                    <a:ext uri="{9D8B030D-6E8A-4147-A177-3AD203B41FA5}">
                      <a16:colId xmlns:a16="http://schemas.microsoft.com/office/drawing/2014/main" xmlns="" val="20004"/>
                    </a:ext>
                  </a:extLst>
                </a:gridCol>
                <a:gridCol w="1480058">
                  <a:extLst>
                    <a:ext uri="{9D8B030D-6E8A-4147-A177-3AD203B41FA5}">
                      <a16:colId xmlns:a16="http://schemas.microsoft.com/office/drawing/2014/main" xmlns="" val="20005"/>
                    </a:ext>
                  </a:extLst>
                </a:gridCol>
                <a:gridCol w="1480058">
                  <a:extLst>
                    <a:ext uri="{9D8B030D-6E8A-4147-A177-3AD203B41FA5}">
                      <a16:colId xmlns:a16="http://schemas.microsoft.com/office/drawing/2014/main" xmlns="" val="20006"/>
                    </a:ext>
                  </a:extLst>
                </a:gridCol>
              </a:tblGrid>
              <a:tr h="469867">
                <a:tc gridSpan="7">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企业提交关键词：</a:t>
                      </a:r>
                      <a:r>
                        <a:rPr lang="zh-CN" altLang="en-US" sz="1700" b="1" kern="100" dirty="0" smtClean="0">
                          <a:solidFill>
                            <a:schemeClr val="tx1"/>
                          </a:solidFill>
                          <a:latin typeface="微软雅黑" pitchFamily="34" charset="-122"/>
                          <a:ea typeface="微软雅黑" pitchFamily="34" charset="-122"/>
                        </a:rPr>
                        <a:t>海尔空调维修</a:t>
                      </a:r>
                      <a:r>
                        <a:rPr lang="zh-CN" altLang="en-US" sz="1700" kern="100" dirty="0" smtClean="0">
                          <a:solidFill>
                            <a:schemeClr val="tx1"/>
                          </a:solidFill>
                          <a:latin typeface="微软雅黑" pitchFamily="34" charset="-122"/>
                          <a:ea typeface="微软雅黑" pitchFamily="34" charset="-122"/>
                        </a:rPr>
                        <a:t>、广泛匹配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hMerge="1">
                  <a:txBody>
                    <a:bodyPr/>
                    <a:lstStyle/>
                    <a:p>
                      <a:pPr algn="ctr">
                        <a:lnSpc>
                          <a:spcPts val="2200"/>
                        </a:lnSpc>
                        <a:spcAft>
                          <a:spcPts val="0"/>
                        </a:spcAft>
                      </a:pPr>
                      <a:endParaRPr lang="zh-CN" sz="1600" kern="100" dirty="0">
                        <a:solidFill>
                          <a:schemeClr val="bg1"/>
                        </a:solidFill>
                        <a:latin typeface="微软雅黑" pitchFamily="34" charset="-122"/>
                        <a:ea typeface="微软雅黑"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939736">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网民搜索词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海尔空调维修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空调修理</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成都空调维修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空调图片</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海尔空调</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代理海尔空调</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1"/>
                  </a:ext>
                </a:extLst>
              </a:tr>
              <a:tr h="591290">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企业推广信息是否能出现</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2"/>
                  </a:ext>
                </a:extLst>
              </a:tr>
              <a:tr h="469867">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cs typeface="Times New Roman"/>
                        </a:rPr>
                        <a:t>企业希望</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endParaRPr lang="zh-CN" altLang="en-US" sz="1900" dirty="0"/>
                    </a:p>
                  </a:txBody>
                  <a:tcPr marL="72567" marR="72567" marT="0" marB="0" anchor="ctr"/>
                </a:tc>
                <a:tc>
                  <a:txBody>
                    <a:bodyPr/>
                    <a:lstStyle/>
                    <a:p>
                      <a:endParaRPr lang="zh-CN" altLang="en-US" sz="1900"/>
                    </a:p>
                  </a:txBody>
                  <a:tcPr marL="72567" marR="72567" marT="0" marB="0" anchor="ctr"/>
                </a:tc>
                <a:tc>
                  <a:txBody>
                    <a:bodyPr/>
                    <a:lstStyle/>
                    <a:p>
                      <a:endParaRPr lang="zh-CN" altLang="en-US" sz="1900" dirty="0"/>
                    </a:p>
                  </a:txBody>
                  <a:tcPr marL="72567" marR="72567" marT="0" marB="0" anchor="ctr"/>
                </a:tc>
                <a:tc>
                  <a:txBody>
                    <a:bodyPr/>
                    <a:lstStyle/>
                    <a:p>
                      <a:endParaRPr lang="zh-CN" altLang="en-US" sz="1900" dirty="0"/>
                    </a:p>
                  </a:txBody>
                  <a:tcPr marL="72567" marR="72567" marT="0" marB="0" anchor="ctr"/>
                </a:tc>
                <a:tc>
                  <a:txBody>
                    <a:bodyPr/>
                    <a:lstStyle/>
                    <a:p>
                      <a:endParaRPr lang="zh-CN" altLang="en-US" sz="1900"/>
                    </a:p>
                  </a:txBody>
                  <a:tcPr marL="72567" marR="72567" marT="0" marB="0" anchor="ctr"/>
                </a:tc>
                <a:tc>
                  <a:txBody>
                    <a:bodyPr/>
                    <a:lstStyle/>
                    <a:p>
                      <a:endParaRPr lang="zh-CN" altLang="en-US" sz="1900" dirty="0"/>
                    </a:p>
                  </a:txBody>
                  <a:tcPr marL="72567" marR="72567" marT="0" marB="0" anchor="ctr"/>
                </a:tc>
                <a:extLst>
                  <a:ext uri="{0D108BD9-81ED-4DB2-BD59-A6C34878D82A}">
                    <a16:rowId xmlns:a16="http://schemas.microsoft.com/office/drawing/2014/main" xmlns="" val="10003"/>
                  </a:ext>
                </a:extLst>
              </a:tr>
            </a:tbl>
          </a:graphicData>
        </a:graphic>
      </p:graphicFrame>
      <p:sp>
        <p:nvSpPr>
          <p:cNvPr id="5" name="TextBox 4"/>
          <p:cNvSpPr txBox="1"/>
          <p:nvPr/>
        </p:nvSpPr>
        <p:spPr>
          <a:xfrm>
            <a:off x="2845561" y="3731367"/>
            <a:ext cx="4308721" cy="678647"/>
          </a:xfrm>
          <a:prstGeom prst="rect">
            <a:avLst/>
          </a:prstGeom>
          <a:noFill/>
        </p:spPr>
        <p:txBody>
          <a:bodyPr wrap="square" rtlCol="0">
            <a:spAutoFit/>
          </a:bodyPr>
          <a:lstStyle/>
          <a:p>
            <a:pPr fontAlgn="ctr"/>
            <a:r>
              <a:rPr lang="zh-CN" altLang="zh-CN" sz="1905" dirty="0"/>
              <a:t>√</a:t>
            </a:r>
            <a:r>
              <a:rPr lang="en-US" altLang="zh-CN" sz="1905" dirty="0"/>
              <a:t>                        </a:t>
            </a:r>
            <a:r>
              <a:rPr lang="zh-CN" altLang="zh-CN" sz="1905" dirty="0"/>
              <a:t>√</a:t>
            </a:r>
            <a:r>
              <a:rPr lang="en-US" altLang="zh-CN" sz="1905" dirty="0"/>
              <a:t>                         </a:t>
            </a:r>
            <a:r>
              <a:rPr lang="zh-CN" altLang="zh-CN" sz="1905" dirty="0"/>
              <a:t>√</a:t>
            </a:r>
          </a:p>
          <a:p>
            <a:endParaRPr lang="zh-CN" altLang="en-US" sz="1905" dirty="0"/>
          </a:p>
        </p:txBody>
      </p:sp>
      <p:sp>
        <p:nvSpPr>
          <p:cNvPr id="6" name="TextBox 5"/>
          <p:cNvSpPr txBox="1"/>
          <p:nvPr/>
        </p:nvSpPr>
        <p:spPr>
          <a:xfrm>
            <a:off x="7229874" y="3731367"/>
            <a:ext cx="3779580" cy="678647"/>
          </a:xfrm>
          <a:prstGeom prst="rect">
            <a:avLst/>
          </a:prstGeom>
          <a:noFill/>
        </p:spPr>
        <p:txBody>
          <a:bodyPr wrap="square" rtlCol="0">
            <a:spAutoFit/>
          </a:bodyPr>
          <a:lstStyle/>
          <a:p>
            <a:r>
              <a:rPr lang="en-US" altLang="zh-CN" sz="1905" b="1" dirty="0">
                <a:solidFill>
                  <a:srgbClr val="FF0000"/>
                </a:solidFill>
              </a:rPr>
              <a:t>×                       ×                      ×</a:t>
            </a:r>
            <a:endParaRPr lang="zh-CN" altLang="zh-CN" sz="1905" b="1" dirty="0">
              <a:solidFill>
                <a:srgbClr val="FF0000"/>
              </a:solidFill>
            </a:endParaRPr>
          </a:p>
          <a:p>
            <a:endParaRPr lang="zh-CN" altLang="en-US" sz="1905" dirty="0">
              <a:solidFill>
                <a:srgbClr val="FF0000"/>
              </a:solidFill>
            </a:endParaRPr>
          </a:p>
        </p:txBody>
      </p:sp>
    </p:spTree>
    <p:extLst>
      <p:ext uri="{BB962C8B-B14F-4D97-AF65-F5344CB8AC3E}">
        <p14:creationId xmlns:p14="http://schemas.microsoft.com/office/powerpoint/2010/main" xmlns="" val="203961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否定关键词</a:t>
            </a:r>
          </a:p>
        </p:txBody>
      </p:sp>
      <p:sp>
        <p:nvSpPr>
          <p:cNvPr id="3" name="内容占位符 2"/>
          <p:cNvSpPr>
            <a:spLocks noGrp="1"/>
          </p:cNvSpPr>
          <p:nvPr>
            <p:ph idx="1"/>
          </p:nvPr>
        </p:nvSpPr>
        <p:spPr/>
        <p:txBody>
          <a:bodyPr/>
          <a:lstStyle/>
          <a:p>
            <a:r>
              <a:rPr lang="zh-CN" altLang="en-US" dirty="0" smtClean="0"/>
              <a:t>含义：在使用广泛和短语匹配时，通过添加否定关键词，</a:t>
            </a:r>
            <a:r>
              <a:rPr lang="zh-CN" altLang="zh-CN" dirty="0" smtClean="0"/>
              <a:t>让包含这些</a:t>
            </a:r>
            <a:r>
              <a:rPr lang="zh-CN" altLang="en-US" dirty="0" smtClean="0"/>
              <a:t>否定关键词</a:t>
            </a:r>
            <a:r>
              <a:rPr lang="zh-CN" altLang="zh-CN" dirty="0" smtClean="0"/>
              <a:t>的搜索词不</a:t>
            </a:r>
            <a:r>
              <a:rPr lang="zh-CN" altLang="en-US" dirty="0" smtClean="0"/>
              <a:t>触发企业的</a:t>
            </a:r>
            <a:r>
              <a:rPr lang="zh-CN" altLang="zh-CN" dirty="0" smtClean="0"/>
              <a:t>推广结果</a:t>
            </a:r>
            <a:endParaRPr lang="en-US" altLang="zh-CN" dirty="0" smtClean="0"/>
          </a:p>
          <a:p>
            <a:r>
              <a:rPr lang="zh-CN" altLang="en-US" dirty="0" smtClean="0"/>
              <a:t>以下例子如何设定否定关键词？</a:t>
            </a:r>
            <a:endParaRPr lang="zh-CN" altLang="en-US" dirty="0"/>
          </a:p>
        </p:txBody>
      </p:sp>
      <p:graphicFrame>
        <p:nvGraphicFramePr>
          <p:cNvPr id="6" name="表格 5"/>
          <p:cNvGraphicFramePr>
            <a:graphicFrameLocks noGrp="1"/>
          </p:cNvGraphicFramePr>
          <p:nvPr/>
        </p:nvGraphicFramePr>
        <p:xfrm>
          <a:off x="990954" y="3167888"/>
          <a:ext cx="10362483" cy="2470760"/>
        </p:xfrm>
        <a:graphic>
          <a:graphicData uri="http://schemas.openxmlformats.org/drawingml/2006/table">
            <a:tbl>
              <a:tblPr>
                <a:tableStyleId>{35758FB7-9AC5-4552-8A53-C91805E547FA}</a:tableStyleId>
              </a:tblPr>
              <a:tblGrid>
                <a:gridCol w="1477985">
                  <a:extLst>
                    <a:ext uri="{9D8B030D-6E8A-4147-A177-3AD203B41FA5}">
                      <a16:colId xmlns:a16="http://schemas.microsoft.com/office/drawing/2014/main" xmlns="" val="20000"/>
                    </a:ext>
                  </a:extLst>
                </a:gridCol>
                <a:gridCol w="1480058">
                  <a:extLst>
                    <a:ext uri="{9D8B030D-6E8A-4147-A177-3AD203B41FA5}">
                      <a16:colId xmlns:a16="http://schemas.microsoft.com/office/drawing/2014/main" xmlns="" val="20001"/>
                    </a:ext>
                  </a:extLst>
                </a:gridCol>
                <a:gridCol w="1482133">
                  <a:extLst>
                    <a:ext uri="{9D8B030D-6E8A-4147-A177-3AD203B41FA5}">
                      <a16:colId xmlns:a16="http://schemas.microsoft.com/office/drawing/2014/main" xmlns="" val="20002"/>
                    </a:ext>
                  </a:extLst>
                </a:gridCol>
                <a:gridCol w="1480058">
                  <a:extLst>
                    <a:ext uri="{9D8B030D-6E8A-4147-A177-3AD203B41FA5}">
                      <a16:colId xmlns:a16="http://schemas.microsoft.com/office/drawing/2014/main" xmlns="" val="20003"/>
                    </a:ext>
                  </a:extLst>
                </a:gridCol>
                <a:gridCol w="1482133">
                  <a:extLst>
                    <a:ext uri="{9D8B030D-6E8A-4147-A177-3AD203B41FA5}">
                      <a16:colId xmlns:a16="http://schemas.microsoft.com/office/drawing/2014/main" xmlns="" val="20004"/>
                    </a:ext>
                  </a:extLst>
                </a:gridCol>
                <a:gridCol w="1480058">
                  <a:extLst>
                    <a:ext uri="{9D8B030D-6E8A-4147-A177-3AD203B41FA5}">
                      <a16:colId xmlns:a16="http://schemas.microsoft.com/office/drawing/2014/main" xmlns="" val="20005"/>
                    </a:ext>
                  </a:extLst>
                </a:gridCol>
                <a:gridCol w="1480058">
                  <a:extLst>
                    <a:ext uri="{9D8B030D-6E8A-4147-A177-3AD203B41FA5}">
                      <a16:colId xmlns:a16="http://schemas.microsoft.com/office/drawing/2014/main" xmlns="" val="20006"/>
                    </a:ext>
                  </a:extLst>
                </a:gridCol>
              </a:tblGrid>
              <a:tr h="469867">
                <a:tc gridSpan="7">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企业提交关键词：</a:t>
                      </a:r>
                      <a:r>
                        <a:rPr lang="zh-CN" sz="1700" kern="100" dirty="0" smtClean="0">
                          <a:solidFill>
                            <a:schemeClr val="tx1"/>
                          </a:solidFill>
                          <a:latin typeface="微软雅黑" pitchFamily="34" charset="-122"/>
                          <a:ea typeface="微软雅黑" pitchFamily="34" charset="-122"/>
                        </a:rPr>
                        <a:t>“</a:t>
                      </a:r>
                      <a:r>
                        <a:rPr lang="zh-CN" altLang="en-US" sz="1700" b="1" kern="100" dirty="0" smtClean="0">
                          <a:solidFill>
                            <a:schemeClr val="tx1"/>
                          </a:solidFill>
                          <a:latin typeface="微软雅黑" pitchFamily="34" charset="-122"/>
                          <a:ea typeface="微软雅黑" pitchFamily="34" charset="-122"/>
                        </a:rPr>
                        <a:t>海尔空调维修</a:t>
                      </a:r>
                      <a:r>
                        <a:rPr lang="zh-CN" sz="1700" kern="100" dirty="0" smtClean="0">
                          <a:solidFill>
                            <a:schemeClr val="tx1"/>
                          </a:solidFill>
                          <a:latin typeface="微软雅黑" pitchFamily="34" charset="-122"/>
                          <a:ea typeface="微软雅黑" pitchFamily="34" charset="-122"/>
                        </a:rPr>
                        <a:t>”</a:t>
                      </a:r>
                      <a:r>
                        <a:rPr lang="zh-CN" altLang="en-US" sz="1700" kern="100" dirty="0" smtClean="0">
                          <a:solidFill>
                            <a:schemeClr val="tx1"/>
                          </a:solidFill>
                          <a:latin typeface="微软雅黑" pitchFamily="34" charset="-122"/>
                          <a:ea typeface="微软雅黑" pitchFamily="34" charset="-122"/>
                        </a:rPr>
                        <a:t>、广泛匹配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hMerge="1">
                  <a:txBody>
                    <a:bodyPr/>
                    <a:lstStyle/>
                    <a:p>
                      <a:pPr algn="ctr">
                        <a:lnSpc>
                          <a:spcPts val="2200"/>
                        </a:lnSpc>
                        <a:spcAft>
                          <a:spcPts val="0"/>
                        </a:spcAft>
                      </a:pPr>
                      <a:endParaRPr lang="zh-CN" sz="1600" kern="100" dirty="0">
                        <a:solidFill>
                          <a:schemeClr val="bg1"/>
                        </a:solidFill>
                        <a:latin typeface="微软雅黑" pitchFamily="34" charset="-122"/>
                        <a:ea typeface="微软雅黑"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939736">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网民搜索词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海尔空调维修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空调修理</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成都空调维修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rgbClr val="FF0000"/>
                          </a:solidFill>
                          <a:latin typeface="微软雅黑" pitchFamily="34" charset="-122"/>
                          <a:ea typeface="微软雅黑" pitchFamily="34" charset="-122"/>
                        </a:rPr>
                        <a:t>空调图片</a:t>
                      </a:r>
                      <a:endParaRPr lang="zh-CN" sz="1700"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rgbClr val="FF0000"/>
                          </a:solidFill>
                          <a:latin typeface="微软雅黑" pitchFamily="34" charset="-122"/>
                          <a:ea typeface="微软雅黑" pitchFamily="34" charset="-122"/>
                        </a:rPr>
                        <a:t>海尔空调</a:t>
                      </a:r>
                      <a:endParaRPr lang="zh-CN" sz="1700"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rgbClr val="FF0000"/>
                          </a:solidFill>
                          <a:latin typeface="微软雅黑" pitchFamily="34" charset="-122"/>
                          <a:ea typeface="微软雅黑" pitchFamily="34" charset="-122"/>
                        </a:rPr>
                        <a:t>代理海尔空调</a:t>
                      </a:r>
                      <a:endParaRPr lang="zh-CN" sz="1700" kern="100" dirty="0">
                        <a:solidFill>
                          <a:srgbClr val="FF0000"/>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1"/>
                  </a:ext>
                </a:extLst>
              </a:tr>
              <a:tr h="591290">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企业推广信息是否能出现</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2"/>
                  </a:ext>
                </a:extLst>
              </a:tr>
              <a:tr h="469867">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cs typeface="Times New Roman"/>
                        </a:rPr>
                        <a:t>企业希望</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altLang="zh-CN" sz="1700" b="1" kern="100" dirty="0" smtClean="0">
                        <a:solidFill>
                          <a:srgbClr val="FF0000"/>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3"/>
                  </a:ext>
                </a:extLst>
              </a:tr>
            </a:tbl>
          </a:graphicData>
        </a:graphic>
      </p:graphicFrame>
      <p:sp>
        <p:nvSpPr>
          <p:cNvPr id="7" name="TextBox 6"/>
          <p:cNvSpPr txBox="1"/>
          <p:nvPr/>
        </p:nvSpPr>
        <p:spPr>
          <a:xfrm>
            <a:off x="6934142" y="5716685"/>
            <a:ext cx="1447700" cy="678647"/>
          </a:xfrm>
          <a:prstGeom prst="rect">
            <a:avLst/>
          </a:prstGeom>
          <a:noFill/>
        </p:spPr>
        <p:txBody>
          <a:bodyPr wrap="square" rtlCol="0">
            <a:spAutoFit/>
          </a:bodyPr>
          <a:lstStyle/>
          <a:p>
            <a:pPr algn="ctr"/>
            <a:r>
              <a:rPr lang="zh-CN" altLang="en-US" sz="1905" b="1" dirty="0">
                <a:solidFill>
                  <a:srgbClr val="FFFF00"/>
                </a:solidFill>
                <a:latin typeface="微软雅黑" pitchFamily="34" charset="-122"/>
                <a:ea typeface="微软雅黑" pitchFamily="34" charset="-122"/>
              </a:rPr>
              <a:t>否定关键词</a:t>
            </a:r>
            <a:endParaRPr lang="en-US" altLang="zh-CN" sz="1905" b="1" dirty="0">
              <a:solidFill>
                <a:srgbClr val="FFFF00"/>
              </a:solidFill>
              <a:latin typeface="微软雅黑" pitchFamily="34" charset="-122"/>
              <a:ea typeface="微软雅黑" pitchFamily="34" charset="-122"/>
            </a:endParaRPr>
          </a:p>
          <a:p>
            <a:pPr algn="ctr"/>
            <a:r>
              <a:rPr lang="zh-CN" altLang="en-US" sz="1905" b="1" dirty="0">
                <a:solidFill>
                  <a:srgbClr val="FFFF00"/>
                </a:solidFill>
                <a:latin typeface="微软雅黑" pitchFamily="34" charset="-122"/>
                <a:ea typeface="微软雅黑" pitchFamily="34" charset="-122"/>
              </a:rPr>
              <a:t>“图片”</a:t>
            </a:r>
          </a:p>
        </p:txBody>
      </p:sp>
      <p:sp>
        <p:nvSpPr>
          <p:cNvPr id="8" name="TextBox 7"/>
          <p:cNvSpPr txBox="1"/>
          <p:nvPr/>
        </p:nvSpPr>
        <p:spPr>
          <a:xfrm>
            <a:off x="9905737" y="5716685"/>
            <a:ext cx="1447700" cy="678647"/>
          </a:xfrm>
          <a:prstGeom prst="rect">
            <a:avLst/>
          </a:prstGeom>
          <a:noFill/>
        </p:spPr>
        <p:txBody>
          <a:bodyPr wrap="square" rtlCol="0">
            <a:spAutoFit/>
          </a:bodyPr>
          <a:lstStyle/>
          <a:p>
            <a:pPr algn="ctr"/>
            <a:r>
              <a:rPr lang="zh-CN" altLang="en-US" sz="1905" b="1" dirty="0">
                <a:solidFill>
                  <a:srgbClr val="FFFF00"/>
                </a:solidFill>
                <a:latin typeface="微软雅黑" pitchFamily="34" charset="-122"/>
                <a:ea typeface="微软雅黑" pitchFamily="34" charset="-122"/>
              </a:rPr>
              <a:t>否定关键词</a:t>
            </a:r>
            <a:endParaRPr lang="en-US" altLang="zh-CN" sz="1905" b="1" dirty="0">
              <a:solidFill>
                <a:srgbClr val="FFFF00"/>
              </a:solidFill>
              <a:latin typeface="微软雅黑" pitchFamily="34" charset="-122"/>
              <a:ea typeface="微软雅黑" pitchFamily="34" charset="-122"/>
            </a:endParaRPr>
          </a:p>
          <a:p>
            <a:pPr algn="ctr"/>
            <a:r>
              <a:rPr lang="zh-CN" altLang="en-US" sz="1905" b="1" dirty="0">
                <a:solidFill>
                  <a:srgbClr val="FFFF00"/>
                </a:solidFill>
                <a:latin typeface="微软雅黑" pitchFamily="34" charset="-122"/>
                <a:ea typeface="微软雅黑" pitchFamily="34" charset="-122"/>
              </a:rPr>
              <a:t>“代理”</a:t>
            </a:r>
          </a:p>
        </p:txBody>
      </p:sp>
      <p:sp>
        <p:nvSpPr>
          <p:cNvPr id="9" name="矩形 8"/>
          <p:cNvSpPr/>
          <p:nvPr/>
        </p:nvSpPr>
        <p:spPr>
          <a:xfrm>
            <a:off x="8823581" y="5575969"/>
            <a:ext cx="927977" cy="977044"/>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714"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pic>
        <p:nvPicPr>
          <p:cNvPr id="13" name="Picture 21"/>
          <p:cNvPicPr>
            <a:picLocks noChangeAspect="1" noChangeArrowheads="1"/>
          </p:cNvPicPr>
          <p:nvPr/>
        </p:nvPicPr>
        <p:blipFill>
          <a:blip r:embed="rId3" cstate="print"/>
          <a:stretch>
            <a:fillRect/>
          </a:stretch>
        </p:blipFill>
        <p:spPr bwMode="auto">
          <a:xfrm>
            <a:off x="7238921" y="4495727"/>
            <a:ext cx="761947" cy="7619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4" name="Picture 21"/>
          <p:cNvPicPr>
            <a:picLocks noChangeAspect="1" noChangeArrowheads="1"/>
          </p:cNvPicPr>
          <p:nvPr/>
        </p:nvPicPr>
        <p:blipFill>
          <a:blip r:embed="rId3" cstate="print"/>
          <a:stretch>
            <a:fillRect/>
          </a:stretch>
        </p:blipFill>
        <p:spPr bwMode="auto">
          <a:xfrm>
            <a:off x="10362906" y="4495727"/>
            <a:ext cx="761947" cy="7619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841193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3"/>
          </p:nvPr>
        </p:nvPicPr>
        <p:blipFill>
          <a:blip r:embed="rId3" cstate="print">
            <a:extLst>
              <a:ext uri="{28A0092B-C50C-407E-A947-70E740481C1C}">
                <a14:useLocalDpi xmlns:a14="http://schemas.microsoft.com/office/drawing/2010/main" xmlns="" val="0"/>
              </a:ext>
            </a:extLst>
          </a:blip>
          <a:srcRect t="283" b="283"/>
          <a:stretch>
            <a:fillRect/>
          </a:stretch>
        </p:blipFill>
        <p:spPr>
          <a:xfrm>
            <a:off x="6191" y="0"/>
            <a:ext cx="12199938" cy="6858000"/>
          </a:xfrm>
        </p:spPr>
      </p:pic>
      <p:grpSp>
        <p:nvGrpSpPr>
          <p:cNvPr id="129" name="Group 128"/>
          <p:cNvGrpSpPr/>
          <p:nvPr/>
        </p:nvGrpSpPr>
        <p:grpSpPr>
          <a:xfrm>
            <a:off x="5506644" y="1458946"/>
            <a:ext cx="1206174" cy="1206488"/>
            <a:chOff x="10914389" y="3398630"/>
            <a:chExt cx="2545697" cy="2546360"/>
          </a:xfrm>
          <a:solidFill>
            <a:schemeClr val="bg1"/>
          </a:solidFill>
        </p:grpSpPr>
        <p:sp>
          <p:nvSpPr>
            <p:cNvPr id="130" name="Freeform 9"/>
            <p:cNvSpPr>
              <a:spLocks noEditPoints="1"/>
            </p:cNvSpPr>
            <p:nvPr/>
          </p:nvSpPr>
          <p:spPr bwMode="auto">
            <a:xfrm>
              <a:off x="10914389" y="3398630"/>
              <a:ext cx="2545697" cy="2546360"/>
            </a:xfrm>
            <a:custGeom>
              <a:avLst/>
              <a:gdLst>
                <a:gd name="T0" fmla="*/ 512 w 1024"/>
                <a:gd name="T1" fmla="*/ 0 h 1024"/>
                <a:gd name="T2" fmla="*/ 0 w 1024"/>
                <a:gd name="T3" fmla="*/ 512 h 1024"/>
                <a:gd name="T4" fmla="*/ 512 w 1024"/>
                <a:gd name="T5" fmla="*/ 1024 h 1024"/>
                <a:gd name="T6" fmla="*/ 1024 w 1024"/>
                <a:gd name="T7" fmla="*/ 512 h 1024"/>
                <a:gd name="T8" fmla="*/ 512 w 1024"/>
                <a:gd name="T9" fmla="*/ 0 h 1024"/>
                <a:gd name="T10" fmla="*/ 512 w 1024"/>
                <a:gd name="T11" fmla="*/ 951 h 1024"/>
                <a:gd name="T12" fmla="*/ 73 w 1024"/>
                <a:gd name="T13" fmla="*/ 512 h 1024"/>
                <a:gd name="T14" fmla="*/ 512 w 1024"/>
                <a:gd name="T15" fmla="*/ 73 h 1024"/>
                <a:gd name="T16" fmla="*/ 951 w 1024"/>
                <a:gd name="T17" fmla="*/ 512 h 1024"/>
                <a:gd name="T18" fmla="*/ 512 w 1024"/>
                <a:gd name="T19" fmla="*/ 951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4" h="1024">
                  <a:moveTo>
                    <a:pt x="512" y="0"/>
                  </a:moveTo>
                  <a:cubicBezTo>
                    <a:pt x="229" y="0"/>
                    <a:pt x="0" y="229"/>
                    <a:pt x="0" y="512"/>
                  </a:cubicBezTo>
                  <a:cubicBezTo>
                    <a:pt x="0" y="795"/>
                    <a:pt x="229" y="1024"/>
                    <a:pt x="512" y="1024"/>
                  </a:cubicBezTo>
                  <a:cubicBezTo>
                    <a:pt x="795" y="1024"/>
                    <a:pt x="1024" y="795"/>
                    <a:pt x="1024" y="512"/>
                  </a:cubicBezTo>
                  <a:cubicBezTo>
                    <a:pt x="1024" y="229"/>
                    <a:pt x="795" y="0"/>
                    <a:pt x="512" y="0"/>
                  </a:cubicBezTo>
                  <a:close/>
                  <a:moveTo>
                    <a:pt x="512" y="951"/>
                  </a:moveTo>
                  <a:cubicBezTo>
                    <a:pt x="270" y="951"/>
                    <a:pt x="73" y="754"/>
                    <a:pt x="73" y="512"/>
                  </a:cubicBezTo>
                  <a:cubicBezTo>
                    <a:pt x="73" y="270"/>
                    <a:pt x="270" y="73"/>
                    <a:pt x="512" y="73"/>
                  </a:cubicBezTo>
                  <a:cubicBezTo>
                    <a:pt x="754" y="73"/>
                    <a:pt x="951" y="270"/>
                    <a:pt x="951" y="512"/>
                  </a:cubicBezTo>
                  <a:cubicBezTo>
                    <a:pt x="951" y="754"/>
                    <a:pt x="754" y="951"/>
                    <a:pt x="512" y="9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lIns="91421" tIns="45711" rIns="91421" bIns="45711"/>
            <a:lstStyle/>
            <a:p>
              <a:pPr defTabSz="1828165" fontAlgn="auto">
                <a:spcBef>
                  <a:spcPts val="0"/>
                </a:spcBef>
                <a:spcAft>
                  <a:spcPts val="0"/>
                </a:spcAft>
                <a:defRPr/>
              </a:pPr>
              <a:endParaRPr lang="id-ID" sz="900">
                <a:latin typeface="+mn-lt"/>
                <a:ea typeface="+mn-ea"/>
                <a:cs typeface="+mn-cs"/>
              </a:endParaRPr>
            </a:p>
          </p:txBody>
        </p:sp>
        <p:grpSp>
          <p:nvGrpSpPr>
            <p:cNvPr id="131" name="Group 130"/>
            <p:cNvGrpSpPr/>
            <p:nvPr/>
          </p:nvGrpSpPr>
          <p:grpSpPr>
            <a:xfrm>
              <a:off x="11795226" y="4278110"/>
              <a:ext cx="787195" cy="787400"/>
              <a:chOff x="6350" y="4763"/>
              <a:chExt cx="2898775" cy="2898776"/>
            </a:xfrm>
            <a:grpFill/>
          </p:grpSpPr>
          <p:sp>
            <p:nvSpPr>
              <p:cNvPr id="132" name="Freeform 131"/>
              <p:cNvSpPr/>
              <p:nvPr/>
            </p:nvSpPr>
            <p:spPr bwMode="auto">
              <a:xfrm>
                <a:off x="6350" y="4763"/>
                <a:ext cx="727075" cy="723900"/>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2" y="192"/>
                      <a:pt x="193" y="182"/>
                      <a:pt x="193" y="168"/>
                    </a:cubicBezTo>
                    <a:cubicBezTo>
                      <a:pt x="193" y="24"/>
                      <a:pt x="193" y="24"/>
                      <a:pt x="193" y="24"/>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33" name="Freeform 132"/>
              <p:cNvSpPr/>
              <p:nvPr/>
            </p:nvSpPr>
            <p:spPr bwMode="auto">
              <a:xfrm>
                <a:off x="6350" y="1093788"/>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2" y="192"/>
                      <a:pt x="193" y="181"/>
                      <a:pt x="193" y="168"/>
                    </a:cubicBezTo>
                    <a:cubicBezTo>
                      <a:pt x="193" y="24"/>
                      <a:pt x="193" y="24"/>
                      <a:pt x="193" y="24"/>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3" name="Freeform 162"/>
              <p:cNvSpPr/>
              <p:nvPr/>
            </p:nvSpPr>
            <p:spPr bwMode="auto">
              <a:xfrm>
                <a:off x="6350" y="2178051"/>
                <a:ext cx="727075" cy="725488"/>
              </a:xfrm>
              <a:custGeom>
                <a:avLst/>
                <a:gdLst>
                  <a:gd name="T0" fmla="*/ 168 w 193"/>
                  <a:gd name="T1" fmla="*/ 0 h 193"/>
                  <a:gd name="T2" fmla="*/ 24 w 193"/>
                  <a:gd name="T3" fmla="*/ 0 h 193"/>
                  <a:gd name="T4" fmla="*/ 0 w 193"/>
                  <a:gd name="T5" fmla="*/ 25 h 193"/>
                  <a:gd name="T6" fmla="*/ 0 w 193"/>
                  <a:gd name="T7" fmla="*/ 169 h 193"/>
                  <a:gd name="T8" fmla="*/ 24 w 193"/>
                  <a:gd name="T9" fmla="*/ 193 h 193"/>
                  <a:gd name="T10" fmla="*/ 168 w 193"/>
                  <a:gd name="T11" fmla="*/ 193 h 193"/>
                  <a:gd name="T12" fmla="*/ 193 w 193"/>
                  <a:gd name="T13" fmla="*/ 169 h 193"/>
                  <a:gd name="T14" fmla="*/ 193 w 193"/>
                  <a:gd name="T15" fmla="*/ 25 h 193"/>
                  <a:gd name="T16" fmla="*/ 168 w 193"/>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2" y="193"/>
                      <a:pt x="193" y="182"/>
                      <a:pt x="193" y="169"/>
                    </a:cubicBezTo>
                    <a:cubicBezTo>
                      <a:pt x="193" y="25"/>
                      <a:pt x="193" y="25"/>
                      <a:pt x="193" y="25"/>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4" name="Freeform 8"/>
              <p:cNvSpPr/>
              <p:nvPr/>
            </p:nvSpPr>
            <p:spPr bwMode="auto">
              <a:xfrm>
                <a:off x="1095375" y="4763"/>
                <a:ext cx="1809750" cy="723900"/>
              </a:xfrm>
              <a:custGeom>
                <a:avLst/>
                <a:gdLst>
                  <a:gd name="T0" fmla="*/ 457 w 481"/>
                  <a:gd name="T1" fmla="*/ 0 h 192"/>
                  <a:gd name="T2" fmla="*/ 24 w 481"/>
                  <a:gd name="T3" fmla="*/ 0 h 192"/>
                  <a:gd name="T4" fmla="*/ 0 w 481"/>
                  <a:gd name="T5" fmla="*/ 24 h 192"/>
                  <a:gd name="T6" fmla="*/ 0 w 481"/>
                  <a:gd name="T7" fmla="*/ 168 h 192"/>
                  <a:gd name="T8" fmla="*/ 24 w 481"/>
                  <a:gd name="T9" fmla="*/ 192 h 192"/>
                  <a:gd name="T10" fmla="*/ 457 w 481"/>
                  <a:gd name="T11" fmla="*/ 192 h 192"/>
                  <a:gd name="T12" fmla="*/ 481 w 481"/>
                  <a:gd name="T13" fmla="*/ 168 h 192"/>
                  <a:gd name="T14" fmla="*/ 481 w 481"/>
                  <a:gd name="T15" fmla="*/ 24 h 192"/>
                  <a:gd name="T16" fmla="*/ 457 w 481"/>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2">
                    <a:moveTo>
                      <a:pt x="457" y="0"/>
                    </a:moveTo>
                    <a:cubicBezTo>
                      <a:pt x="24" y="0"/>
                      <a:pt x="24" y="0"/>
                      <a:pt x="24" y="0"/>
                    </a:cubicBezTo>
                    <a:cubicBezTo>
                      <a:pt x="11" y="0"/>
                      <a:pt x="0" y="11"/>
                      <a:pt x="0" y="24"/>
                    </a:cubicBezTo>
                    <a:cubicBezTo>
                      <a:pt x="0" y="168"/>
                      <a:pt x="0" y="168"/>
                      <a:pt x="0" y="168"/>
                    </a:cubicBezTo>
                    <a:cubicBezTo>
                      <a:pt x="0" y="182"/>
                      <a:pt x="11" y="192"/>
                      <a:pt x="24" y="192"/>
                    </a:cubicBezTo>
                    <a:cubicBezTo>
                      <a:pt x="457" y="192"/>
                      <a:pt x="457" y="192"/>
                      <a:pt x="457" y="192"/>
                    </a:cubicBezTo>
                    <a:cubicBezTo>
                      <a:pt x="470" y="192"/>
                      <a:pt x="481" y="182"/>
                      <a:pt x="481" y="168"/>
                    </a:cubicBezTo>
                    <a:cubicBezTo>
                      <a:pt x="481" y="24"/>
                      <a:pt x="481" y="24"/>
                      <a:pt x="481" y="24"/>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5" name="Freeform 9"/>
              <p:cNvSpPr/>
              <p:nvPr/>
            </p:nvSpPr>
            <p:spPr bwMode="auto">
              <a:xfrm>
                <a:off x="1095375" y="1093788"/>
                <a:ext cx="1809750" cy="722313"/>
              </a:xfrm>
              <a:custGeom>
                <a:avLst/>
                <a:gdLst>
                  <a:gd name="T0" fmla="*/ 457 w 481"/>
                  <a:gd name="T1" fmla="*/ 0 h 192"/>
                  <a:gd name="T2" fmla="*/ 24 w 481"/>
                  <a:gd name="T3" fmla="*/ 0 h 192"/>
                  <a:gd name="T4" fmla="*/ 0 w 481"/>
                  <a:gd name="T5" fmla="*/ 24 h 192"/>
                  <a:gd name="T6" fmla="*/ 0 w 481"/>
                  <a:gd name="T7" fmla="*/ 168 h 192"/>
                  <a:gd name="T8" fmla="*/ 24 w 481"/>
                  <a:gd name="T9" fmla="*/ 192 h 192"/>
                  <a:gd name="T10" fmla="*/ 457 w 481"/>
                  <a:gd name="T11" fmla="*/ 192 h 192"/>
                  <a:gd name="T12" fmla="*/ 481 w 481"/>
                  <a:gd name="T13" fmla="*/ 168 h 192"/>
                  <a:gd name="T14" fmla="*/ 481 w 481"/>
                  <a:gd name="T15" fmla="*/ 24 h 192"/>
                  <a:gd name="T16" fmla="*/ 457 w 481"/>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2">
                    <a:moveTo>
                      <a:pt x="457" y="0"/>
                    </a:moveTo>
                    <a:cubicBezTo>
                      <a:pt x="24" y="0"/>
                      <a:pt x="24" y="0"/>
                      <a:pt x="24" y="0"/>
                    </a:cubicBezTo>
                    <a:cubicBezTo>
                      <a:pt x="11" y="0"/>
                      <a:pt x="0" y="11"/>
                      <a:pt x="0" y="24"/>
                    </a:cubicBezTo>
                    <a:cubicBezTo>
                      <a:pt x="0" y="168"/>
                      <a:pt x="0" y="168"/>
                      <a:pt x="0" y="168"/>
                    </a:cubicBezTo>
                    <a:cubicBezTo>
                      <a:pt x="0" y="181"/>
                      <a:pt x="11" y="192"/>
                      <a:pt x="24" y="192"/>
                    </a:cubicBezTo>
                    <a:cubicBezTo>
                      <a:pt x="457" y="192"/>
                      <a:pt x="457" y="192"/>
                      <a:pt x="457" y="192"/>
                    </a:cubicBezTo>
                    <a:cubicBezTo>
                      <a:pt x="470" y="192"/>
                      <a:pt x="481" y="181"/>
                      <a:pt x="481" y="168"/>
                    </a:cubicBezTo>
                    <a:cubicBezTo>
                      <a:pt x="481" y="24"/>
                      <a:pt x="481" y="24"/>
                      <a:pt x="481" y="24"/>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6" name="Freeform 10"/>
              <p:cNvSpPr/>
              <p:nvPr/>
            </p:nvSpPr>
            <p:spPr bwMode="auto">
              <a:xfrm>
                <a:off x="1095375" y="2178051"/>
                <a:ext cx="1809750" cy="725488"/>
              </a:xfrm>
              <a:custGeom>
                <a:avLst/>
                <a:gdLst>
                  <a:gd name="T0" fmla="*/ 457 w 481"/>
                  <a:gd name="T1" fmla="*/ 0 h 193"/>
                  <a:gd name="T2" fmla="*/ 24 w 481"/>
                  <a:gd name="T3" fmla="*/ 0 h 193"/>
                  <a:gd name="T4" fmla="*/ 0 w 481"/>
                  <a:gd name="T5" fmla="*/ 25 h 193"/>
                  <a:gd name="T6" fmla="*/ 0 w 481"/>
                  <a:gd name="T7" fmla="*/ 169 h 193"/>
                  <a:gd name="T8" fmla="*/ 24 w 481"/>
                  <a:gd name="T9" fmla="*/ 193 h 193"/>
                  <a:gd name="T10" fmla="*/ 457 w 481"/>
                  <a:gd name="T11" fmla="*/ 193 h 193"/>
                  <a:gd name="T12" fmla="*/ 481 w 481"/>
                  <a:gd name="T13" fmla="*/ 169 h 193"/>
                  <a:gd name="T14" fmla="*/ 481 w 481"/>
                  <a:gd name="T15" fmla="*/ 25 h 193"/>
                  <a:gd name="T16" fmla="*/ 457 w 481"/>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3">
                    <a:moveTo>
                      <a:pt x="457" y="0"/>
                    </a:moveTo>
                    <a:cubicBezTo>
                      <a:pt x="24" y="0"/>
                      <a:pt x="24" y="0"/>
                      <a:pt x="24" y="0"/>
                    </a:cubicBezTo>
                    <a:cubicBezTo>
                      <a:pt x="11" y="0"/>
                      <a:pt x="0" y="11"/>
                      <a:pt x="0" y="25"/>
                    </a:cubicBezTo>
                    <a:cubicBezTo>
                      <a:pt x="0" y="169"/>
                      <a:pt x="0" y="169"/>
                      <a:pt x="0" y="169"/>
                    </a:cubicBezTo>
                    <a:cubicBezTo>
                      <a:pt x="0" y="182"/>
                      <a:pt x="11" y="193"/>
                      <a:pt x="24" y="193"/>
                    </a:cubicBezTo>
                    <a:cubicBezTo>
                      <a:pt x="457" y="193"/>
                      <a:pt x="457" y="193"/>
                      <a:pt x="457" y="193"/>
                    </a:cubicBezTo>
                    <a:cubicBezTo>
                      <a:pt x="470" y="193"/>
                      <a:pt x="481" y="182"/>
                      <a:pt x="481" y="169"/>
                    </a:cubicBezTo>
                    <a:cubicBezTo>
                      <a:pt x="481" y="25"/>
                      <a:pt x="481" y="25"/>
                      <a:pt x="481" y="25"/>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grpSp>
      </p:grpSp>
      <p:grpSp>
        <p:nvGrpSpPr>
          <p:cNvPr id="62" name="Group 61"/>
          <p:cNvGrpSpPr/>
          <p:nvPr/>
        </p:nvGrpSpPr>
        <p:grpSpPr>
          <a:xfrm>
            <a:off x="2999408" y="360254"/>
            <a:ext cx="6179850" cy="920799"/>
            <a:chOff x="5975053" y="720507"/>
            <a:chExt cx="12359700" cy="1841597"/>
          </a:xfrm>
        </p:grpSpPr>
        <p:sp>
          <p:nvSpPr>
            <p:cNvPr id="64" name="TextBox 63"/>
            <p:cNvSpPr txBox="1"/>
            <p:nvPr/>
          </p:nvSpPr>
          <p:spPr>
            <a:xfrm>
              <a:off x="5975053" y="720507"/>
              <a:ext cx="12359700" cy="1524000"/>
            </a:xfrm>
            <a:prstGeom prst="rect">
              <a:avLst/>
            </a:prstGeom>
            <a:noFill/>
          </p:spPr>
          <p:txBody>
            <a:bodyPr wrap="square" lIns="45711" tIns="22855" rIns="45711" bIns="22855" rtlCol="0">
              <a:spAutoFit/>
            </a:bodyPr>
            <a:lstStyle/>
            <a:p>
              <a:pPr algn="ctr"/>
              <a:r>
                <a:rPr lang="zh-CN" altLang="id-ID" sz="4400" b="1" dirty="0" smtClean="0">
                  <a:solidFill>
                    <a:schemeClr val="bg1"/>
                  </a:solidFill>
                  <a:latin typeface="微软雅黑" panose="020B0503020204020204" pitchFamily="34" charset="-122"/>
                  <a:ea typeface="微软雅黑" panose="020B0503020204020204" pitchFamily="34" charset="-122"/>
                  <a:cs typeface="Lato Regular"/>
                  <a:sym typeface="+mn-ea"/>
                </a:rPr>
                <a:t>课程目标</a:t>
              </a:r>
            </a:p>
          </p:txBody>
        </p:sp>
        <p:sp>
          <p:nvSpPr>
            <p:cNvPr id="78" name="Rectangle 77"/>
            <p:cNvSpPr/>
            <p:nvPr/>
          </p:nvSpPr>
          <p:spPr>
            <a:xfrm>
              <a:off x="11412311" y="2470667"/>
              <a:ext cx="1553038" cy="91437"/>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45669" tIns="22836" rIns="45669" bIns="22836" rtlCol="0" anchor="ctr"/>
            <a:lstStyle/>
            <a:p>
              <a:pPr algn="ctr"/>
              <a:endParaRPr lang="en-US" sz="900" dirty="0">
                <a:solidFill>
                  <a:schemeClr val="accent2"/>
                </a:solidFill>
                <a:latin typeface="Open Sans Light"/>
              </a:endParaRPr>
            </a:p>
          </p:txBody>
        </p:sp>
      </p:grpSp>
      <p:grpSp>
        <p:nvGrpSpPr>
          <p:cNvPr id="2" name="Group 1"/>
          <p:cNvGrpSpPr/>
          <p:nvPr/>
        </p:nvGrpSpPr>
        <p:grpSpPr>
          <a:xfrm>
            <a:off x="3383262" y="3604416"/>
            <a:ext cx="5668644" cy="500535"/>
            <a:chOff x="6763349" y="5598472"/>
            <a:chExt cx="11337288" cy="1001070"/>
          </a:xfrm>
        </p:grpSpPr>
        <p:sp>
          <p:nvSpPr>
            <p:cNvPr id="101" name="TextBox 100"/>
            <p:cNvSpPr txBox="1"/>
            <p:nvPr/>
          </p:nvSpPr>
          <p:spPr>
            <a:xfrm>
              <a:off x="7758559" y="5762426"/>
              <a:ext cx="10342078" cy="837116"/>
            </a:xfrm>
            <a:prstGeom prst="rect">
              <a:avLst/>
            </a:prstGeom>
            <a:noFill/>
          </p:spPr>
          <p:txBody>
            <a:bodyPr wrap="square" lIns="109709" tIns="54855" rIns="109709" bIns="54855" rtlCol="0">
              <a:spAutoFit/>
            </a:bodyPr>
            <a:lstStyle/>
            <a:p>
              <a:pPr algn="just"/>
              <a:r>
                <a:rPr lang="zh-CN" altLang="en-US" sz="2000" b="1" dirty="0">
                  <a:solidFill>
                    <a:schemeClr val="bg1"/>
                  </a:solidFill>
                  <a:effectLst>
                    <a:outerShdw blurRad="38100" dist="38100" dir="2700000" algn="tl">
                      <a:srgbClr val="000000">
                        <a:alpha val="43137"/>
                      </a:srgbClr>
                    </a:outerShdw>
                  </a:effectLst>
                  <a:sym typeface="+mn-ea"/>
                </a:rPr>
                <a:t>掌握关键词是什么、作用及匹配方式的含义</a:t>
              </a:r>
            </a:p>
          </p:txBody>
        </p:sp>
        <p:sp>
          <p:nvSpPr>
            <p:cNvPr id="113" name="Round Same Side Corner Rectangle 112"/>
            <p:cNvSpPr/>
            <p:nvPr/>
          </p:nvSpPr>
          <p:spPr>
            <a:xfrm rot="10800000" flipH="1">
              <a:off x="7736447" y="5598472"/>
              <a:ext cx="109697" cy="913591"/>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dirty="0"/>
            </a:p>
          </p:txBody>
        </p:sp>
        <p:sp>
          <p:nvSpPr>
            <p:cNvPr id="120" name="Round Same Side Corner Rectangle 119"/>
            <p:cNvSpPr/>
            <p:nvPr/>
          </p:nvSpPr>
          <p:spPr>
            <a:xfrm rot="10800000" flipH="1">
              <a:off x="7736447" y="5607944"/>
              <a:ext cx="109697" cy="913591"/>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88" name="Freeform 222"/>
            <p:cNvSpPr>
              <a:spLocks noEditPoints="1"/>
            </p:cNvSpPr>
            <p:nvPr/>
          </p:nvSpPr>
          <p:spPr bwMode="auto">
            <a:xfrm>
              <a:off x="6763349" y="5765073"/>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grpSp>
        <p:nvGrpSpPr>
          <p:cNvPr id="3" name="Group 2"/>
          <p:cNvGrpSpPr/>
          <p:nvPr/>
        </p:nvGrpSpPr>
        <p:grpSpPr>
          <a:xfrm>
            <a:off x="3383280" y="4573905"/>
            <a:ext cx="5525296" cy="456795"/>
            <a:chOff x="6746875" y="7169785"/>
            <a:chExt cx="11050592" cy="913591"/>
          </a:xfrm>
        </p:grpSpPr>
        <p:sp>
          <p:nvSpPr>
            <p:cNvPr id="103" name="TextBox 102"/>
            <p:cNvSpPr txBox="1"/>
            <p:nvPr/>
          </p:nvSpPr>
          <p:spPr>
            <a:xfrm>
              <a:off x="7741415" y="7189783"/>
              <a:ext cx="10056052" cy="837117"/>
            </a:xfrm>
            <a:prstGeom prst="rect">
              <a:avLst/>
            </a:prstGeom>
            <a:noFill/>
          </p:spPr>
          <p:txBody>
            <a:bodyPr wrap="square" lIns="109709" tIns="54855" rIns="109709" bIns="54855" rtlCol="0">
              <a:spAutoFit/>
            </a:bodyPr>
            <a:lstStyle/>
            <a:p>
              <a:pPr algn="just"/>
              <a:r>
                <a:rPr lang="zh-CN" altLang="en-US" sz="2000" b="1" dirty="0">
                  <a:solidFill>
                    <a:schemeClr val="bg1"/>
                  </a:solidFill>
                  <a:effectLst>
                    <a:outerShdw blurRad="38100" dist="38100" dir="2700000" algn="tl">
                      <a:srgbClr val="000000">
                        <a:alpha val="43137"/>
                      </a:srgbClr>
                    </a:outerShdw>
                  </a:effectLst>
                  <a:sym typeface="+mn-ea"/>
                </a:rPr>
                <a:t>掌握关键词层级的状态及功能</a:t>
              </a:r>
            </a:p>
          </p:txBody>
        </p:sp>
        <p:sp>
          <p:nvSpPr>
            <p:cNvPr id="114" name="Round Same Side Corner Rectangle 113"/>
            <p:cNvSpPr/>
            <p:nvPr/>
          </p:nvSpPr>
          <p:spPr>
            <a:xfrm rot="10800000" flipH="1">
              <a:off x="7741527" y="7169785"/>
              <a:ext cx="109697" cy="913591"/>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89" name="Freeform 222"/>
            <p:cNvSpPr>
              <a:spLocks noEditPoints="1"/>
            </p:cNvSpPr>
            <p:nvPr/>
          </p:nvSpPr>
          <p:spPr bwMode="auto">
            <a:xfrm>
              <a:off x="6746875" y="7189165"/>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grpSp>
        <p:nvGrpSpPr>
          <p:cNvPr id="4" name="Group 3"/>
          <p:cNvGrpSpPr/>
          <p:nvPr/>
        </p:nvGrpSpPr>
        <p:grpSpPr>
          <a:xfrm>
            <a:off x="3383262" y="5453194"/>
            <a:ext cx="5668645" cy="523330"/>
            <a:chOff x="6723979" y="8557515"/>
            <a:chExt cx="11337290" cy="1046659"/>
          </a:xfrm>
        </p:grpSpPr>
        <p:sp>
          <p:nvSpPr>
            <p:cNvPr id="111" name="TextBox 110"/>
            <p:cNvSpPr txBox="1"/>
            <p:nvPr/>
          </p:nvSpPr>
          <p:spPr>
            <a:xfrm>
              <a:off x="7696799" y="8557515"/>
              <a:ext cx="10364470" cy="1046659"/>
            </a:xfrm>
            <a:prstGeom prst="rect">
              <a:avLst/>
            </a:prstGeom>
            <a:noFill/>
          </p:spPr>
          <p:txBody>
            <a:bodyPr wrap="square" lIns="109709" tIns="54855" rIns="109709" bIns="54855" rtlCol="0">
              <a:spAutoFit/>
            </a:bodyPr>
            <a:lstStyle/>
            <a:p>
              <a:pPr algn="just">
                <a:lnSpc>
                  <a:spcPct val="150000"/>
                </a:lnSpc>
              </a:pPr>
              <a:r>
                <a:rPr lang="zh-CN" altLang="en-US" sz="2000" b="1" dirty="0">
                  <a:solidFill>
                    <a:schemeClr val="bg1"/>
                  </a:solidFill>
                  <a:effectLst>
                    <a:outerShdw blurRad="38100" dist="38100" dir="2700000" algn="tl">
                      <a:srgbClr val="000000">
                        <a:alpha val="43137"/>
                      </a:srgbClr>
                    </a:outerShdw>
                  </a:effectLst>
                  <a:sym typeface="+mn-ea"/>
                </a:rPr>
                <a:t>掌握关键词层级的基础系统操作</a:t>
              </a:r>
            </a:p>
          </p:txBody>
        </p:sp>
        <p:sp>
          <p:nvSpPr>
            <p:cNvPr id="115" name="Round Same Side Corner Rectangle 114"/>
            <p:cNvSpPr/>
            <p:nvPr/>
          </p:nvSpPr>
          <p:spPr>
            <a:xfrm rot="10800000" flipH="1">
              <a:off x="7719937" y="8688669"/>
              <a:ext cx="109697" cy="913591"/>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90" name="Freeform 222"/>
            <p:cNvSpPr>
              <a:spLocks noEditPoints="1"/>
            </p:cNvSpPr>
            <p:nvPr/>
          </p:nvSpPr>
          <p:spPr bwMode="auto">
            <a:xfrm>
              <a:off x="6723979" y="8820398"/>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9"/>
                                        </p:tgtEl>
                                        <p:attrNameLst>
                                          <p:attrName>style.visibility</p:attrName>
                                        </p:attrNameLst>
                                      </p:cBhvr>
                                      <p:to>
                                        <p:strVal val="visible"/>
                                      </p:to>
                                    </p:set>
                                    <p:animEffect transition="in" filter="fade">
                                      <p:cBhvr>
                                        <p:cTn id="13" dur="500"/>
                                        <p:tgtEl>
                                          <p:spTgt spid="129"/>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否定关键词特殊说明</a:t>
            </a:r>
          </a:p>
        </p:txBody>
      </p:sp>
      <p:sp>
        <p:nvSpPr>
          <p:cNvPr id="3" name="内容占位符 2"/>
          <p:cNvSpPr>
            <a:spLocks noGrp="1"/>
          </p:cNvSpPr>
          <p:nvPr>
            <p:ph idx="1"/>
          </p:nvPr>
        </p:nvSpPr>
        <p:spPr>
          <a:xfrm>
            <a:off x="609601" y="1600481"/>
            <a:ext cx="10972801" cy="4800114"/>
          </a:xfrm>
        </p:spPr>
        <p:txBody>
          <a:bodyPr>
            <a:normAutofit/>
          </a:bodyPr>
          <a:lstStyle/>
          <a:p>
            <a:r>
              <a:rPr lang="zh-CN" altLang="zh-CN" sz="2116" dirty="0"/>
              <a:t>若否定关键词是</a:t>
            </a:r>
            <a:r>
              <a:rPr lang="zh-CN" altLang="en-US" sz="2116" dirty="0"/>
              <a:t>企业</a:t>
            </a:r>
            <a:r>
              <a:rPr lang="zh-CN" altLang="zh-CN" sz="2116" dirty="0"/>
              <a:t>购买关键词的一部分，且网民搜索词包含</a:t>
            </a:r>
            <a:r>
              <a:rPr lang="zh-CN" altLang="en-US" sz="2116" dirty="0"/>
              <a:t>企业</a:t>
            </a:r>
            <a:r>
              <a:rPr lang="zh-CN" altLang="zh-CN" sz="2116" dirty="0"/>
              <a:t>购买的关键词或关键词的插入及颠倒形态时，则该次展现</a:t>
            </a:r>
            <a:r>
              <a:rPr lang="zh-CN" altLang="zh-CN" sz="2116" b="1" dirty="0">
                <a:solidFill>
                  <a:srgbClr val="FF0000"/>
                </a:solidFill>
              </a:rPr>
              <a:t>不会被否定</a:t>
            </a:r>
            <a:endParaRPr lang="en-US" altLang="zh-CN" sz="2116" b="1" dirty="0">
              <a:solidFill>
                <a:srgbClr val="FF0000"/>
              </a:solidFill>
            </a:endParaRPr>
          </a:p>
          <a:p>
            <a:endParaRPr lang="en-US" altLang="zh-CN" sz="2116" dirty="0"/>
          </a:p>
          <a:p>
            <a:endParaRPr lang="en-US" altLang="zh-CN" sz="2116" dirty="0"/>
          </a:p>
          <a:p>
            <a:endParaRPr lang="en-US" altLang="zh-CN" sz="2116" dirty="0"/>
          </a:p>
          <a:p>
            <a:endParaRPr lang="en-US" altLang="zh-CN" sz="2116" dirty="0"/>
          </a:p>
          <a:p>
            <a:endParaRPr lang="en-US" altLang="zh-CN" sz="2116" dirty="0"/>
          </a:p>
          <a:p>
            <a:endParaRPr lang="en-US" altLang="zh-CN" sz="2116" dirty="0"/>
          </a:p>
          <a:p>
            <a:endParaRPr lang="en-US" altLang="zh-CN" sz="2116" dirty="0"/>
          </a:p>
          <a:p>
            <a:endParaRPr lang="en-US" altLang="zh-CN" sz="2116" dirty="0"/>
          </a:p>
          <a:p>
            <a:r>
              <a:rPr lang="zh-CN" altLang="en-US" sz="2116" dirty="0"/>
              <a:t>价值：</a:t>
            </a:r>
            <a:r>
              <a:rPr lang="zh-CN" altLang="zh-CN" sz="2116" dirty="0"/>
              <a:t>避免</a:t>
            </a:r>
            <a:r>
              <a:rPr lang="zh-CN" altLang="en-US" sz="2116" dirty="0"/>
              <a:t>企业</a:t>
            </a:r>
            <a:r>
              <a:rPr lang="zh-CN" altLang="zh-CN" sz="2116" dirty="0"/>
              <a:t>丧失高质流量，提升推广效果</a:t>
            </a:r>
            <a:endParaRPr lang="zh-CN" altLang="en-US" sz="2116" dirty="0"/>
          </a:p>
        </p:txBody>
      </p:sp>
      <p:graphicFrame>
        <p:nvGraphicFramePr>
          <p:cNvPr id="4" name="表格 3"/>
          <p:cNvGraphicFramePr>
            <a:graphicFrameLocks noGrp="1"/>
          </p:cNvGraphicFramePr>
          <p:nvPr/>
        </p:nvGraphicFramePr>
        <p:xfrm>
          <a:off x="990953" y="2438469"/>
          <a:ext cx="10362483" cy="2470760"/>
        </p:xfrm>
        <a:graphic>
          <a:graphicData uri="http://schemas.openxmlformats.org/drawingml/2006/table">
            <a:tbl>
              <a:tblPr>
                <a:tableStyleId>{35758FB7-9AC5-4552-8A53-C91805E547FA}</a:tableStyleId>
              </a:tblPr>
              <a:tblGrid>
                <a:gridCol w="1477985">
                  <a:extLst>
                    <a:ext uri="{9D8B030D-6E8A-4147-A177-3AD203B41FA5}">
                      <a16:colId xmlns:a16="http://schemas.microsoft.com/office/drawing/2014/main" xmlns="" val="20000"/>
                    </a:ext>
                  </a:extLst>
                </a:gridCol>
                <a:gridCol w="1480058">
                  <a:extLst>
                    <a:ext uri="{9D8B030D-6E8A-4147-A177-3AD203B41FA5}">
                      <a16:colId xmlns:a16="http://schemas.microsoft.com/office/drawing/2014/main" xmlns="" val="20001"/>
                    </a:ext>
                  </a:extLst>
                </a:gridCol>
                <a:gridCol w="1482133">
                  <a:extLst>
                    <a:ext uri="{9D8B030D-6E8A-4147-A177-3AD203B41FA5}">
                      <a16:colId xmlns:a16="http://schemas.microsoft.com/office/drawing/2014/main" xmlns="" val="20002"/>
                    </a:ext>
                  </a:extLst>
                </a:gridCol>
                <a:gridCol w="1480058">
                  <a:extLst>
                    <a:ext uri="{9D8B030D-6E8A-4147-A177-3AD203B41FA5}">
                      <a16:colId xmlns:a16="http://schemas.microsoft.com/office/drawing/2014/main" xmlns="" val="20003"/>
                    </a:ext>
                  </a:extLst>
                </a:gridCol>
                <a:gridCol w="1482133">
                  <a:extLst>
                    <a:ext uri="{9D8B030D-6E8A-4147-A177-3AD203B41FA5}">
                      <a16:colId xmlns:a16="http://schemas.microsoft.com/office/drawing/2014/main" xmlns="" val="20004"/>
                    </a:ext>
                  </a:extLst>
                </a:gridCol>
                <a:gridCol w="1480058">
                  <a:extLst>
                    <a:ext uri="{9D8B030D-6E8A-4147-A177-3AD203B41FA5}">
                      <a16:colId xmlns:a16="http://schemas.microsoft.com/office/drawing/2014/main" xmlns="" val="20005"/>
                    </a:ext>
                  </a:extLst>
                </a:gridCol>
                <a:gridCol w="1480058">
                  <a:extLst>
                    <a:ext uri="{9D8B030D-6E8A-4147-A177-3AD203B41FA5}">
                      <a16:colId xmlns:a16="http://schemas.microsoft.com/office/drawing/2014/main" xmlns="" val="20006"/>
                    </a:ext>
                  </a:extLst>
                </a:gridCol>
              </a:tblGrid>
              <a:tr h="469867">
                <a:tc gridSpan="7">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企业提交关键词：</a:t>
                      </a:r>
                      <a:r>
                        <a:rPr lang="zh-CN" sz="1700" kern="100" dirty="0" smtClean="0">
                          <a:solidFill>
                            <a:schemeClr val="tx1"/>
                          </a:solidFill>
                          <a:latin typeface="微软雅黑" pitchFamily="34" charset="-122"/>
                          <a:ea typeface="微软雅黑" pitchFamily="34" charset="-122"/>
                        </a:rPr>
                        <a:t>“</a:t>
                      </a:r>
                      <a:r>
                        <a:rPr lang="zh-CN" altLang="en-US" sz="1700" b="1" kern="100" dirty="0" smtClean="0">
                          <a:solidFill>
                            <a:schemeClr val="tx1"/>
                          </a:solidFill>
                          <a:latin typeface="微软雅黑" pitchFamily="34" charset="-122"/>
                          <a:ea typeface="微软雅黑" pitchFamily="34" charset="-122"/>
                        </a:rPr>
                        <a:t>海尔空调维修</a:t>
                      </a:r>
                      <a:r>
                        <a:rPr lang="zh-CN" sz="1700" kern="100" dirty="0" smtClean="0">
                          <a:solidFill>
                            <a:schemeClr val="tx1"/>
                          </a:solidFill>
                          <a:latin typeface="微软雅黑" pitchFamily="34" charset="-122"/>
                          <a:ea typeface="微软雅黑" pitchFamily="34" charset="-122"/>
                        </a:rPr>
                        <a:t>”</a:t>
                      </a:r>
                      <a:r>
                        <a:rPr lang="zh-CN" altLang="en-US" sz="1700" kern="100" dirty="0" smtClean="0">
                          <a:solidFill>
                            <a:schemeClr val="tx1"/>
                          </a:solidFill>
                          <a:latin typeface="微软雅黑" pitchFamily="34" charset="-122"/>
                          <a:ea typeface="微软雅黑" pitchFamily="34" charset="-122"/>
                        </a:rPr>
                        <a:t>、广泛匹配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hMerge="1">
                  <a:txBody>
                    <a:bodyPr/>
                    <a:lstStyle/>
                    <a:p>
                      <a:pPr algn="ctr">
                        <a:lnSpc>
                          <a:spcPts val="2200"/>
                        </a:lnSpc>
                        <a:spcAft>
                          <a:spcPts val="0"/>
                        </a:spcAft>
                      </a:pPr>
                      <a:endParaRPr lang="zh-CN" sz="1600" kern="100" dirty="0">
                        <a:solidFill>
                          <a:schemeClr val="bg1"/>
                        </a:solidFill>
                        <a:latin typeface="微软雅黑" pitchFamily="34" charset="-122"/>
                        <a:ea typeface="微软雅黑"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939736">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网民搜索词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海尔空调维修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空调修理</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成都空调维修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空调图片</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rgbClr val="FF0000"/>
                          </a:solidFill>
                          <a:latin typeface="微软雅黑" pitchFamily="34" charset="-122"/>
                          <a:ea typeface="微软雅黑" pitchFamily="34" charset="-122"/>
                        </a:rPr>
                        <a:t>海尔空调</a:t>
                      </a:r>
                      <a:endParaRPr lang="zh-CN" sz="1700"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代理海尔空调</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1"/>
                  </a:ext>
                </a:extLst>
              </a:tr>
              <a:tr h="591290">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企业推广信息是否能出现</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2"/>
                  </a:ext>
                </a:extLst>
              </a:tr>
              <a:tr h="469867">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cs typeface="Times New Roman"/>
                        </a:rPr>
                        <a:t>企业希望</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altLang="zh-CN" sz="1700" b="1" kern="100" dirty="0" smtClean="0">
                        <a:solidFill>
                          <a:srgbClr val="FF0000"/>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3"/>
                  </a:ext>
                </a:extLst>
              </a:tr>
            </a:tbl>
          </a:graphicData>
        </a:graphic>
      </p:graphicFrame>
      <p:sp>
        <p:nvSpPr>
          <p:cNvPr id="5" name="TextBox 4"/>
          <p:cNvSpPr txBox="1"/>
          <p:nvPr/>
        </p:nvSpPr>
        <p:spPr>
          <a:xfrm>
            <a:off x="8000869" y="4952895"/>
            <a:ext cx="2514426" cy="385490"/>
          </a:xfrm>
          <a:prstGeom prst="rect">
            <a:avLst/>
          </a:prstGeom>
          <a:noFill/>
        </p:spPr>
        <p:txBody>
          <a:bodyPr wrap="square" rtlCol="0">
            <a:spAutoFit/>
          </a:bodyPr>
          <a:lstStyle/>
          <a:p>
            <a:pPr algn="ctr"/>
            <a:r>
              <a:rPr lang="zh-CN" altLang="en-US" sz="1905" b="1" dirty="0">
                <a:solidFill>
                  <a:srgbClr val="FFFF00"/>
                </a:solidFill>
                <a:latin typeface="微软雅黑" pitchFamily="34" charset="-122"/>
                <a:ea typeface="微软雅黑" pitchFamily="34" charset="-122"/>
              </a:rPr>
              <a:t>否定关键词“海尔”</a:t>
            </a:r>
          </a:p>
        </p:txBody>
      </p:sp>
      <p:sp>
        <p:nvSpPr>
          <p:cNvPr id="6" name="矩形 5"/>
          <p:cNvSpPr/>
          <p:nvPr/>
        </p:nvSpPr>
        <p:spPr>
          <a:xfrm>
            <a:off x="8823581" y="2451985"/>
            <a:ext cx="927977" cy="977044"/>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714"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Tree>
    <p:extLst>
      <p:ext uri="{BB962C8B-B14F-4D97-AF65-F5344CB8AC3E}">
        <p14:creationId xmlns:p14="http://schemas.microsoft.com/office/powerpoint/2010/main" xmlns="" val="336708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blinds(horizontal)">
                                      <p:cBhvr>
                                        <p:cTn id="2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精确否定关键词</a:t>
            </a:r>
          </a:p>
        </p:txBody>
      </p:sp>
      <p:sp>
        <p:nvSpPr>
          <p:cNvPr id="3" name="内容占位符 2"/>
          <p:cNvSpPr>
            <a:spLocks noGrp="1"/>
          </p:cNvSpPr>
          <p:nvPr>
            <p:ph idx="1"/>
          </p:nvPr>
        </p:nvSpPr>
        <p:spPr/>
        <p:txBody>
          <a:bodyPr/>
          <a:lstStyle/>
          <a:p>
            <a:r>
              <a:rPr lang="zh-CN" altLang="en-US" dirty="0" smtClean="0"/>
              <a:t>含义：在使用广泛和短语匹配时，通过添加精确否定关键词，让与精确否定关键词完全一致的搜索词不触发企业的推广结果</a:t>
            </a:r>
            <a:endParaRPr lang="en-US" altLang="zh-CN" dirty="0" smtClean="0"/>
          </a:p>
          <a:p>
            <a:r>
              <a:rPr lang="zh-CN" altLang="en-US" dirty="0" smtClean="0"/>
              <a:t>以下例子如何设定精确否定关键词？</a:t>
            </a:r>
            <a:endParaRPr lang="zh-CN" altLang="en-US" dirty="0"/>
          </a:p>
        </p:txBody>
      </p:sp>
      <p:graphicFrame>
        <p:nvGraphicFramePr>
          <p:cNvPr id="4" name="表格 3"/>
          <p:cNvGraphicFramePr>
            <a:graphicFrameLocks noGrp="1"/>
          </p:cNvGraphicFramePr>
          <p:nvPr/>
        </p:nvGraphicFramePr>
        <p:xfrm>
          <a:off x="990954" y="3278453"/>
          <a:ext cx="10362483" cy="2470760"/>
        </p:xfrm>
        <a:graphic>
          <a:graphicData uri="http://schemas.openxmlformats.org/drawingml/2006/table">
            <a:tbl>
              <a:tblPr>
                <a:tableStyleId>{35758FB7-9AC5-4552-8A53-C91805E547FA}</a:tableStyleId>
              </a:tblPr>
              <a:tblGrid>
                <a:gridCol w="1477985">
                  <a:extLst>
                    <a:ext uri="{9D8B030D-6E8A-4147-A177-3AD203B41FA5}">
                      <a16:colId xmlns:a16="http://schemas.microsoft.com/office/drawing/2014/main" xmlns="" val="20000"/>
                    </a:ext>
                  </a:extLst>
                </a:gridCol>
                <a:gridCol w="1480058">
                  <a:extLst>
                    <a:ext uri="{9D8B030D-6E8A-4147-A177-3AD203B41FA5}">
                      <a16:colId xmlns:a16="http://schemas.microsoft.com/office/drawing/2014/main" xmlns="" val="20001"/>
                    </a:ext>
                  </a:extLst>
                </a:gridCol>
                <a:gridCol w="1482133">
                  <a:extLst>
                    <a:ext uri="{9D8B030D-6E8A-4147-A177-3AD203B41FA5}">
                      <a16:colId xmlns:a16="http://schemas.microsoft.com/office/drawing/2014/main" xmlns="" val="20002"/>
                    </a:ext>
                  </a:extLst>
                </a:gridCol>
                <a:gridCol w="1480058">
                  <a:extLst>
                    <a:ext uri="{9D8B030D-6E8A-4147-A177-3AD203B41FA5}">
                      <a16:colId xmlns:a16="http://schemas.microsoft.com/office/drawing/2014/main" xmlns="" val="20003"/>
                    </a:ext>
                  </a:extLst>
                </a:gridCol>
                <a:gridCol w="1482133">
                  <a:extLst>
                    <a:ext uri="{9D8B030D-6E8A-4147-A177-3AD203B41FA5}">
                      <a16:colId xmlns:a16="http://schemas.microsoft.com/office/drawing/2014/main" xmlns="" val="20004"/>
                    </a:ext>
                  </a:extLst>
                </a:gridCol>
                <a:gridCol w="1480058">
                  <a:extLst>
                    <a:ext uri="{9D8B030D-6E8A-4147-A177-3AD203B41FA5}">
                      <a16:colId xmlns:a16="http://schemas.microsoft.com/office/drawing/2014/main" xmlns="" val="20005"/>
                    </a:ext>
                  </a:extLst>
                </a:gridCol>
                <a:gridCol w="1480058">
                  <a:extLst>
                    <a:ext uri="{9D8B030D-6E8A-4147-A177-3AD203B41FA5}">
                      <a16:colId xmlns:a16="http://schemas.microsoft.com/office/drawing/2014/main" xmlns="" val="20006"/>
                    </a:ext>
                  </a:extLst>
                </a:gridCol>
              </a:tblGrid>
              <a:tr h="469867">
                <a:tc gridSpan="7">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企业提交关键词：</a:t>
                      </a:r>
                      <a:r>
                        <a:rPr lang="zh-CN" sz="1700" kern="100" dirty="0" smtClean="0">
                          <a:solidFill>
                            <a:schemeClr val="tx1"/>
                          </a:solidFill>
                          <a:latin typeface="微软雅黑" pitchFamily="34" charset="-122"/>
                          <a:ea typeface="微软雅黑" pitchFamily="34" charset="-122"/>
                        </a:rPr>
                        <a:t>“</a:t>
                      </a:r>
                      <a:r>
                        <a:rPr lang="zh-CN" altLang="en-US" sz="1700" b="1" kern="100" dirty="0" smtClean="0">
                          <a:solidFill>
                            <a:schemeClr val="tx1"/>
                          </a:solidFill>
                          <a:latin typeface="微软雅黑" pitchFamily="34" charset="-122"/>
                          <a:ea typeface="微软雅黑" pitchFamily="34" charset="-122"/>
                        </a:rPr>
                        <a:t>海尔空调维修</a:t>
                      </a:r>
                      <a:r>
                        <a:rPr lang="zh-CN" sz="1700" kern="100" dirty="0" smtClean="0">
                          <a:solidFill>
                            <a:schemeClr val="tx1"/>
                          </a:solidFill>
                          <a:latin typeface="微软雅黑" pitchFamily="34" charset="-122"/>
                          <a:ea typeface="微软雅黑" pitchFamily="34" charset="-122"/>
                        </a:rPr>
                        <a:t>”</a:t>
                      </a:r>
                      <a:r>
                        <a:rPr lang="zh-CN" altLang="en-US" sz="1700" kern="100" dirty="0" smtClean="0">
                          <a:solidFill>
                            <a:schemeClr val="tx1"/>
                          </a:solidFill>
                          <a:latin typeface="微软雅黑" pitchFamily="34" charset="-122"/>
                          <a:ea typeface="微软雅黑" pitchFamily="34" charset="-122"/>
                        </a:rPr>
                        <a:t>、广泛匹配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hMerge="1">
                  <a:txBody>
                    <a:bodyPr/>
                    <a:lstStyle/>
                    <a:p>
                      <a:pPr algn="ctr">
                        <a:lnSpc>
                          <a:spcPts val="2200"/>
                        </a:lnSpc>
                        <a:spcAft>
                          <a:spcPts val="0"/>
                        </a:spcAft>
                      </a:pPr>
                      <a:endParaRPr lang="zh-CN" sz="1600" kern="100" dirty="0">
                        <a:solidFill>
                          <a:schemeClr val="bg1"/>
                        </a:solidFill>
                        <a:latin typeface="微软雅黑" pitchFamily="34" charset="-122"/>
                        <a:ea typeface="微软雅黑"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939736">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网民搜索词</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kumimoji="0" lang="zh-CN" altLang="en-US" sz="17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海尔空调维修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空调修理</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成都空调维修</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空调图片</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rgbClr val="FF0000"/>
                          </a:solidFill>
                          <a:latin typeface="微软雅黑" pitchFamily="34" charset="-122"/>
                          <a:ea typeface="微软雅黑" pitchFamily="34" charset="-122"/>
                        </a:rPr>
                        <a:t>海尔空调</a:t>
                      </a:r>
                      <a:endParaRPr lang="zh-CN" sz="1700"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en-US" sz="1700" b="1" dirty="0" smtClean="0">
                          <a:solidFill>
                            <a:schemeClr val="tx1"/>
                          </a:solidFill>
                          <a:latin typeface="微软雅黑" pitchFamily="34" charset="-122"/>
                          <a:ea typeface="微软雅黑" pitchFamily="34" charset="-122"/>
                        </a:rPr>
                        <a:t>代理海尔空调</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1"/>
                  </a:ext>
                </a:extLst>
              </a:tr>
              <a:tr h="591290">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rPr>
                        <a:t>企业推广信息是否能出现</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2"/>
                  </a:ext>
                </a:extLst>
              </a:tr>
              <a:tr h="469867">
                <a:tc>
                  <a:txBody>
                    <a:bodyPr/>
                    <a:lstStyle/>
                    <a:p>
                      <a:pPr algn="ctr">
                        <a:lnSpc>
                          <a:spcPts val="2200"/>
                        </a:lnSpc>
                        <a:spcAft>
                          <a:spcPts val="0"/>
                        </a:spcAft>
                      </a:pPr>
                      <a:r>
                        <a:rPr lang="zh-CN" altLang="en-US" sz="1700" kern="100" dirty="0" smtClean="0">
                          <a:solidFill>
                            <a:schemeClr val="tx1"/>
                          </a:solidFill>
                          <a:latin typeface="微软雅黑" pitchFamily="34" charset="-122"/>
                          <a:ea typeface="微软雅黑" pitchFamily="34" charset="-122"/>
                          <a:cs typeface="Times New Roman"/>
                        </a:rPr>
                        <a:t>企业希望</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sz="1700" kern="100" dirty="0">
                          <a:solidFill>
                            <a:schemeClr val="tx1"/>
                          </a:solidFill>
                          <a:latin typeface="微软雅黑" pitchFamily="34" charset="-122"/>
                          <a:ea typeface="微软雅黑" pitchFamily="34" charset="-122"/>
                        </a:rPr>
                        <a:t>√</a:t>
                      </a:r>
                      <a:endParaRPr 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algn="ctr">
                        <a:lnSpc>
                          <a:spcPts val="2200"/>
                        </a:lnSpc>
                        <a:spcAft>
                          <a:spcPts val="0"/>
                        </a:spcAft>
                      </a:pPr>
                      <a:r>
                        <a:rPr lang="zh-CN" altLang="zh-CN" sz="1700" kern="100" dirty="0" smtClean="0">
                          <a:solidFill>
                            <a:schemeClr val="tx1"/>
                          </a:solidFill>
                          <a:latin typeface="微软雅黑" pitchFamily="34" charset="-122"/>
                          <a:ea typeface="微软雅黑" pitchFamily="34" charset="-122"/>
                        </a:rPr>
                        <a:t>√</a:t>
                      </a:r>
                      <a:endParaRPr lang="zh-CN" altLang="zh-CN" sz="1700" kern="100" dirty="0">
                        <a:solidFill>
                          <a:schemeClr val="tx1"/>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sz="1700" b="1" kern="100" dirty="0">
                        <a:solidFill>
                          <a:srgbClr val="FF0000"/>
                        </a:solidFill>
                        <a:latin typeface="微软雅黑" pitchFamily="34" charset="-122"/>
                        <a:ea typeface="微软雅黑" pitchFamily="34" charset="-122"/>
                        <a:cs typeface="Times New Roman"/>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CN" sz="1700" b="1" kern="100" dirty="0" smtClean="0">
                          <a:solidFill>
                            <a:srgbClr val="FF0000"/>
                          </a:solidFill>
                          <a:latin typeface="微软雅黑" pitchFamily="34" charset="-122"/>
                          <a:ea typeface="微软雅黑" pitchFamily="34" charset="-122"/>
                          <a:cs typeface="宋体"/>
                        </a:rPr>
                        <a:t>×</a:t>
                      </a:r>
                      <a:endParaRPr lang="zh-CN" altLang="zh-CN" sz="1700" b="1" kern="100" dirty="0" smtClean="0">
                        <a:solidFill>
                          <a:srgbClr val="FF0000"/>
                        </a:solidFill>
                        <a:latin typeface="微软雅黑" pitchFamily="34" charset="-122"/>
                        <a:ea typeface="微软雅黑" pitchFamily="34" charset="-122"/>
                        <a:cs typeface="Times New Roman"/>
                      </a:endParaRPr>
                    </a:p>
                  </a:txBody>
                  <a:tcPr marL="72567" marR="72567" marT="0" marB="0" anchor="ctr"/>
                </a:tc>
                <a:extLst>
                  <a:ext uri="{0D108BD9-81ED-4DB2-BD59-A6C34878D82A}">
                    <a16:rowId xmlns:a16="http://schemas.microsoft.com/office/drawing/2014/main" xmlns="" val="10003"/>
                  </a:ext>
                </a:extLst>
              </a:tr>
            </a:tbl>
          </a:graphicData>
        </a:graphic>
      </p:graphicFrame>
      <p:sp>
        <p:nvSpPr>
          <p:cNvPr id="5" name="TextBox 4"/>
          <p:cNvSpPr txBox="1"/>
          <p:nvPr/>
        </p:nvSpPr>
        <p:spPr>
          <a:xfrm>
            <a:off x="8229453" y="5792879"/>
            <a:ext cx="1904869" cy="678647"/>
          </a:xfrm>
          <a:prstGeom prst="rect">
            <a:avLst/>
          </a:prstGeom>
          <a:noFill/>
        </p:spPr>
        <p:txBody>
          <a:bodyPr wrap="square" rtlCol="0">
            <a:spAutoFit/>
          </a:bodyPr>
          <a:lstStyle/>
          <a:p>
            <a:pPr algn="ctr"/>
            <a:r>
              <a:rPr lang="zh-CN" altLang="en-US" sz="1905" b="1" dirty="0">
                <a:solidFill>
                  <a:srgbClr val="FFFF00"/>
                </a:solidFill>
                <a:latin typeface="微软雅黑" pitchFamily="34" charset="-122"/>
                <a:ea typeface="微软雅黑" pitchFamily="34" charset="-122"/>
              </a:rPr>
              <a:t>精确否定关键词</a:t>
            </a:r>
            <a:endParaRPr lang="en-US" altLang="zh-CN" sz="1905" b="1" dirty="0">
              <a:solidFill>
                <a:srgbClr val="FFFF00"/>
              </a:solidFill>
              <a:latin typeface="微软雅黑" pitchFamily="34" charset="-122"/>
              <a:ea typeface="微软雅黑" pitchFamily="34" charset="-122"/>
            </a:endParaRPr>
          </a:p>
          <a:p>
            <a:pPr algn="ctr"/>
            <a:r>
              <a:rPr lang="zh-CN" altLang="en-US" sz="1905" b="1" dirty="0">
                <a:solidFill>
                  <a:srgbClr val="FFFF00"/>
                </a:solidFill>
                <a:latin typeface="微软雅黑" pitchFamily="34" charset="-122"/>
                <a:ea typeface="微软雅黑" pitchFamily="34" charset="-122"/>
              </a:rPr>
              <a:t>“海尔空调”</a:t>
            </a:r>
          </a:p>
        </p:txBody>
      </p:sp>
      <p:pic>
        <p:nvPicPr>
          <p:cNvPr id="7" name="Picture 21"/>
          <p:cNvPicPr>
            <a:picLocks noChangeAspect="1" noChangeArrowheads="1"/>
          </p:cNvPicPr>
          <p:nvPr/>
        </p:nvPicPr>
        <p:blipFill>
          <a:blip r:embed="rId3" cstate="print"/>
          <a:stretch>
            <a:fillRect/>
          </a:stretch>
        </p:blipFill>
        <p:spPr bwMode="auto">
          <a:xfrm>
            <a:off x="8762816" y="4571921"/>
            <a:ext cx="761947" cy="76194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xmlns="" val="111536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否定关键词（计划功能）</a:t>
            </a:r>
          </a:p>
        </p:txBody>
      </p:sp>
      <p:sp>
        <p:nvSpPr>
          <p:cNvPr id="3" name="内容占位符 2"/>
          <p:cNvSpPr>
            <a:spLocks noGrp="1"/>
          </p:cNvSpPr>
          <p:nvPr>
            <p:ph idx="1"/>
          </p:nvPr>
        </p:nvSpPr>
        <p:spPr>
          <a:xfrm>
            <a:off x="686173" y="1494196"/>
            <a:ext cx="10972801" cy="715688"/>
          </a:xfrm>
        </p:spPr>
        <p:txBody>
          <a:bodyPr>
            <a:noAutofit/>
          </a:bodyPr>
          <a:lstStyle/>
          <a:p>
            <a:pPr lvl="0"/>
            <a:r>
              <a:rPr lang="zh-CN" altLang="zh-CN" sz="1905" dirty="0">
                <a:latin typeface="微软雅黑" pitchFamily="34" charset="-122"/>
              </a:rPr>
              <a:t>在推广计划中</a:t>
            </a:r>
            <a:r>
              <a:rPr lang="zh-CN" altLang="en-US" sz="1905" dirty="0">
                <a:latin typeface="微软雅黑" pitchFamily="34" charset="-122"/>
              </a:rPr>
              <a:t>最多</a:t>
            </a:r>
            <a:r>
              <a:rPr lang="zh-CN" altLang="zh-CN" sz="1905" dirty="0">
                <a:latin typeface="微软雅黑" pitchFamily="34" charset="-122"/>
              </a:rPr>
              <a:t>添加</a:t>
            </a:r>
            <a:r>
              <a:rPr lang="en-US" altLang="zh-CN" sz="1905" dirty="0">
                <a:latin typeface="微软雅黑" pitchFamily="34" charset="-122"/>
              </a:rPr>
              <a:t>200</a:t>
            </a:r>
            <a:r>
              <a:rPr lang="zh-CN" altLang="zh-CN" sz="1905" dirty="0">
                <a:latin typeface="微软雅黑" pitchFamily="34" charset="-122"/>
              </a:rPr>
              <a:t>个否定关键词</a:t>
            </a:r>
          </a:p>
          <a:p>
            <a:pPr lvl="0"/>
            <a:r>
              <a:rPr lang="zh-CN" altLang="zh-CN" sz="1905" dirty="0">
                <a:latin typeface="微软雅黑" pitchFamily="34" charset="-122"/>
              </a:rPr>
              <a:t>推广计划级别的否定关键词</a:t>
            </a:r>
            <a:r>
              <a:rPr lang="en-US" altLang="zh-CN" sz="1905" dirty="0">
                <a:latin typeface="微软雅黑" pitchFamily="34" charset="-122"/>
              </a:rPr>
              <a:t>/</a:t>
            </a:r>
            <a:r>
              <a:rPr lang="zh-CN" altLang="zh-CN" sz="1905" dirty="0">
                <a:latin typeface="微软雅黑" pitchFamily="34" charset="-122"/>
              </a:rPr>
              <a:t>只对此计划下的所有推广单元起作用，不会影响其它推广计划。</a:t>
            </a:r>
          </a:p>
        </p:txBody>
      </p:sp>
      <p:pic>
        <p:nvPicPr>
          <p:cNvPr id="4" name="图片 3"/>
          <p:cNvPicPr>
            <a:picLocks noChangeAspect="1"/>
          </p:cNvPicPr>
          <p:nvPr/>
        </p:nvPicPr>
        <p:blipFill>
          <a:blip r:embed="rId3" cstate="print"/>
          <a:stretch>
            <a:fillRect/>
          </a:stretch>
        </p:blipFill>
        <p:spPr>
          <a:xfrm>
            <a:off x="686173" y="2447132"/>
            <a:ext cx="10362485" cy="3853000"/>
          </a:xfrm>
          <a:prstGeom prst="rect">
            <a:avLst/>
          </a:prstGeom>
        </p:spPr>
      </p:pic>
    </p:spTree>
    <p:extLst>
      <p:ext uri="{BB962C8B-B14F-4D97-AF65-F5344CB8AC3E}">
        <p14:creationId xmlns:p14="http://schemas.microsoft.com/office/powerpoint/2010/main" xmlns="" val="15831248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精确否定关键词（计划功能）</a:t>
            </a:r>
          </a:p>
        </p:txBody>
      </p:sp>
      <p:sp>
        <p:nvSpPr>
          <p:cNvPr id="3" name="内容占位符 2"/>
          <p:cNvSpPr>
            <a:spLocks noGrp="1"/>
          </p:cNvSpPr>
          <p:nvPr>
            <p:ph idx="1"/>
          </p:nvPr>
        </p:nvSpPr>
        <p:spPr>
          <a:xfrm>
            <a:off x="609601" y="1524286"/>
            <a:ext cx="10972801" cy="990377"/>
          </a:xfrm>
        </p:spPr>
        <p:txBody>
          <a:bodyPr>
            <a:normAutofit/>
          </a:bodyPr>
          <a:lstStyle/>
          <a:p>
            <a:pPr lvl="0"/>
            <a:r>
              <a:rPr lang="zh-CN" altLang="zh-CN" sz="1905" dirty="0">
                <a:latin typeface="微软雅黑" pitchFamily="34" charset="-122"/>
              </a:rPr>
              <a:t>在推广计划中</a:t>
            </a:r>
            <a:r>
              <a:rPr lang="zh-CN" altLang="en-US" sz="1905" dirty="0">
                <a:latin typeface="微软雅黑" pitchFamily="34" charset="-122"/>
              </a:rPr>
              <a:t>最多</a:t>
            </a:r>
            <a:r>
              <a:rPr lang="zh-CN" altLang="zh-CN" sz="1905" dirty="0">
                <a:latin typeface="微软雅黑" pitchFamily="34" charset="-122"/>
              </a:rPr>
              <a:t>添加</a:t>
            </a:r>
            <a:r>
              <a:rPr lang="en-US" altLang="zh-CN" sz="1905" dirty="0">
                <a:latin typeface="微软雅黑" pitchFamily="34" charset="-122"/>
              </a:rPr>
              <a:t>200</a:t>
            </a:r>
            <a:r>
              <a:rPr lang="zh-CN" altLang="zh-CN" sz="1905" dirty="0">
                <a:latin typeface="微软雅黑" pitchFamily="34" charset="-122"/>
              </a:rPr>
              <a:t>个精确否定关键词。</a:t>
            </a:r>
          </a:p>
          <a:p>
            <a:pPr lvl="0"/>
            <a:r>
              <a:rPr lang="zh-CN" altLang="zh-CN" sz="1905" dirty="0">
                <a:latin typeface="微软雅黑" pitchFamily="34" charset="-122"/>
              </a:rPr>
              <a:t>推广计划级别的精确否定关键词只对此计划下的所有推广单元起作用，不会影响其它推广计划。</a:t>
            </a:r>
          </a:p>
          <a:p>
            <a:endParaRPr lang="zh-CN" altLang="en-US" sz="1905" dirty="0"/>
          </a:p>
        </p:txBody>
      </p:sp>
      <p:pic>
        <p:nvPicPr>
          <p:cNvPr id="13" name="图片 12"/>
          <p:cNvPicPr>
            <a:picLocks noChangeAspect="1"/>
          </p:cNvPicPr>
          <p:nvPr/>
        </p:nvPicPr>
        <p:blipFill>
          <a:blip r:embed="rId3" cstate="print"/>
          <a:stretch>
            <a:fillRect/>
          </a:stretch>
        </p:blipFill>
        <p:spPr>
          <a:xfrm>
            <a:off x="1054707" y="2362274"/>
            <a:ext cx="10082589" cy="4040943"/>
          </a:xfrm>
          <a:prstGeom prst="rect">
            <a:avLst/>
          </a:prstGeom>
        </p:spPr>
      </p:pic>
    </p:spTree>
    <p:extLst>
      <p:ext uri="{BB962C8B-B14F-4D97-AF65-F5344CB8AC3E}">
        <p14:creationId xmlns:p14="http://schemas.microsoft.com/office/powerpoint/2010/main" xmlns="" val="18292370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否定关键词（单元功能）</a:t>
            </a:r>
          </a:p>
        </p:txBody>
      </p:sp>
      <p:sp>
        <p:nvSpPr>
          <p:cNvPr id="3" name="内容占位符 2"/>
          <p:cNvSpPr>
            <a:spLocks noGrp="1"/>
          </p:cNvSpPr>
          <p:nvPr>
            <p:ph idx="1"/>
          </p:nvPr>
        </p:nvSpPr>
        <p:spPr/>
        <p:txBody>
          <a:bodyPr>
            <a:normAutofit/>
          </a:bodyPr>
          <a:lstStyle/>
          <a:p>
            <a:r>
              <a:rPr lang="zh-CN" altLang="zh-CN" sz="2116" dirty="0">
                <a:latin typeface="微软雅黑" pitchFamily="34" charset="-122"/>
              </a:rPr>
              <a:t>在推广单元中</a:t>
            </a:r>
            <a:r>
              <a:rPr lang="zh-CN" altLang="en-US" sz="2116" dirty="0">
                <a:latin typeface="微软雅黑" pitchFamily="34" charset="-122"/>
              </a:rPr>
              <a:t>最多</a:t>
            </a:r>
            <a:r>
              <a:rPr lang="zh-CN" altLang="zh-CN" sz="2116" dirty="0">
                <a:latin typeface="微软雅黑" pitchFamily="34" charset="-122"/>
              </a:rPr>
              <a:t>添加</a:t>
            </a:r>
            <a:r>
              <a:rPr lang="en-US" altLang="zh-CN" sz="2116" dirty="0">
                <a:latin typeface="微软雅黑" pitchFamily="34" charset="-122"/>
              </a:rPr>
              <a:t>200</a:t>
            </a:r>
            <a:r>
              <a:rPr lang="zh-CN" altLang="zh-CN" sz="2116" dirty="0">
                <a:latin typeface="微软雅黑" pitchFamily="34" charset="-122"/>
              </a:rPr>
              <a:t>个否定关键词</a:t>
            </a:r>
            <a:endParaRPr lang="en-US" altLang="zh-CN" sz="2116" dirty="0">
              <a:latin typeface="微软雅黑" pitchFamily="34" charset="-122"/>
            </a:endParaRPr>
          </a:p>
          <a:p>
            <a:r>
              <a:rPr lang="zh-CN" altLang="zh-CN" sz="2116" dirty="0">
                <a:latin typeface="微软雅黑" pitchFamily="34" charset="-122"/>
              </a:rPr>
              <a:t>推广</a:t>
            </a:r>
            <a:r>
              <a:rPr lang="zh-CN" altLang="en-US" sz="2116" dirty="0">
                <a:latin typeface="微软雅黑" pitchFamily="34" charset="-122"/>
              </a:rPr>
              <a:t>单元</a:t>
            </a:r>
            <a:r>
              <a:rPr lang="zh-CN" altLang="zh-CN" sz="2116" dirty="0">
                <a:latin typeface="微软雅黑" pitchFamily="34" charset="-122"/>
              </a:rPr>
              <a:t>级别的否定关键词只对此</a:t>
            </a:r>
            <a:r>
              <a:rPr lang="zh-CN" altLang="en-US" sz="2116" dirty="0">
                <a:latin typeface="微软雅黑" pitchFamily="34" charset="-122"/>
              </a:rPr>
              <a:t>单元</a:t>
            </a:r>
            <a:r>
              <a:rPr lang="zh-CN" altLang="zh-CN" sz="2116" dirty="0">
                <a:latin typeface="微软雅黑" pitchFamily="34" charset="-122"/>
              </a:rPr>
              <a:t>起作用，不会影响其它推广</a:t>
            </a:r>
            <a:r>
              <a:rPr lang="zh-CN" altLang="en-US" sz="2116" dirty="0">
                <a:latin typeface="微软雅黑" pitchFamily="34" charset="-122"/>
              </a:rPr>
              <a:t>单元</a:t>
            </a:r>
            <a:endParaRPr lang="zh-CN" altLang="en-US" sz="2116" dirty="0"/>
          </a:p>
        </p:txBody>
      </p:sp>
      <p:pic>
        <p:nvPicPr>
          <p:cNvPr id="4" name="图片 3"/>
          <p:cNvPicPr>
            <a:picLocks noChangeAspect="1"/>
          </p:cNvPicPr>
          <p:nvPr/>
        </p:nvPicPr>
        <p:blipFill>
          <a:blip r:embed="rId3" cstate="print"/>
          <a:stretch>
            <a:fillRect/>
          </a:stretch>
        </p:blipFill>
        <p:spPr>
          <a:xfrm>
            <a:off x="990952" y="2438468"/>
            <a:ext cx="9905317" cy="3842523"/>
          </a:xfrm>
          <a:prstGeom prst="rect">
            <a:avLst/>
          </a:prstGeom>
        </p:spPr>
      </p:pic>
    </p:spTree>
    <p:extLst>
      <p:ext uri="{BB962C8B-B14F-4D97-AF65-F5344CB8AC3E}">
        <p14:creationId xmlns:p14="http://schemas.microsoft.com/office/powerpoint/2010/main" xmlns="" val="12869746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精确否定关键词（单元功能）</a:t>
            </a:r>
          </a:p>
        </p:txBody>
      </p:sp>
      <p:sp>
        <p:nvSpPr>
          <p:cNvPr id="3" name="内容占位符 2"/>
          <p:cNvSpPr>
            <a:spLocks noGrp="1"/>
          </p:cNvSpPr>
          <p:nvPr>
            <p:ph idx="1"/>
          </p:nvPr>
        </p:nvSpPr>
        <p:spPr/>
        <p:txBody>
          <a:bodyPr>
            <a:normAutofit/>
          </a:bodyPr>
          <a:lstStyle/>
          <a:p>
            <a:r>
              <a:rPr lang="zh-CN" altLang="zh-CN" sz="1905" dirty="0">
                <a:latin typeface="微软雅黑" pitchFamily="34" charset="-122"/>
              </a:rPr>
              <a:t>在推广单元中</a:t>
            </a:r>
            <a:r>
              <a:rPr lang="zh-CN" altLang="en-US" sz="1905" dirty="0">
                <a:latin typeface="微软雅黑" pitchFamily="34" charset="-122"/>
              </a:rPr>
              <a:t>最多</a:t>
            </a:r>
            <a:r>
              <a:rPr lang="zh-CN" altLang="zh-CN" sz="1905" dirty="0">
                <a:latin typeface="微软雅黑" pitchFamily="34" charset="-122"/>
              </a:rPr>
              <a:t>添加</a:t>
            </a:r>
            <a:r>
              <a:rPr lang="en-US" altLang="zh-CN" sz="1905" dirty="0">
                <a:latin typeface="微软雅黑" pitchFamily="34" charset="-122"/>
              </a:rPr>
              <a:t>200</a:t>
            </a:r>
            <a:r>
              <a:rPr lang="zh-CN" altLang="zh-CN" sz="1905" dirty="0">
                <a:latin typeface="微软雅黑" pitchFamily="34" charset="-122"/>
              </a:rPr>
              <a:t>个精确否定关键词</a:t>
            </a:r>
            <a:endParaRPr lang="en-US" altLang="zh-CN" sz="1905" dirty="0">
              <a:latin typeface="微软雅黑" pitchFamily="34" charset="-122"/>
            </a:endParaRPr>
          </a:p>
          <a:p>
            <a:r>
              <a:rPr lang="zh-CN" altLang="zh-CN" sz="1905" dirty="0">
                <a:latin typeface="微软雅黑" pitchFamily="34" charset="-122"/>
              </a:rPr>
              <a:t>推广</a:t>
            </a:r>
            <a:r>
              <a:rPr lang="zh-CN" altLang="en-US" sz="1905" dirty="0">
                <a:latin typeface="微软雅黑" pitchFamily="34" charset="-122"/>
              </a:rPr>
              <a:t>单元</a:t>
            </a:r>
            <a:r>
              <a:rPr lang="zh-CN" altLang="zh-CN" sz="1905" dirty="0">
                <a:latin typeface="微软雅黑" pitchFamily="34" charset="-122"/>
              </a:rPr>
              <a:t>级别的精确否定关键词只对此</a:t>
            </a:r>
            <a:r>
              <a:rPr lang="zh-CN" altLang="en-US" sz="1905" dirty="0">
                <a:latin typeface="微软雅黑" pitchFamily="34" charset="-122"/>
              </a:rPr>
              <a:t>单元</a:t>
            </a:r>
            <a:r>
              <a:rPr lang="zh-CN" altLang="zh-CN" sz="1905" dirty="0">
                <a:latin typeface="微软雅黑" pitchFamily="34" charset="-122"/>
              </a:rPr>
              <a:t>起作用，不会影响其它推广</a:t>
            </a:r>
            <a:r>
              <a:rPr lang="zh-CN" altLang="en-US" sz="1905" dirty="0">
                <a:latin typeface="微软雅黑" pitchFamily="34" charset="-122"/>
              </a:rPr>
              <a:t>单元</a:t>
            </a:r>
            <a:endParaRPr lang="zh-CN" altLang="en-US" sz="1905" dirty="0"/>
          </a:p>
        </p:txBody>
      </p:sp>
      <p:pic>
        <p:nvPicPr>
          <p:cNvPr id="13" name="图片 12"/>
          <p:cNvPicPr>
            <a:picLocks noChangeAspect="1"/>
          </p:cNvPicPr>
          <p:nvPr/>
        </p:nvPicPr>
        <p:blipFill>
          <a:blip r:embed="rId3" cstate="print"/>
          <a:stretch>
            <a:fillRect/>
          </a:stretch>
        </p:blipFill>
        <p:spPr>
          <a:xfrm>
            <a:off x="762368" y="2498920"/>
            <a:ext cx="10362485" cy="3990467"/>
          </a:xfrm>
          <a:prstGeom prst="rect">
            <a:avLst/>
          </a:prstGeom>
        </p:spPr>
      </p:pic>
    </p:spTree>
    <p:extLst>
      <p:ext uri="{BB962C8B-B14F-4D97-AF65-F5344CB8AC3E}">
        <p14:creationId xmlns:p14="http://schemas.microsoft.com/office/powerpoint/2010/main" xmlns="" val="13296978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演示：否定关键词</a:t>
            </a:r>
          </a:p>
        </p:txBody>
      </p:sp>
      <p:sp>
        <p:nvSpPr>
          <p:cNvPr id="3" name="内容占位符 2"/>
          <p:cNvSpPr>
            <a:spLocks noGrp="1"/>
          </p:cNvSpPr>
          <p:nvPr>
            <p:ph idx="1"/>
          </p:nvPr>
        </p:nvSpPr>
        <p:spPr/>
        <p:txBody>
          <a:bodyPr/>
          <a:lstStyle/>
          <a:p>
            <a:r>
              <a:rPr lang="zh-CN" altLang="en-US" dirty="0" smtClean="0"/>
              <a:t>设置、删除</a:t>
            </a:r>
            <a:endParaRPr lang="zh-CN" altLang="en-US" dirty="0"/>
          </a:p>
        </p:txBody>
      </p:sp>
    </p:spTree>
    <p:extLst>
      <p:ext uri="{BB962C8B-B14F-4D97-AF65-F5344CB8AC3E}">
        <p14:creationId xmlns:p14="http://schemas.microsoft.com/office/powerpoint/2010/main" xmlns="" val="21612232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知识问答题</a:t>
            </a:r>
          </a:p>
        </p:txBody>
      </p:sp>
      <p:sp>
        <p:nvSpPr>
          <p:cNvPr id="3" name="内容占位符 2"/>
          <p:cNvSpPr>
            <a:spLocks noGrp="1"/>
          </p:cNvSpPr>
          <p:nvPr>
            <p:ph idx="1"/>
          </p:nvPr>
        </p:nvSpPr>
        <p:spPr/>
        <p:txBody>
          <a:bodyPr>
            <a:normAutofit lnSpcReduction="10000"/>
          </a:bodyPr>
          <a:lstStyle/>
          <a:p>
            <a:r>
              <a:rPr lang="zh-CN" altLang="en-US" dirty="0"/>
              <a:t>关键词有几种匹配方式</a:t>
            </a:r>
            <a:r>
              <a:rPr lang="zh-CN" altLang="en-US" dirty="0" smtClean="0"/>
              <a:t>？</a:t>
            </a:r>
            <a:r>
              <a:rPr lang="zh-CN" altLang="en-US" dirty="0"/>
              <a:t>分别</a:t>
            </a:r>
            <a:r>
              <a:rPr lang="zh-CN" altLang="en-US" dirty="0" smtClean="0"/>
              <a:t>是</a:t>
            </a:r>
            <a:r>
              <a:rPr lang="zh-CN" altLang="en-US" dirty="0"/>
              <a:t>什么？有什么区别？</a:t>
            </a:r>
          </a:p>
          <a:p>
            <a:r>
              <a:rPr lang="zh-CN" altLang="en-US" dirty="0"/>
              <a:t>地域词扩展功能是什么？</a:t>
            </a:r>
          </a:p>
          <a:p>
            <a:r>
              <a:rPr lang="zh-CN" altLang="en-US" dirty="0"/>
              <a:t>关键词：英语家教，搜索词：北京英语家教，企业的推广信息可以出现，这是什么匹配方式？</a:t>
            </a:r>
          </a:p>
          <a:p>
            <a:r>
              <a:rPr lang="en-US" altLang="zh-CN" dirty="0"/>
              <a:t>"[]"</a:t>
            </a:r>
            <a:r>
              <a:rPr lang="zh-CN" altLang="en-US" dirty="0"/>
              <a:t>、“”、</a:t>
            </a:r>
            <a:r>
              <a:rPr lang="en-US" altLang="zh-CN" dirty="0"/>
              <a:t>[] </a:t>
            </a:r>
            <a:r>
              <a:rPr lang="zh-CN" altLang="en-US" dirty="0"/>
              <a:t>三种符号分别代表什么匹配方式？</a:t>
            </a:r>
          </a:p>
          <a:p>
            <a:r>
              <a:rPr lang="zh-CN" altLang="en-US" dirty="0"/>
              <a:t>关键词不加任何符号时表示什么匹配方式？</a:t>
            </a:r>
          </a:p>
          <a:p>
            <a:r>
              <a:rPr lang="zh-CN" altLang="en-US" dirty="0"/>
              <a:t>什么情况下使用否定关键词？举例说明</a:t>
            </a:r>
          </a:p>
          <a:p>
            <a:r>
              <a:rPr lang="zh-CN" altLang="en-US" dirty="0"/>
              <a:t>否定关键词与精确否定关键词的区别？</a:t>
            </a:r>
          </a:p>
          <a:p>
            <a:r>
              <a:rPr lang="zh-CN" altLang="en-US" dirty="0"/>
              <a:t>否定关键词在哪个层级可以设定？可以设定多少个？</a:t>
            </a:r>
          </a:p>
        </p:txBody>
      </p:sp>
    </p:spTree>
    <p:extLst>
      <p:ext uri="{BB962C8B-B14F-4D97-AF65-F5344CB8AC3E}">
        <p14:creationId xmlns:p14="http://schemas.microsoft.com/office/powerpoint/2010/main" xmlns="" val="43041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操作练习题</a:t>
            </a:r>
          </a:p>
        </p:txBody>
      </p:sp>
      <p:sp>
        <p:nvSpPr>
          <p:cNvPr id="3" name="内容占位符 2"/>
          <p:cNvSpPr>
            <a:spLocks noGrp="1"/>
          </p:cNvSpPr>
          <p:nvPr>
            <p:ph idx="1"/>
          </p:nvPr>
        </p:nvSpPr>
        <p:spPr/>
        <p:txBody>
          <a:bodyPr/>
          <a:lstStyle/>
          <a:p>
            <a:r>
              <a:rPr lang="zh-CN" altLang="en-US" dirty="0" smtClean="0"/>
              <a:t>怎样关闭精确匹配地域</a:t>
            </a:r>
            <a:r>
              <a:rPr lang="zh-CN" altLang="en-US" dirty="0"/>
              <a:t>词扩展</a:t>
            </a:r>
            <a:r>
              <a:rPr lang="zh-CN" altLang="en-US" dirty="0" smtClean="0"/>
              <a:t>功能？</a:t>
            </a:r>
            <a:endParaRPr lang="en-US" altLang="zh-CN" dirty="0" smtClean="0"/>
          </a:p>
          <a:p>
            <a:r>
              <a:rPr lang="zh-CN" altLang="en-US" dirty="0" smtClean="0"/>
              <a:t>提交一个关键词，使用精确匹配？</a:t>
            </a:r>
            <a:endParaRPr lang="en-US" altLang="zh-CN" dirty="0" smtClean="0"/>
          </a:p>
          <a:p>
            <a:r>
              <a:rPr lang="zh-CN" altLang="en-US" dirty="0" smtClean="0"/>
              <a:t>删除</a:t>
            </a:r>
            <a:r>
              <a:rPr lang="en-US" altLang="zh-CN" dirty="0" smtClean="0"/>
              <a:t>A</a:t>
            </a:r>
            <a:r>
              <a:rPr lang="zh-CN" altLang="en-US" dirty="0" smtClean="0"/>
              <a:t>关键词？</a:t>
            </a:r>
            <a:endParaRPr lang="en-US" altLang="zh-CN" dirty="0" smtClean="0"/>
          </a:p>
          <a:p>
            <a:r>
              <a:rPr lang="zh-CN" altLang="en-US" dirty="0"/>
              <a:t>将</a:t>
            </a:r>
            <a:r>
              <a:rPr lang="en-US" altLang="zh-CN" dirty="0" smtClean="0"/>
              <a:t>A</a:t>
            </a:r>
            <a:r>
              <a:rPr lang="zh-CN" altLang="en-US" dirty="0" smtClean="0"/>
              <a:t>计划下所有单元都否定关键词“图片”？</a:t>
            </a:r>
            <a:endParaRPr lang="en-US" altLang="zh-CN" dirty="0" smtClean="0"/>
          </a:p>
          <a:p>
            <a:r>
              <a:rPr lang="zh-CN" altLang="en-US" dirty="0" smtClean="0"/>
              <a:t>删除</a:t>
            </a:r>
            <a:r>
              <a:rPr lang="en-US" altLang="zh-CN" dirty="0" smtClean="0"/>
              <a:t>A</a:t>
            </a:r>
            <a:r>
              <a:rPr lang="zh-CN" altLang="en-US" dirty="0" smtClean="0"/>
              <a:t>单元下的精确否定关键词？</a:t>
            </a:r>
            <a:endParaRPr lang="en-US" altLang="zh-CN" dirty="0" smtClean="0"/>
          </a:p>
          <a:p>
            <a:endParaRPr lang="zh-CN" altLang="en-US" dirty="0"/>
          </a:p>
        </p:txBody>
      </p:sp>
    </p:spTree>
    <p:extLst>
      <p:ext uri="{BB962C8B-B14F-4D97-AF65-F5344CB8AC3E}">
        <p14:creationId xmlns:p14="http://schemas.microsoft.com/office/powerpoint/2010/main" xmlns="" val="15308202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dirty="0" smtClean="0"/>
              <a:t>关键词是什么及作用</a:t>
            </a:r>
            <a:endParaRPr lang="en-US" altLang="zh-CN" dirty="0" smtClean="0"/>
          </a:p>
          <a:p>
            <a:r>
              <a:rPr lang="zh-CN" altLang="en-US" dirty="0" smtClean="0"/>
              <a:t>关键词的匹配方式</a:t>
            </a:r>
            <a:endParaRPr lang="en-US" altLang="zh-CN" dirty="0" smtClean="0"/>
          </a:p>
          <a:p>
            <a:r>
              <a:rPr lang="zh-CN" altLang="en-US" dirty="0" smtClean="0"/>
              <a:t>关键词层级状态及功能</a:t>
            </a:r>
            <a:endParaRPr lang="en-US" altLang="zh-CN" dirty="0" smtClean="0"/>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533784" y="2575057"/>
            <a:ext cx="7256743" cy="777749"/>
          </a:xfrm>
          <a:prstGeom prst="rect">
            <a:avLst/>
          </a:prstGeom>
          <a:noFill/>
          <a:ln w="9525">
            <a:noFill/>
            <a:miter lim="800000"/>
            <a:headEnd/>
            <a:tailEnd/>
          </a:ln>
        </p:spPr>
      </p:pic>
    </p:spTree>
    <p:extLst>
      <p:ext uri="{BB962C8B-B14F-4D97-AF65-F5344CB8AC3E}">
        <p14:creationId xmlns:p14="http://schemas.microsoft.com/office/powerpoint/2010/main" xmlns="" val="2060743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xmlns="" val="0"/>
              </a:ext>
            </a:extLst>
          </a:blip>
          <a:srcRect t="26188" b="26188"/>
          <a:stretch>
            <a:fillRect/>
          </a:stretch>
        </p:blipFill>
        <p:spPr>
          <a:xfrm>
            <a:off x="0" y="0"/>
            <a:ext cx="12192000" cy="6858000"/>
          </a:xfrm>
          <a:prstGeom prst="rtTriangle">
            <a:avLst/>
          </a:prstGeom>
          <a:effectLst>
            <a:reflection endPos="0" dist="50800" dir="5400000" sy="-100000" algn="bl" rotWithShape="0"/>
          </a:effectLst>
        </p:spPr>
      </p:pic>
      <p:sp>
        <p:nvSpPr>
          <p:cNvPr id="7" name="矩形 6"/>
          <p:cNvSpPr/>
          <p:nvPr/>
        </p:nvSpPr>
        <p:spPr>
          <a:xfrm>
            <a:off x="410330" y="4126914"/>
            <a:ext cx="8144511" cy="1015663"/>
          </a:xfrm>
          <a:prstGeom prst="rect">
            <a:avLst/>
          </a:prstGeom>
        </p:spPr>
        <p:txBody>
          <a:bodyPr wrap="square">
            <a:spAutoFit/>
          </a:bodyPr>
          <a:lstStyle/>
          <a:p>
            <a:pPr algn="ctr"/>
            <a:r>
              <a:rPr lang="zh-CN" altLang="en-US" sz="6000" b="1" dirty="0" smtClean="0">
                <a:solidFill>
                  <a:schemeClr val="tx2"/>
                </a:solidFill>
                <a:latin typeface="微软雅黑" panose="020B0503020204020204" pitchFamily="34" charset="-122"/>
                <a:ea typeface="微软雅黑" panose="020B0503020204020204" pitchFamily="34" charset="-122"/>
                <a:cs typeface="Lato Regular"/>
                <a:sym typeface="+mn-ea"/>
              </a:rPr>
              <a:t>关键词</a:t>
            </a:r>
            <a:r>
              <a:rPr lang="zh-CN" altLang="id-ID" sz="6000" b="1" dirty="0" smtClean="0">
                <a:solidFill>
                  <a:schemeClr val="tx2"/>
                </a:solidFill>
                <a:latin typeface="微软雅黑" panose="020B0503020204020204" pitchFamily="34" charset="-122"/>
                <a:ea typeface="微软雅黑" panose="020B0503020204020204" pitchFamily="34" charset="-122"/>
                <a:cs typeface="Lato Regular"/>
                <a:sym typeface="+mn-ea"/>
              </a:rPr>
              <a:t>是什么</a:t>
            </a:r>
            <a:endParaRPr lang="zh-CN" altLang="en-US" sz="6000" dirty="0">
              <a:solidFill>
                <a:schemeClr val="bg1">
                  <a:lumMod val="95000"/>
                </a:schemeClr>
              </a:solidFill>
              <a:latin typeface="Gulim" panose="020B0600000101010101" pitchFamily="34" charset="-127"/>
              <a:ea typeface="Gulim" panose="020B0600000101010101" pitchFamily="34" charset="-127"/>
            </a:endParaRPr>
          </a:p>
        </p:txBody>
      </p:sp>
      <p:sp>
        <p:nvSpPr>
          <p:cNvPr id="6" name="任意多边形 5"/>
          <p:cNvSpPr/>
          <p:nvPr/>
        </p:nvSpPr>
        <p:spPr>
          <a:xfrm>
            <a:off x="298177" y="4073416"/>
            <a:ext cx="776465" cy="2139591"/>
          </a:xfrm>
          <a:custGeom>
            <a:avLst/>
            <a:gdLst/>
            <a:ahLst/>
            <a:cxnLst/>
            <a:rect l="l" t="t" r="r" b="b"/>
            <a:pathLst>
              <a:path w="776465" h="2139591">
                <a:moveTo>
                  <a:pt x="515794" y="545374"/>
                </a:moveTo>
                <a:cubicBezTo>
                  <a:pt x="484572" y="671087"/>
                  <a:pt x="461360" y="787968"/>
                  <a:pt x="446159" y="896015"/>
                </a:cubicBezTo>
                <a:cubicBezTo>
                  <a:pt x="430959" y="1004063"/>
                  <a:pt x="424180" y="1102456"/>
                  <a:pt x="425823" y="1191195"/>
                </a:cubicBezTo>
                <a:lnTo>
                  <a:pt x="427056" y="1255284"/>
                </a:lnTo>
                <a:lnTo>
                  <a:pt x="493610" y="1229402"/>
                </a:lnTo>
                <a:cubicBezTo>
                  <a:pt x="500183" y="1111905"/>
                  <a:pt x="515794" y="997284"/>
                  <a:pt x="540444" y="885539"/>
                </a:cubicBezTo>
                <a:cubicBezTo>
                  <a:pt x="565094" y="773794"/>
                  <a:pt x="597960" y="665336"/>
                  <a:pt x="639043" y="560164"/>
                </a:cubicBezTo>
                <a:close/>
                <a:moveTo>
                  <a:pt x="776465" y="0"/>
                </a:moveTo>
                <a:lnTo>
                  <a:pt x="681563" y="2102000"/>
                </a:lnTo>
                <a:lnTo>
                  <a:pt x="414731" y="2139591"/>
                </a:lnTo>
                <a:lnTo>
                  <a:pt x="260497" y="351258"/>
                </a:lnTo>
                <a:lnTo>
                  <a:pt x="63473" y="405487"/>
                </a:lnTo>
                <a:lnTo>
                  <a:pt x="0" y="210138"/>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19900" dirty="0">
              <a:solidFill>
                <a:schemeClr val="bg1">
                  <a:lumMod val="95000"/>
                </a:schemeClr>
              </a:solidFill>
              <a:latin typeface="Jokerman" panose="04090605060D06020702" pitchFamily="82" charset="0"/>
              <a:ea typeface="Gulim" panose="020B0600000101010101" pitchFamily="34" charset="-127"/>
            </a:endParaRPr>
          </a:p>
        </p:txBody>
      </p:sp>
      <p:sp>
        <p:nvSpPr>
          <p:cNvPr id="3" name="文本框 2"/>
          <p:cNvSpPr txBox="1"/>
          <p:nvPr/>
        </p:nvSpPr>
        <p:spPr>
          <a:xfrm>
            <a:off x="1533526" y="5197475"/>
            <a:ext cx="8962756" cy="1077218"/>
          </a:xfrm>
          <a:prstGeom prst="rect">
            <a:avLst/>
          </a:prstGeom>
          <a:noFill/>
        </p:spPr>
        <p:txBody>
          <a:bodyPr wrap="square" rtlCol="0" anchor="t">
            <a:spAutoFit/>
          </a:bodyPr>
          <a:lstStyle/>
          <a:p>
            <a:r>
              <a:rPr lang="zh-CN" altLang="en-US" sz="2000" dirty="0">
                <a:solidFill>
                  <a:schemeClr val="bg1"/>
                </a:solidFill>
                <a:latin typeface="微软雅黑" panose="020B0503020204020204" pitchFamily="34" charset="-122"/>
                <a:ea typeface="微软雅黑" panose="020B0503020204020204" pitchFamily="34" charset="-122"/>
                <a:cs typeface="Lato Light"/>
                <a:sym typeface="+mn-ea"/>
              </a:rPr>
              <a:t>关键词源于英文“</a:t>
            </a:r>
            <a:r>
              <a:rPr lang="en-US" altLang="zh-CN" sz="2000" dirty="0">
                <a:solidFill>
                  <a:schemeClr val="bg1"/>
                </a:solidFill>
                <a:latin typeface="微软雅黑" panose="020B0503020204020204" pitchFamily="34" charset="-122"/>
                <a:ea typeface="微软雅黑" panose="020B0503020204020204" pitchFamily="34" charset="-122"/>
                <a:cs typeface="Lato Light"/>
                <a:sym typeface="+mn-ea"/>
              </a:rPr>
              <a:t>keywords”</a:t>
            </a:r>
            <a:r>
              <a:rPr lang="zh-CN" altLang="en-US" sz="2000" dirty="0">
                <a:solidFill>
                  <a:schemeClr val="bg1"/>
                </a:solidFill>
                <a:latin typeface="微软雅黑" panose="020B0503020204020204" pitchFamily="34" charset="-122"/>
                <a:ea typeface="微软雅黑" panose="020B0503020204020204" pitchFamily="34" charset="-122"/>
                <a:cs typeface="Lato Light"/>
                <a:sym typeface="+mn-ea"/>
              </a:rPr>
              <a:t>，特指单个媒体在制作使用索引时</a:t>
            </a:r>
            <a:r>
              <a:rPr lang="zh-CN" altLang="en-US" sz="2000" dirty="0" smtClean="0">
                <a:solidFill>
                  <a:schemeClr val="bg1"/>
                </a:solidFill>
                <a:latin typeface="微软雅黑" panose="020B0503020204020204" pitchFamily="34" charset="-122"/>
                <a:ea typeface="微软雅黑" panose="020B0503020204020204" pitchFamily="34" charset="-122"/>
                <a:cs typeface="Lato Light"/>
                <a:sym typeface="+mn-ea"/>
              </a:rPr>
              <a:t>，</a:t>
            </a:r>
            <a:endParaRPr lang="en-US" altLang="zh-CN" sz="2000" dirty="0" smtClean="0">
              <a:solidFill>
                <a:schemeClr val="bg1"/>
              </a:solidFill>
              <a:latin typeface="微软雅黑" panose="020B0503020204020204" pitchFamily="34" charset="-122"/>
              <a:ea typeface="微软雅黑" panose="020B0503020204020204" pitchFamily="34" charset="-122"/>
              <a:cs typeface="Lato Light"/>
              <a:sym typeface="+mn-ea"/>
            </a:endParaRPr>
          </a:p>
          <a:p>
            <a:r>
              <a:rPr lang="zh-CN" altLang="en-US" sz="2000" dirty="0" smtClean="0">
                <a:solidFill>
                  <a:schemeClr val="bg1"/>
                </a:solidFill>
                <a:latin typeface="微软雅黑" panose="020B0503020204020204" pitchFamily="34" charset="-122"/>
                <a:ea typeface="微软雅黑" panose="020B0503020204020204" pitchFamily="34" charset="-122"/>
                <a:cs typeface="Lato Light"/>
                <a:sym typeface="+mn-ea"/>
              </a:rPr>
              <a:t>所</a:t>
            </a:r>
            <a:r>
              <a:rPr lang="zh-CN" altLang="en-US" sz="2000" dirty="0">
                <a:solidFill>
                  <a:schemeClr val="bg1"/>
                </a:solidFill>
                <a:latin typeface="微软雅黑" panose="020B0503020204020204" pitchFamily="34" charset="-122"/>
                <a:ea typeface="微软雅黑" panose="020B0503020204020204" pitchFamily="34" charset="-122"/>
                <a:cs typeface="Lato Light"/>
                <a:sym typeface="+mn-ea"/>
              </a:rPr>
              <a:t>用到的词汇。关键词搜索是网络搜索索引主要方法之一</a:t>
            </a:r>
            <a:r>
              <a:rPr lang="zh-CN" altLang="en-US" sz="2000" dirty="0" smtClean="0">
                <a:solidFill>
                  <a:schemeClr val="bg1"/>
                </a:solidFill>
                <a:latin typeface="微软雅黑" panose="020B0503020204020204" pitchFamily="34" charset="-122"/>
                <a:ea typeface="微软雅黑" panose="020B0503020204020204" pitchFamily="34" charset="-122"/>
                <a:cs typeface="Lato Light"/>
                <a:sym typeface="+mn-ea"/>
              </a:rPr>
              <a:t>，</a:t>
            </a:r>
            <a:endParaRPr lang="en-US" altLang="zh-CN" sz="2000" dirty="0" smtClean="0">
              <a:solidFill>
                <a:schemeClr val="bg1"/>
              </a:solidFill>
              <a:latin typeface="微软雅黑" panose="020B0503020204020204" pitchFamily="34" charset="-122"/>
              <a:ea typeface="微软雅黑" panose="020B0503020204020204" pitchFamily="34" charset="-122"/>
              <a:cs typeface="Lato Light"/>
              <a:sym typeface="+mn-ea"/>
            </a:endParaRPr>
          </a:p>
          <a:p>
            <a:r>
              <a:rPr lang="zh-CN" altLang="en-US" sz="2000" b="1" dirty="0" smtClean="0">
                <a:solidFill>
                  <a:schemeClr val="bg1"/>
                </a:solidFill>
                <a:latin typeface="微软雅黑" panose="020B0503020204020204" pitchFamily="34" charset="-122"/>
                <a:ea typeface="微软雅黑" panose="020B0503020204020204" pitchFamily="34" charset="-122"/>
                <a:cs typeface="Lato Light"/>
                <a:sym typeface="+mn-ea"/>
              </a:rPr>
              <a:t>就是</a:t>
            </a:r>
            <a:r>
              <a:rPr lang="zh-CN" altLang="en-US" sz="2000" b="1" dirty="0">
                <a:solidFill>
                  <a:schemeClr val="bg1"/>
                </a:solidFill>
                <a:latin typeface="微软雅黑" panose="020B0503020204020204" pitchFamily="34" charset="-122"/>
                <a:ea typeface="微软雅黑" panose="020B0503020204020204" pitchFamily="34" charset="-122"/>
                <a:cs typeface="Lato Light"/>
                <a:sym typeface="+mn-ea"/>
              </a:rPr>
              <a:t>访问者希望了解的产品、服务和公司等的具体名称用语</a:t>
            </a:r>
            <a:r>
              <a:rPr lang="zh-CN" altLang="en-US" sz="2400" b="1" dirty="0">
                <a:solidFill>
                  <a:schemeClr val="bg1"/>
                </a:solidFill>
                <a:latin typeface="微软雅黑" panose="020B0503020204020204" pitchFamily="34" charset="-122"/>
                <a:ea typeface="微软雅黑" panose="020B0503020204020204" pitchFamily="34" charset="-122"/>
                <a:cs typeface="Lato Light"/>
                <a:sym typeface="+mn-ea"/>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stretch>
            <a:fillRect/>
          </a:stretch>
        </p:blipFill>
        <p:spPr>
          <a:xfrm>
            <a:off x="705394" y="1564091"/>
            <a:ext cx="10665892" cy="5061635"/>
          </a:xfrm>
          <a:prstGeom prst="rect">
            <a:avLst/>
          </a:prstGeom>
        </p:spPr>
      </p:pic>
      <p:pic>
        <p:nvPicPr>
          <p:cNvPr id="6" name="图片 5"/>
          <p:cNvPicPr>
            <a:picLocks noChangeAspect="1"/>
          </p:cNvPicPr>
          <p:nvPr/>
        </p:nvPicPr>
        <p:blipFill>
          <a:blip r:embed="rId4" cstate="print"/>
          <a:stretch>
            <a:fillRect/>
          </a:stretch>
        </p:blipFill>
        <p:spPr>
          <a:xfrm>
            <a:off x="6949440" y="2428855"/>
            <a:ext cx="3112391" cy="4106264"/>
          </a:xfrm>
          <a:prstGeom prst="rect">
            <a:avLst/>
          </a:prstGeom>
        </p:spPr>
      </p:pic>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关键词状态及功能</a:t>
            </a:r>
          </a:p>
        </p:txBody>
      </p:sp>
      <p:sp>
        <p:nvSpPr>
          <p:cNvPr id="7" name="圆角矩形 6"/>
          <p:cNvSpPr>
            <a:spLocks noChangeArrowheads="1"/>
          </p:cNvSpPr>
          <p:nvPr/>
        </p:nvSpPr>
        <p:spPr bwMode="auto">
          <a:xfrm>
            <a:off x="6949439" y="2415791"/>
            <a:ext cx="3112391" cy="411932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0" name="圆角矩形 9"/>
          <p:cNvSpPr>
            <a:spLocks noChangeArrowheads="1"/>
          </p:cNvSpPr>
          <p:nvPr/>
        </p:nvSpPr>
        <p:spPr bwMode="auto">
          <a:xfrm>
            <a:off x="6306765" y="1983440"/>
            <a:ext cx="642675" cy="36787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381317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关键词状态含义</a:t>
            </a:r>
          </a:p>
        </p:txBody>
      </p:sp>
      <p:graphicFrame>
        <p:nvGraphicFramePr>
          <p:cNvPr id="4" name="内容占位符 3"/>
          <p:cNvGraphicFramePr>
            <a:graphicFrameLocks noGrp="1"/>
          </p:cNvGraphicFramePr>
          <p:nvPr>
            <p:ph idx="1"/>
            <p:extLst/>
          </p:nvPr>
        </p:nvGraphicFramePr>
        <p:xfrm>
          <a:off x="686174" y="1484424"/>
          <a:ext cx="10972044" cy="5375052"/>
        </p:xfrm>
        <a:graphic>
          <a:graphicData uri="http://schemas.openxmlformats.org/drawingml/2006/table">
            <a:tbl>
              <a:tblPr/>
              <a:tblGrid>
                <a:gridCol w="1295311">
                  <a:extLst>
                    <a:ext uri="{9D8B030D-6E8A-4147-A177-3AD203B41FA5}">
                      <a16:colId xmlns:a16="http://schemas.microsoft.com/office/drawing/2014/main" xmlns="" val="20000"/>
                    </a:ext>
                  </a:extLst>
                </a:gridCol>
                <a:gridCol w="5028853">
                  <a:extLst>
                    <a:ext uri="{9D8B030D-6E8A-4147-A177-3AD203B41FA5}">
                      <a16:colId xmlns:a16="http://schemas.microsoft.com/office/drawing/2014/main" xmlns="" val="20001"/>
                    </a:ext>
                  </a:extLst>
                </a:gridCol>
                <a:gridCol w="4647880">
                  <a:extLst>
                    <a:ext uri="{9D8B030D-6E8A-4147-A177-3AD203B41FA5}">
                      <a16:colId xmlns:a16="http://schemas.microsoft.com/office/drawing/2014/main" xmlns="" val="20002"/>
                    </a:ext>
                  </a:extLst>
                </a:gridCol>
              </a:tblGrid>
              <a:tr h="387026">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宋体"/>
                        </a:rPr>
                        <a:t>状态</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Times New Roman"/>
                        </a:rPr>
                        <a:t>状态含义</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宋体"/>
                        </a:rPr>
                        <a:t>怎么办</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41572">
                <a:tc>
                  <a:txBody>
                    <a:bodyPr/>
                    <a:lstStyle/>
                    <a:p>
                      <a:pPr>
                        <a:lnSpc>
                          <a:spcPct val="150000"/>
                        </a:lnSpc>
                        <a:spcBef>
                          <a:spcPts val="300"/>
                        </a:spcBef>
                        <a:spcAft>
                          <a:spcPts val="300"/>
                        </a:spcAft>
                      </a:pPr>
                      <a:r>
                        <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有效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关键词</a:t>
                      </a:r>
                      <a:r>
                        <a:rPr 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a:t>
                      </a:r>
                      <a:r>
                        <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a:t>
                      </a:r>
                      <a:endParaRPr lang="en-US"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1097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审核中</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表示系统正在对关键词进行审核，通过审核的关键词才能正常推广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请耐心等待</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不宜推广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表示关键词因不符合推广标准而无法正常推广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根据系统显示的不宜推广的具体原因，修改关键词或相关信息，待系统重审</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18683">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暂停推广</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表示关键词设置了暂停，无法正常推广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点击“启用”，取消关键词的暂停</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待激活</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表示关键词是由百度推广顾问创建的</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请客户激活这些词，之后关键词仍在“审核中”状态，审核完毕后才可以推广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搜索量过低</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300"/>
                        </a:spcBef>
                        <a:spcAft>
                          <a:spcPts val="300"/>
                        </a:spcAft>
                        <a:buClrTx/>
                        <a:buSzTx/>
                        <a:buFontTx/>
                        <a:buNone/>
                        <a:tabLst/>
                        <a:defRPr/>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表示关键词因搜索量过低，被系统暂停推广。当更多网民开始搜索这个关键词，系统会自动恢复推广</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300"/>
                        </a:spcBef>
                        <a:spcAft>
                          <a:spcPts val="300"/>
                        </a:spcAft>
                        <a:buClrTx/>
                        <a:buSzTx/>
                        <a:buFontTx/>
                        <a:buNone/>
                        <a:tabLst/>
                        <a:defRPr/>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可以暂时保留这些关键词，以等待有更多的网民搜索。同时，使用关键词工具，选择搜索量大的关键词</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25433">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计算机搜索无效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表示关键词的出价低于计算机最低展现价格，无法展现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452718">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移动搜索无效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表示关键词的出价低于移动最低展现价格，无法展现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457168">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表示关键词在移动和计算机均搜索无效时提示搜索无效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527872">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部分无效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表示当访问</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或移动</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r>
                        <a:rPr lang="zh-CN" altLang="en-US" sz="1300" kern="10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任一无效</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时，展现该状态</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修改</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endPar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xmlns="" val="26642575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6824" y="275122"/>
            <a:ext cx="8661246" cy="961722"/>
          </a:xfrm>
        </p:spPr>
        <p:txBody>
          <a:bodyPr>
            <a:normAutofit/>
          </a:bodyPr>
          <a:lstStyle/>
          <a:p>
            <a:r>
              <a:rPr lang="zh-CN" altLang="en-US" b="1" dirty="0">
                <a:solidFill>
                  <a:schemeClr val="accent4">
                    <a:lumMod val="20000"/>
                    <a:lumOff val="80000"/>
                  </a:schemeClr>
                </a:solidFill>
              </a:rPr>
              <a:t>关键词状态变化图</a:t>
            </a:r>
          </a:p>
        </p:txBody>
      </p:sp>
      <p:pic>
        <p:nvPicPr>
          <p:cNvPr id="4" name="图片 3"/>
          <p:cNvPicPr/>
          <p:nvPr/>
        </p:nvPicPr>
        <p:blipFill>
          <a:blip r:embed="rId3" cstate="print"/>
          <a:srcRect/>
          <a:stretch>
            <a:fillRect/>
          </a:stretch>
        </p:blipFill>
        <p:spPr bwMode="auto">
          <a:xfrm>
            <a:off x="2678805" y="978794"/>
            <a:ext cx="7891305" cy="5597396"/>
          </a:xfrm>
          <a:prstGeom prst="rect">
            <a:avLst/>
          </a:prstGeom>
          <a:noFill/>
          <a:ln w="9525">
            <a:noFill/>
            <a:miter lim="800000"/>
            <a:headEnd/>
            <a:tailEnd/>
          </a:ln>
        </p:spPr>
      </p:pic>
    </p:spTree>
    <p:extLst>
      <p:ext uri="{BB962C8B-B14F-4D97-AF65-F5344CB8AC3E}">
        <p14:creationId xmlns:p14="http://schemas.microsoft.com/office/powerpoint/2010/main" xmlns="" val="10183893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stretch>
            <a:fillRect/>
          </a:stretch>
        </p:blipFill>
        <p:spPr>
          <a:xfrm>
            <a:off x="535161" y="1494721"/>
            <a:ext cx="11275444" cy="5227084"/>
          </a:xfrm>
          <a:prstGeom prst="rect">
            <a:avLst/>
          </a:prstGeom>
        </p:spPr>
      </p:pic>
      <p:sp>
        <p:nvSpPr>
          <p:cNvPr id="3" name="内容占位符 2"/>
          <p:cNvSpPr>
            <a:spLocks noGrp="1"/>
          </p:cNvSpPr>
          <p:nvPr>
            <p:ph idx="1"/>
          </p:nvPr>
        </p:nvSpPr>
        <p:spPr>
          <a:xfrm>
            <a:off x="609600" y="5867386"/>
            <a:ext cx="11201005" cy="609403"/>
          </a:xfrm>
        </p:spPr>
        <p:txBody>
          <a:bodyPr>
            <a:noAutofit/>
          </a:bodyPr>
          <a:lstStyle/>
          <a:p>
            <a:r>
              <a:rPr lang="zh-CN" altLang="en-US" sz="2539" dirty="0"/>
              <a:t>注：两种方式调整匹配</a:t>
            </a:r>
          </a:p>
        </p:txBody>
      </p:sp>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匹配</a:t>
            </a:r>
            <a:r>
              <a:rPr lang="zh-CN" altLang="en-US" b="1" dirty="0" smtClean="0">
                <a:solidFill>
                  <a:schemeClr val="accent4">
                    <a:lumMod val="20000"/>
                    <a:lumOff val="80000"/>
                  </a:schemeClr>
                </a:solidFill>
              </a:rPr>
              <a:t>模式</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一</a:t>
            </a:r>
            <a:r>
              <a:rPr lang="en-US" altLang="zh-CN" b="1" dirty="0" smtClean="0">
                <a:solidFill>
                  <a:schemeClr val="accent4">
                    <a:lumMod val="20000"/>
                    <a:lumOff val="80000"/>
                  </a:schemeClr>
                </a:solidFill>
              </a:rPr>
              <a:t>)</a:t>
            </a:r>
            <a:endParaRPr lang="zh-CN" altLang="en-US" b="1" dirty="0">
              <a:solidFill>
                <a:schemeClr val="accent4">
                  <a:lumMod val="20000"/>
                  <a:lumOff val="80000"/>
                </a:schemeClr>
              </a:solidFill>
            </a:endParaRPr>
          </a:p>
        </p:txBody>
      </p:sp>
      <p:sp>
        <p:nvSpPr>
          <p:cNvPr id="6" name="圆角矩形 5"/>
          <p:cNvSpPr>
            <a:spLocks noChangeArrowheads="1"/>
          </p:cNvSpPr>
          <p:nvPr/>
        </p:nvSpPr>
        <p:spPr bwMode="auto">
          <a:xfrm>
            <a:off x="2552668" y="4376057"/>
            <a:ext cx="451789" cy="306232"/>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2081548" y="4108263"/>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9596033" y="3933320"/>
            <a:ext cx="566871"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圆角矩形 10"/>
          <p:cNvSpPr>
            <a:spLocks noChangeArrowheads="1"/>
          </p:cNvSpPr>
          <p:nvPr/>
        </p:nvSpPr>
        <p:spPr bwMode="auto">
          <a:xfrm>
            <a:off x="10162904" y="4303471"/>
            <a:ext cx="1071154" cy="153055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135519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print"/>
          <a:stretch>
            <a:fillRect/>
          </a:stretch>
        </p:blipFill>
        <p:spPr>
          <a:xfrm>
            <a:off x="609600" y="1522009"/>
            <a:ext cx="10668952" cy="4758755"/>
          </a:xfrm>
          <a:prstGeom prst="rect">
            <a:avLst/>
          </a:prstGeom>
        </p:spPr>
      </p:pic>
      <p:sp>
        <p:nvSpPr>
          <p:cNvPr id="3" name="内容占位符 2"/>
          <p:cNvSpPr>
            <a:spLocks noGrp="1"/>
          </p:cNvSpPr>
          <p:nvPr>
            <p:ph idx="1"/>
          </p:nvPr>
        </p:nvSpPr>
        <p:spPr>
          <a:xfrm>
            <a:off x="298350" y="6354108"/>
            <a:ext cx="11201005" cy="609403"/>
          </a:xfrm>
        </p:spPr>
        <p:txBody>
          <a:bodyPr>
            <a:noAutofit/>
          </a:bodyPr>
          <a:lstStyle/>
          <a:p>
            <a:r>
              <a:rPr lang="zh-CN" altLang="en-US" sz="2539" dirty="0"/>
              <a:t>注：两种方式调整匹配</a:t>
            </a:r>
          </a:p>
        </p:txBody>
      </p:sp>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匹配</a:t>
            </a:r>
            <a:r>
              <a:rPr lang="zh-CN" altLang="en-US" b="1" dirty="0" smtClean="0">
                <a:solidFill>
                  <a:schemeClr val="accent4">
                    <a:lumMod val="20000"/>
                    <a:lumOff val="80000"/>
                  </a:schemeClr>
                </a:solidFill>
              </a:rPr>
              <a:t>模式（二）</a:t>
            </a:r>
            <a:endParaRPr lang="zh-CN" altLang="en-US" b="1" dirty="0">
              <a:solidFill>
                <a:schemeClr val="accent4">
                  <a:lumMod val="20000"/>
                  <a:lumOff val="80000"/>
                </a:schemeClr>
              </a:solidFill>
            </a:endParaRPr>
          </a:p>
        </p:txBody>
      </p:sp>
      <p:sp>
        <p:nvSpPr>
          <p:cNvPr id="6" name="圆角矩形 5"/>
          <p:cNvSpPr>
            <a:spLocks noChangeArrowheads="1"/>
          </p:cNvSpPr>
          <p:nvPr/>
        </p:nvSpPr>
        <p:spPr bwMode="auto">
          <a:xfrm>
            <a:off x="2488514" y="4088674"/>
            <a:ext cx="476754" cy="339634"/>
          </a:xfrm>
          <a:prstGeom prst="roundRect">
            <a:avLst>
              <a:gd name="adj" fmla="val 602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2069646" y="3811549"/>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2817265" y="4339324"/>
            <a:ext cx="566871"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圆角矩形 10"/>
          <p:cNvSpPr>
            <a:spLocks noChangeArrowheads="1"/>
          </p:cNvSpPr>
          <p:nvPr/>
        </p:nvSpPr>
        <p:spPr bwMode="auto">
          <a:xfrm>
            <a:off x="4748430" y="2887186"/>
            <a:ext cx="946975" cy="2390207"/>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2" name="圆角矩形 21"/>
          <p:cNvSpPr>
            <a:spLocks noChangeArrowheads="1"/>
          </p:cNvSpPr>
          <p:nvPr/>
        </p:nvSpPr>
        <p:spPr bwMode="auto">
          <a:xfrm>
            <a:off x="3333214" y="4394907"/>
            <a:ext cx="1238785" cy="359974"/>
          </a:xfrm>
          <a:prstGeom prst="roundRect">
            <a:avLst>
              <a:gd name="adj" fmla="val 602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3" name="圆角矩形 22"/>
          <p:cNvSpPr>
            <a:spLocks noChangeArrowheads="1"/>
          </p:cNvSpPr>
          <p:nvPr/>
        </p:nvSpPr>
        <p:spPr bwMode="auto">
          <a:xfrm>
            <a:off x="4836508" y="4148425"/>
            <a:ext cx="476754" cy="339634"/>
          </a:xfrm>
          <a:prstGeom prst="roundRect">
            <a:avLst>
              <a:gd name="adj" fmla="val 602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4" name="矩形 23"/>
          <p:cNvSpPr/>
          <p:nvPr/>
        </p:nvSpPr>
        <p:spPr>
          <a:xfrm>
            <a:off x="4269637" y="3687010"/>
            <a:ext cx="566871"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9" name="图片 18"/>
          <p:cNvPicPr>
            <a:picLocks noChangeAspect="1"/>
          </p:cNvPicPr>
          <p:nvPr/>
        </p:nvPicPr>
        <p:blipFill>
          <a:blip r:embed="rId4" cstate="print"/>
          <a:stretch>
            <a:fillRect/>
          </a:stretch>
        </p:blipFill>
        <p:spPr>
          <a:xfrm>
            <a:off x="2305206" y="1587578"/>
            <a:ext cx="8296275" cy="4686300"/>
          </a:xfrm>
          <a:prstGeom prst="rect">
            <a:avLst/>
          </a:prstGeom>
        </p:spPr>
      </p:pic>
      <p:sp>
        <p:nvSpPr>
          <p:cNvPr id="25" name="圆角矩形 24"/>
          <p:cNvSpPr>
            <a:spLocks noChangeArrowheads="1"/>
          </p:cNvSpPr>
          <p:nvPr/>
        </p:nvSpPr>
        <p:spPr bwMode="auto">
          <a:xfrm>
            <a:off x="5363686" y="2320783"/>
            <a:ext cx="1696013" cy="201854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7" name="矩形 26"/>
          <p:cNvSpPr/>
          <p:nvPr/>
        </p:nvSpPr>
        <p:spPr>
          <a:xfrm>
            <a:off x="4938481" y="2835871"/>
            <a:ext cx="566871"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261960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2" nodeType="clickEffect">
                                  <p:stCondLst>
                                    <p:cond delay="0"/>
                                  </p:stCondLst>
                                  <p:childTnLst>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10" presetClass="exit" presetSubtype="0" fill="hold" grpId="2" nodeType="with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par>
                                <p:cTn id="33" presetID="10" presetClass="exit" presetSubtype="0" fill="hold" grpId="2" nodeType="withEffect">
                                  <p:stCondLst>
                                    <p:cond delay="0"/>
                                  </p:stCondLst>
                                  <p:childTnLst>
                                    <p:animEffect transition="out" filter="fade">
                                      <p:cBhvr>
                                        <p:cTn id="34" dur="500"/>
                                        <p:tgtEl>
                                          <p:spTgt spid="22"/>
                                        </p:tgtEl>
                                      </p:cBhvr>
                                    </p:animEffect>
                                    <p:set>
                                      <p:cBhvr>
                                        <p:cTn id="35" dur="1" fill="hold">
                                          <p:stCondLst>
                                            <p:cond delay="499"/>
                                          </p:stCondLst>
                                        </p:cTn>
                                        <p:tgtEl>
                                          <p:spTgt spid="22"/>
                                        </p:tgtEl>
                                        <p:attrNameLst>
                                          <p:attrName>style.visibility</p:attrName>
                                        </p:attrNameLst>
                                      </p:cBhvr>
                                      <p:to>
                                        <p:strVal val="hidden"/>
                                      </p:to>
                                    </p:set>
                                  </p:childTnLst>
                                </p:cTn>
                              </p:par>
                              <p:par>
                                <p:cTn id="36" presetID="10" presetClass="exit" presetSubtype="0" fill="hold" grpId="2" nodeType="withEffect">
                                  <p:stCondLst>
                                    <p:cond delay="0"/>
                                  </p:stCondLst>
                                  <p:childTnLst>
                                    <p:animEffect transition="out" filter="fade">
                                      <p:cBhvr>
                                        <p:cTn id="37" dur="500"/>
                                        <p:tgtEl>
                                          <p:spTgt spid="10"/>
                                        </p:tgtEl>
                                      </p:cBhvr>
                                    </p:animEffect>
                                    <p:set>
                                      <p:cBhvr>
                                        <p:cTn id="38" dur="1" fill="hold">
                                          <p:stCondLst>
                                            <p:cond delay="499"/>
                                          </p:stCondLst>
                                        </p:cTn>
                                        <p:tgtEl>
                                          <p:spTgt spid="10"/>
                                        </p:tgtEl>
                                        <p:attrNameLst>
                                          <p:attrName>style.visibility</p:attrName>
                                        </p:attrNameLst>
                                      </p:cBhvr>
                                      <p:to>
                                        <p:strVal val="hidden"/>
                                      </p:to>
                                    </p:set>
                                  </p:childTnLst>
                                </p:cTn>
                              </p:par>
                              <p:par>
                                <p:cTn id="39" presetID="10" presetClass="exit" presetSubtype="0" fill="hold" grpId="2" nodeType="withEffect">
                                  <p:stCondLst>
                                    <p:cond delay="0"/>
                                  </p:stCondLst>
                                  <p:childTnLst>
                                    <p:animEffect transition="out" filter="fade">
                                      <p:cBhvr>
                                        <p:cTn id="40" dur="500"/>
                                        <p:tgtEl>
                                          <p:spTgt spid="11"/>
                                        </p:tgtEl>
                                      </p:cBhvr>
                                    </p:animEffect>
                                    <p:set>
                                      <p:cBhvr>
                                        <p:cTn id="41" dur="1" fill="hold">
                                          <p:stCondLst>
                                            <p:cond delay="499"/>
                                          </p:stCondLst>
                                        </p:cTn>
                                        <p:tgtEl>
                                          <p:spTgt spid="11"/>
                                        </p:tgtEl>
                                        <p:attrNameLst>
                                          <p:attrName>style.visibility</p:attrName>
                                        </p:attrNameLst>
                                      </p:cBhvr>
                                      <p:to>
                                        <p:strVal val="hidden"/>
                                      </p:to>
                                    </p:set>
                                  </p:childTnLst>
                                </p:cTn>
                              </p:par>
                              <p:par>
                                <p:cTn id="42" presetID="10" presetClass="exit" presetSubtype="0" fill="hold" grpId="2" nodeType="withEffect">
                                  <p:stCondLst>
                                    <p:cond delay="0"/>
                                  </p:stCondLst>
                                  <p:childTnLst>
                                    <p:animEffect transition="out" filter="fade">
                                      <p:cBhvr>
                                        <p:cTn id="43" dur="500"/>
                                        <p:tgtEl>
                                          <p:spTgt spid="24"/>
                                        </p:tgtEl>
                                      </p:cBhvr>
                                    </p:animEffect>
                                    <p:set>
                                      <p:cBhvr>
                                        <p:cTn id="44" dur="1" fill="hold">
                                          <p:stCondLst>
                                            <p:cond delay="499"/>
                                          </p:stCondLst>
                                        </p:cTn>
                                        <p:tgtEl>
                                          <p:spTgt spid="24"/>
                                        </p:tgtEl>
                                        <p:attrNameLst>
                                          <p:attrName>style.visibility</p:attrName>
                                        </p:attrNameLst>
                                      </p:cBhvr>
                                      <p:to>
                                        <p:strVal val="hidden"/>
                                      </p:to>
                                    </p:set>
                                  </p:childTnLst>
                                </p:cTn>
                              </p:par>
                              <p:par>
                                <p:cTn id="45" presetID="10" presetClass="exit" presetSubtype="0" fill="hold" grpId="2" nodeType="withEffect">
                                  <p:stCondLst>
                                    <p:cond delay="0"/>
                                  </p:stCondLst>
                                  <p:childTnLst>
                                    <p:animEffect transition="out" filter="fade">
                                      <p:cBhvr>
                                        <p:cTn id="46" dur="500"/>
                                        <p:tgtEl>
                                          <p:spTgt spid="23"/>
                                        </p:tgtEl>
                                      </p:cBhvr>
                                    </p:animEffect>
                                    <p:set>
                                      <p:cBhvr>
                                        <p:cTn id="47" dur="1" fill="hold">
                                          <p:stCondLst>
                                            <p:cond delay="499"/>
                                          </p:stCondLst>
                                        </p:cTn>
                                        <p:tgtEl>
                                          <p:spTgt spid="23"/>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21"/>
                                        </p:tgtEl>
                                      </p:cBhvr>
                                    </p:animEffect>
                                    <p:set>
                                      <p:cBhvr>
                                        <p:cTn id="50" dur="1" fill="hold">
                                          <p:stCondLst>
                                            <p:cond delay="499"/>
                                          </p:stCondLst>
                                        </p:cTn>
                                        <p:tgtEl>
                                          <p:spTgt spid="21"/>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2" animBg="1"/>
      <p:bldP spid="9" grpId="0"/>
      <p:bldP spid="9" grpId="2"/>
      <p:bldP spid="10" grpId="0"/>
      <p:bldP spid="10" grpId="2"/>
      <p:bldP spid="11" grpId="0" animBg="1"/>
      <p:bldP spid="11" grpId="2" animBg="1"/>
      <p:bldP spid="22" grpId="0" animBg="1"/>
      <p:bldP spid="22" grpId="2" animBg="1"/>
      <p:bldP spid="23" grpId="0" animBg="1"/>
      <p:bldP spid="23" grpId="2" animBg="1"/>
      <p:bldP spid="24" grpId="0"/>
      <p:bldP spid="24" grpId="2"/>
      <p:bldP spid="25" grpId="0" animBg="1"/>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分匹配出价</a:t>
            </a:r>
            <a:endParaRPr lang="zh-CN" altLang="en-US" b="1" dirty="0">
              <a:solidFill>
                <a:schemeClr val="accent4">
                  <a:lumMod val="20000"/>
                  <a:lumOff val="80000"/>
                </a:schemeClr>
              </a:solidFill>
            </a:endParaRPr>
          </a:p>
        </p:txBody>
      </p:sp>
      <p:sp>
        <p:nvSpPr>
          <p:cNvPr id="16" name="TextBox 15"/>
          <p:cNvSpPr txBox="1"/>
          <p:nvPr/>
        </p:nvSpPr>
        <p:spPr>
          <a:xfrm>
            <a:off x="762368" y="1600326"/>
            <a:ext cx="7619474" cy="385490"/>
          </a:xfrm>
          <a:prstGeom prst="rect">
            <a:avLst/>
          </a:prstGeom>
          <a:noFill/>
        </p:spPr>
        <p:txBody>
          <a:bodyPr wrap="square" rtlCol="0">
            <a:spAutoFit/>
          </a:bodyPr>
          <a:lstStyle/>
          <a:p>
            <a:pPr>
              <a:buClr>
                <a:srgbClr val="FFD653"/>
              </a:buClr>
            </a:pPr>
            <a:r>
              <a:rPr lang="zh-CN" altLang="en-US" sz="1905" b="1" dirty="0">
                <a:solidFill>
                  <a:schemeClr val="bg1"/>
                </a:solidFill>
                <a:latin typeface="微软雅黑" pitchFamily="34" charset="-122"/>
                <a:ea typeface="微软雅黑" pitchFamily="34" charset="-122"/>
              </a:rPr>
              <a:t>  关键词层级分匹配模式出价</a:t>
            </a:r>
            <a:r>
              <a:rPr lang="zh-CN" altLang="en-US" sz="1905" b="1" dirty="0" smtClean="0">
                <a:solidFill>
                  <a:schemeClr val="bg1"/>
                </a:solidFill>
                <a:latin typeface="微软雅黑" pitchFamily="34" charset="-122"/>
                <a:ea typeface="微软雅黑" pitchFamily="34" charset="-122"/>
              </a:rPr>
              <a:t>控制</a:t>
            </a:r>
            <a:endParaRPr lang="zh-CN" altLang="en-US" sz="1905" b="1" dirty="0">
              <a:solidFill>
                <a:schemeClr val="bg1"/>
              </a:solidFill>
              <a:latin typeface="微软雅黑" pitchFamily="34" charset="-122"/>
              <a:ea typeface="微软雅黑" pitchFamily="34" charset="-122"/>
            </a:endParaRPr>
          </a:p>
        </p:txBody>
      </p:sp>
      <p:sp>
        <p:nvSpPr>
          <p:cNvPr id="17" name="TextBox 16"/>
          <p:cNvSpPr txBox="1"/>
          <p:nvPr/>
        </p:nvSpPr>
        <p:spPr>
          <a:xfrm>
            <a:off x="762368" y="1981300"/>
            <a:ext cx="10667264" cy="1411540"/>
          </a:xfrm>
          <a:prstGeom prst="rect">
            <a:avLst/>
          </a:prstGeom>
          <a:noFill/>
        </p:spPr>
        <p:txBody>
          <a:bodyPr wrap="square" rtlCol="0">
            <a:spAutoFit/>
          </a:bodyPr>
          <a:lstStyle/>
          <a:p>
            <a:pPr>
              <a:lnSpc>
                <a:spcPct val="150000"/>
              </a:lnSpc>
              <a:buFont typeface="Wingdings" pitchFamily="2" charset="2"/>
              <a:buChar char="l"/>
            </a:pPr>
            <a:r>
              <a:rPr lang="zh-CN" altLang="en-US" sz="1905" dirty="0">
                <a:solidFill>
                  <a:schemeClr val="bg1"/>
                </a:solidFill>
                <a:latin typeface="微软雅黑" pitchFamily="34" charset="-122"/>
                <a:ea typeface="微软雅黑" pitchFamily="34" charset="-122"/>
              </a:rPr>
              <a:t>  单元层级设定分匹配模式出价系数后，单元下所有关键词（包含新增关键词）默认接受单元 控制，匹配与各匹配下出价随之变化</a:t>
            </a:r>
            <a:endParaRPr lang="en-US" altLang="zh-CN" sz="1905" dirty="0">
              <a:solidFill>
                <a:schemeClr val="bg1"/>
              </a:solidFill>
              <a:latin typeface="微软雅黑" pitchFamily="34" charset="-122"/>
              <a:ea typeface="微软雅黑" pitchFamily="34" charset="-122"/>
            </a:endParaRPr>
          </a:p>
          <a:p>
            <a:pPr>
              <a:lnSpc>
                <a:spcPct val="150000"/>
              </a:lnSpc>
              <a:buFont typeface="Wingdings" pitchFamily="2" charset="2"/>
              <a:buChar char="l"/>
            </a:pPr>
            <a:r>
              <a:rPr lang="zh-CN" altLang="en-US" sz="1905" dirty="0">
                <a:solidFill>
                  <a:schemeClr val="bg1"/>
                </a:solidFill>
                <a:latin typeface="微软雅黑" pitchFamily="34" charset="-122"/>
                <a:ea typeface="微软雅黑" pitchFamily="34" charset="-122"/>
              </a:rPr>
              <a:t>  如个别关键词需要单独设定，可在关键词层级，对该关键词进行控制。</a:t>
            </a:r>
          </a:p>
        </p:txBody>
      </p:sp>
      <p:pic>
        <p:nvPicPr>
          <p:cNvPr id="4" name="图片 3"/>
          <p:cNvPicPr>
            <a:picLocks noChangeAspect="1"/>
          </p:cNvPicPr>
          <p:nvPr/>
        </p:nvPicPr>
        <p:blipFill>
          <a:blip r:embed="rId2" cstate="print"/>
          <a:stretch>
            <a:fillRect/>
          </a:stretch>
        </p:blipFill>
        <p:spPr>
          <a:xfrm>
            <a:off x="324159" y="3627394"/>
            <a:ext cx="2971800" cy="781050"/>
          </a:xfrm>
          <a:prstGeom prst="rect">
            <a:avLst/>
          </a:prstGeom>
        </p:spPr>
      </p:pic>
      <p:sp>
        <p:nvSpPr>
          <p:cNvPr id="28" name="圆角矩形 27"/>
          <p:cNvSpPr>
            <a:spLocks noChangeArrowheads="1"/>
          </p:cNvSpPr>
          <p:nvPr/>
        </p:nvSpPr>
        <p:spPr bwMode="auto">
          <a:xfrm>
            <a:off x="1566805" y="3792930"/>
            <a:ext cx="1149501" cy="224390"/>
          </a:xfrm>
          <a:prstGeom prst="roundRect">
            <a:avLst>
              <a:gd name="adj" fmla="val 10389"/>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30" name="矩形 29"/>
          <p:cNvSpPr/>
          <p:nvPr/>
        </p:nvSpPr>
        <p:spPr>
          <a:xfrm>
            <a:off x="-385641" y="4247023"/>
            <a:ext cx="4599294"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r>
              <a:rPr lang="zh-CN" altLang="en-US" sz="2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单元层级开启</a:t>
            </a:r>
            <a:endParaRPr lang="zh-CN" altLang="en-US" sz="2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图片 4"/>
          <p:cNvPicPr>
            <a:picLocks noChangeAspect="1"/>
          </p:cNvPicPr>
          <p:nvPr/>
        </p:nvPicPr>
        <p:blipFill>
          <a:blip r:embed="rId3" cstate="print"/>
          <a:stretch>
            <a:fillRect/>
          </a:stretch>
        </p:blipFill>
        <p:spPr>
          <a:xfrm>
            <a:off x="3672477" y="3627394"/>
            <a:ext cx="7972425" cy="2390775"/>
          </a:xfrm>
          <a:prstGeom prst="rect">
            <a:avLst/>
          </a:prstGeom>
        </p:spPr>
      </p:pic>
      <p:sp>
        <p:nvSpPr>
          <p:cNvPr id="31" name="圆角矩形 30"/>
          <p:cNvSpPr>
            <a:spLocks noChangeArrowheads="1"/>
          </p:cNvSpPr>
          <p:nvPr/>
        </p:nvSpPr>
        <p:spPr bwMode="auto">
          <a:xfrm>
            <a:off x="8765572" y="4408444"/>
            <a:ext cx="1010548" cy="1609725"/>
          </a:xfrm>
          <a:prstGeom prst="roundRect">
            <a:avLst>
              <a:gd name="adj" fmla="val 10389"/>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32" name="矩形 31"/>
          <p:cNvSpPr/>
          <p:nvPr/>
        </p:nvSpPr>
        <p:spPr>
          <a:xfrm>
            <a:off x="8042630" y="4408444"/>
            <a:ext cx="678424"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2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1667402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p:bldP spid="31" grpId="0" animBg="1"/>
      <p:bldP spid="3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stretch>
            <a:fillRect/>
          </a:stretch>
        </p:blipFill>
        <p:spPr>
          <a:xfrm>
            <a:off x="779234" y="1618482"/>
            <a:ext cx="9857389" cy="4321047"/>
          </a:xfrm>
          <a:prstGeom prst="rect">
            <a:avLst/>
          </a:prstGeom>
        </p:spPr>
      </p:pic>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smtClean="0">
                <a:solidFill>
                  <a:schemeClr val="accent4">
                    <a:lumMod val="20000"/>
                    <a:lumOff val="80000"/>
                  </a:schemeClr>
                </a:solidFill>
              </a:rPr>
              <a:t>出价</a:t>
            </a:r>
            <a:endParaRPr lang="zh-CN" altLang="en-US" b="1" dirty="0">
              <a:solidFill>
                <a:schemeClr val="accent4">
                  <a:lumMod val="20000"/>
                  <a:lumOff val="80000"/>
                </a:schemeClr>
              </a:solidFill>
            </a:endParaRPr>
          </a:p>
        </p:txBody>
      </p:sp>
      <p:sp>
        <p:nvSpPr>
          <p:cNvPr id="6" name="圆角矩形 5"/>
          <p:cNvSpPr>
            <a:spLocks noChangeArrowheads="1"/>
          </p:cNvSpPr>
          <p:nvPr/>
        </p:nvSpPr>
        <p:spPr bwMode="auto">
          <a:xfrm>
            <a:off x="2536301" y="3792070"/>
            <a:ext cx="502734" cy="23567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0" name="矩形 9"/>
          <p:cNvSpPr/>
          <p:nvPr/>
        </p:nvSpPr>
        <p:spPr>
          <a:xfrm>
            <a:off x="2281854" y="3537988"/>
            <a:ext cx="194279"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图片 6"/>
          <p:cNvPicPr>
            <a:picLocks noChangeAspect="1"/>
          </p:cNvPicPr>
          <p:nvPr/>
        </p:nvPicPr>
        <p:blipFill>
          <a:blip r:embed="rId4" cstate="print"/>
          <a:stretch>
            <a:fillRect/>
          </a:stretch>
        </p:blipFill>
        <p:spPr>
          <a:xfrm>
            <a:off x="7359649" y="3689214"/>
            <a:ext cx="3531421" cy="1719793"/>
          </a:xfrm>
          <a:prstGeom prst="rect">
            <a:avLst/>
          </a:prstGeom>
        </p:spPr>
      </p:pic>
      <p:sp>
        <p:nvSpPr>
          <p:cNvPr id="12" name="圆角矩形 11"/>
          <p:cNvSpPr>
            <a:spLocks noChangeArrowheads="1"/>
          </p:cNvSpPr>
          <p:nvPr/>
        </p:nvSpPr>
        <p:spPr bwMode="auto">
          <a:xfrm>
            <a:off x="7597544" y="3809124"/>
            <a:ext cx="2046109" cy="151951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1" name="矩形 10"/>
          <p:cNvSpPr/>
          <p:nvPr/>
        </p:nvSpPr>
        <p:spPr>
          <a:xfrm>
            <a:off x="7076213" y="3653256"/>
            <a:ext cx="566871"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59941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2" grpId="0" animBg="1"/>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stretch>
            <a:fillRect/>
          </a:stretch>
        </p:blipFill>
        <p:spPr>
          <a:xfrm>
            <a:off x="547969" y="1539156"/>
            <a:ext cx="11369143" cy="5197819"/>
          </a:xfrm>
          <a:prstGeom prst="rect">
            <a:avLst/>
          </a:prstGeom>
        </p:spPr>
      </p:pic>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出价</a:t>
            </a:r>
          </a:p>
        </p:txBody>
      </p:sp>
      <p:sp>
        <p:nvSpPr>
          <p:cNvPr id="3" name="内容占位符 2"/>
          <p:cNvSpPr>
            <a:spLocks noGrp="1"/>
          </p:cNvSpPr>
          <p:nvPr>
            <p:ph idx="1"/>
          </p:nvPr>
        </p:nvSpPr>
        <p:spPr>
          <a:xfrm>
            <a:off x="2787668" y="909565"/>
            <a:ext cx="10972801" cy="761947"/>
          </a:xfrm>
        </p:spPr>
        <p:txBody>
          <a:bodyPr>
            <a:noAutofit/>
          </a:bodyPr>
          <a:lstStyle/>
          <a:p>
            <a:r>
              <a:rPr lang="zh-CN" altLang="en-US" sz="1600" b="1" dirty="0"/>
              <a:t>注：两种方式调整出价；单独调完的价格数字颜色变深黑色</a:t>
            </a:r>
            <a:endParaRPr lang="en-US" altLang="zh-CN" sz="1600" b="1" dirty="0"/>
          </a:p>
          <a:p>
            <a:r>
              <a:rPr lang="zh-CN" altLang="en-US" sz="1600" b="1" dirty="0"/>
              <a:t>单元与关键词都可以出价，如果两者都设置则以关键词价格为准</a:t>
            </a:r>
            <a:endParaRPr lang="en-US" altLang="zh-CN" sz="1600" b="1" dirty="0"/>
          </a:p>
          <a:p>
            <a:endParaRPr lang="zh-CN" altLang="en-US" sz="1600" b="1" dirty="0"/>
          </a:p>
        </p:txBody>
      </p:sp>
      <p:sp>
        <p:nvSpPr>
          <p:cNvPr id="6" name="圆角矩形 5"/>
          <p:cNvSpPr>
            <a:spLocks noChangeArrowheads="1"/>
          </p:cNvSpPr>
          <p:nvPr/>
        </p:nvSpPr>
        <p:spPr bwMode="auto">
          <a:xfrm>
            <a:off x="2563195" y="4383738"/>
            <a:ext cx="502734" cy="23567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0" name="矩形 9"/>
          <p:cNvSpPr/>
          <p:nvPr/>
        </p:nvSpPr>
        <p:spPr>
          <a:xfrm>
            <a:off x="2308748" y="4129656"/>
            <a:ext cx="194279"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圆角矩形 11"/>
          <p:cNvSpPr>
            <a:spLocks noChangeArrowheads="1"/>
          </p:cNvSpPr>
          <p:nvPr/>
        </p:nvSpPr>
        <p:spPr bwMode="auto">
          <a:xfrm>
            <a:off x="3390743" y="4191392"/>
            <a:ext cx="1450198" cy="81091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1" name="矩形 10"/>
          <p:cNvSpPr/>
          <p:nvPr/>
        </p:nvSpPr>
        <p:spPr>
          <a:xfrm>
            <a:off x="2632514" y="3574249"/>
            <a:ext cx="1222604"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3" name="圆角矩形 12"/>
          <p:cNvSpPr>
            <a:spLocks noChangeArrowheads="1"/>
          </p:cNvSpPr>
          <p:nvPr/>
        </p:nvSpPr>
        <p:spPr bwMode="auto">
          <a:xfrm>
            <a:off x="5023077" y="3052482"/>
            <a:ext cx="916586" cy="2554942"/>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4" name="矩形 13"/>
          <p:cNvSpPr/>
          <p:nvPr/>
        </p:nvSpPr>
        <p:spPr>
          <a:xfrm>
            <a:off x="4587572" y="3560923"/>
            <a:ext cx="576093"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圆角矩形 14"/>
          <p:cNvSpPr>
            <a:spLocks noChangeArrowheads="1"/>
          </p:cNvSpPr>
          <p:nvPr/>
        </p:nvSpPr>
        <p:spPr bwMode="auto">
          <a:xfrm>
            <a:off x="5096436" y="4250203"/>
            <a:ext cx="502734" cy="23567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8" name="图片 7"/>
          <p:cNvPicPr>
            <a:picLocks noChangeAspect="1"/>
          </p:cNvPicPr>
          <p:nvPr/>
        </p:nvPicPr>
        <p:blipFill>
          <a:blip r:embed="rId4" cstate="print"/>
          <a:stretch>
            <a:fillRect/>
          </a:stretch>
        </p:blipFill>
        <p:spPr>
          <a:xfrm>
            <a:off x="6291813" y="2514313"/>
            <a:ext cx="3230521" cy="1853725"/>
          </a:xfrm>
          <a:prstGeom prst="rect">
            <a:avLst/>
          </a:prstGeom>
        </p:spPr>
      </p:pic>
      <p:sp>
        <p:nvSpPr>
          <p:cNvPr id="16" name="圆角矩形 15"/>
          <p:cNvSpPr>
            <a:spLocks noChangeArrowheads="1"/>
          </p:cNvSpPr>
          <p:nvPr/>
        </p:nvSpPr>
        <p:spPr bwMode="auto">
          <a:xfrm>
            <a:off x="6361674" y="2918246"/>
            <a:ext cx="2909171" cy="1404972"/>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7" name="矩形 16"/>
          <p:cNvSpPr/>
          <p:nvPr/>
        </p:nvSpPr>
        <p:spPr>
          <a:xfrm>
            <a:off x="5603446" y="2301103"/>
            <a:ext cx="1222604" cy="748969"/>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95867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linds(horizontal)">
                                      <p:cBhvr>
                                        <p:cTn id="36" dur="500"/>
                                        <p:tgtEl>
                                          <p:spTgt spid="1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linds(horizontal)">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blinds(horizontal)">
                                      <p:cBhvr>
                                        <p:cTn id="44" dur="500"/>
                                        <p:tgtEl>
                                          <p:spTgt spid="3">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3">
                                            <p:txEl>
                                              <p:pRg st="1" end="1"/>
                                            </p:txEl>
                                          </p:spTgt>
                                        </p:tgtEl>
                                        <p:attrNameLst>
                                          <p:attrName>style.visibility</p:attrName>
                                        </p:attrNameLst>
                                      </p:cBhvr>
                                      <p:to>
                                        <p:strVal val="visible"/>
                                      </p:to>
                                    </p:set>
                                    <p:animEffect transition="in" filter="blinds(horizontal)">
                                      <p:cBhvr>
                                        <p:cTn id="4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10" grpId="0"/>
      <p:bldP spid="12" grpId="0" animBg="1"/>
      <p:bldP spid="11" grpId="0"/>
      <p:bldP spid="13" grpId="0" animBg="1"/>
      <p:bldP spid="14" grpId="0"/>
      <p:bldP spid="15" grpId="0" animBg="1"/>
      <p:bldP spid="16" grpId="0" animBg="1"/>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stretch>
            <a:fillRect/>
          </a:stretch>
        </p:blipFill>
        <p:spPr>
          <a:xfrm>
            <a:off x="601131" y="1587213"/>
            <a:ext cx="11070105" cy="3959627"/>
          </a:xfrm>
          <a:prstGeom prst="rect">
            <a:avLst/>
          </a:prstGeom>
        </p:spPr>
      </p:pic>
      <p:sp>
        <p:nvSpPr>
          <p:cNvPr id="2" name="标题 1"/>
          <p:cNvSpPr>
            <a:spLocks noGrp="1"/>
          </p:cNvSpPr>
          <p:nvPr>
            <p:ph type="title"/>
          </p:nvPr>
        </p:nvSpPr>
        <p:spPr>
          <a:xfrm>
            <a:off x="601131" y="535517"/>
            <a:ext cx="8661246" cy="961869"/>
          </a:xfrm>
        </p:spPr>
        <p:txBody>
          <a:bodyPr>
            <a:normAutofit fontScale="90000"/>
          </a:bodyPr>
          <a:lstStyle/>
          <a:p>
            <a:r>
              <a:rPr lang="zh-CN" altLang="en-US" b="1" dirty="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移动</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计算机访问</a:t>
            </a:r>
            <a:r>
              <a:rPr lang="en-US" altLang="zh-CN" b="1" dirty="0">
                <a:solidFill>
                  <a:schemeClr val="accent4">
                    <a:lumMod val="20000"/>
                    <a:lumOff val="80000"/>
                  </a:schemeClr>
                </a:solidFill>
              </a:rPr>
              <a:t>URL</a:t>
            </a:r>
            <a:endParaRPr lang="zh-CN" altLang="en-US" b="1" dirty="0">
              <a:solidFill>
                <a:schemeClr val="accent4">
                  <a:lumMod val="20000"/>
                  <a:lumOff val="80000"/>
                </a:schemeClr>
              </a:solidFill>
            </a:endParaRPr>
          </a:p>
        </p:txBody>
      </p:sp>
      <p:sp>
        <p:nvSpPr>
          <p:cNvPr id="3" name="内容占位符 2"/>
          <p:cNvSpPr>
            <a:spLocks noGrp="1"/>
          </p:cNvSpPr>
          <p:nvPr>
            <p:ph idx="1"/>
          </p:nvPr>
        </p:nvSpPr>
        <p:spPr>
          <a:xfrm>
            <a:off x="807252" y="5726197"/>
            <a:ext cx="10972801" cy="838142"/>
          </a:xfrm>
          <a:solidFill>
            <a:schemeClr val="bg1">
              <a:lumMod val="95000"/>
            </a:schemeClr>
          </a:solidFill>
        </p:spPr>
        <p:txBody>
          <a:bodyPr>
            <a:noAutofit/>
          </a:bodyPr>
          <a:lstStyle/>
          <a:p>
            <a:r>
              <a:rPr lang="zh-CN" altLang="zh-CN" sz="2000" b="1" dirty="0">
                <a:solidFill>
                  <a:schemeClr val="bg1"/>
                </a:solidFill>
              </a:rPr>
              <a:t>访问</a:t>
            </a:r>
            <a:r>
              <a:rPr lang="en-US" altLang="zh-CN" sz="2000" b="1" dirty="0">
                <a:solidFill>
                  <a:schemeClr val="bg1"/>
                </a:solidFill>
              </a:rPr>
              <a:t>URL</a:t>
            </a:r>
            <a:r>
              <a:rPr lang="zh-CN" altLang="zh-CN" sz="2000" dirty="0">
                <a:solidFill>
                  <a:schemeClr val="bg1"/>
                </a:solidFill>
              </a:rPr>
              <a:t>是网民点击了</a:t>
            </a:r>
            <a:r>
              <a:rPr lang="zh-CN" altLang="en-US" sz="2000" dirty="0">
                <a:solidFill>
                  <a:schemeClr val="bg1"/>
                </a:solidFill>
              </a:rPr>
              <a:t>企业</a:t>
            </a:r>
            <a:r>
              <a:rPr lang="zh-CN" altLang="zh-CN" sz="2000" dirty="0">
                <a:solidFill>
                  <a:schemeClr val="bg1"/>
                </a:solidFill>
              </a:rPr>
              <a:t>的推广信息后，实际进入页面的网址</a:t>
            </a:r>
            <a:endParaRPr lang="en-US" altLang="zh-CN" sz="2000" dirty="0">
              <a:solidFill>
                <a:schemeClr val="bg1"/>
              </a:solidFill>
            </a:endParaRPr>
          </a:p>
          <a:p>
            <a:r>
              <a:rPr lang="zh-CN" altLang="en-US" sz="2000" dirty="0">
                <a:solidFill>
                  <a:schemeClr val="bg1"/>
                </a:solidFill>
              </a:rPr>
              <a:t>当关键词单独设置访问</a:t>
            </a:r>
            <a:r>
              <a:rPr lang="en-US" altLang="zh-CN" sz="2000" dirty="0">
                <a:solidFill>
                  <a:schemeClr val="bg1"/>
                </a:solidFill>
              </a:rPr>
              <a:t>URL</a:t>
            </a:r>
            <a:r>
              <a:rPr lang="zh-CN" altLang="en-US" sz="2000" dirty="0">
                <a:solidFill>
                  <a:schemeClr val="bg1"/>
                </a:solidFill>
              </a:rPr>
              <a:t>时，网民点击的</a:t>
            </a:r>
            <a:r>
              <a:rPr lang="en-US" altLang="zh-CN" sz="2000" dirty="0">
                <a:solidFill>
                  <a:schemeClr val="bg1"/>
                </a:solidFill>
              </a:rPr>
              <a:t>URL</a:t>
            </a:r>
            <a:r>
              <a:rPr lang="zh-CN" altLang="en-US" sz="2000" dirty="0">
                <a:solidFill>
                  <a:schemeClr val="bg1"/>
                </a:solidFill>
              </a:rPr>
              <a:t>为关键词访问</a:t>
            </a:r>
            <a:r>
              <a:rPr lang="en-US" altLang="zh-CN" sz="2000" dirty="0">
                <a:solidFill>
                  <a:schemeClr val="bg1"/>
                </a:solidFill>
              </a:rPr>
              <a:t>URL</a:t>
            </a:r>
          </a:p>
        </p:txBody>
      </p:sp>
      <p:sp>
        <p:nvSpPr>
          <p:cNvPr id="15" name="圆角矩形 14"/>
          <p:cNvSpPr>
            <a:spLocks noChangeArrowheads="1"/>
          </p:cNvSpPr>
          <p:nvPr/>
        </p:nvSpPr>
        <p:spPr bwMode="auto">
          <a:xfrm>
            <a:off x="2475032" y="4324081"/>
            <a:ext cx="533363" cy="38097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6" name="矩形 15"/>
          <p:cNvSpPr/>
          <p:nvPr/>
        </p:nvSpPr>
        <p:spPr>
          <a:xfrm>
            <a:off x="1999354" y="4100894"/>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圆角矩形 5"/>
          <p:cNvSpPr>
            <a:spLocks noChangeArrowheads="1"/>
          </p:cNvSpPr>
          <p:nvPr/>
        </p:nvSpPr>
        <p:spPr bwMode="auto">
          <a:xfrm>
            <a:off x="8460356" y="4153796"/>
            <a:ext cx="1398224" cy="45716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1" name="矩形 10"/>
          <p:cNvSpPr/>
          <p:nvPr/>
        </p:nvSpPr>
        <p:spPr>
          <a:xfrm>
            <a:off x="7923921" y="3481109"/>
            <a:ext cx="471120" cy="748969"/>
          </a:xfrm>
          <a:prstGeom prst="rect">
            <a:avLst/>
          </a:prstGeom>
          <a:noFill/>
          <a:ln>
            <a:noFill/>
          </a:ln>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ea"/>
            </a:endParaRPr>
          </a:p>
        </p:txBody>
      </p:sp>
      <p:pic>
        <p:nvPicPr>
          <p:cNvPr id="5" name="图片 4"/>
          <p:cNvPicPr>
            <a:picLocks noChangeAspect="1"/>
          </p:cNvPicPr>
          <p:nvPr/>
        </p:nvPicPr>
        <p:blipFill>
          <a:blip r:embed="rId4" cstate="print"/>
          <a:stretch>
            <a:fillRect/>
          </a:stretch>
        </p:blipFill>
        <p:spPr>
          <a:xfrm>
            <a:off x="8011156" y="4649476"/>
            <a:ext cx="2000250" cy="1133475"/>
          </a:xfrm>
          <a:prstGeom prst="rect">
            <a:avLst/>
          </a:prstGeom>
        </p:spPr>
      </p:pic>
      <p:pic>
        <p:nvPicPr>
          <p:cNvPr id="7" name="图片 6"/>
          <p:cNvPicPr>
            <a:picLocks noChangeAspect="1"/>
          </p:cNvPicPr>
          <p:nvPr/>
        </p:nvPicPr>
        <p:blipFill>
          <a:blip r:embed="rId5" cstate="print"/>
          <a:stretch>
            <a:fillRect/>
          </a:stretch>
        </p:blipFill>
        <p:spPr>
          <a:xfrm>
            <a:off x="9972869" y="4639950"/>
            <a:ext cx="1485900" cy="1152525"/>
          </a:xfrm>
          <a:prstGeom prst="rect">
            <a:avLst/>
          </a:prstGeom>
        </p:spPr>
      </p:pic>
      <p:sp>
        <p:nvSpPr>
          <p:cNvPr id="23" name="圆角矩形 22"/>
          <p:cNvSpPr>
            <a:spLocks noChangeArrowheads="1"/>
          </p:cNvSpPr>
          <p:nvPr/>
        </p:nvSpPr>
        <p:spPr bwMode="auto">
          <a:xfrm>
            <a:off x="10011406" y="4153796"/>
            <a:ext cx="1447363" cy="45716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4" name="矩形 23"/>
          <p:cNvSpPr/>
          <p:nvPr/>
        </p:nvSpPr>
        <p:spPr>
          <a:xfrm>
            <a:off x="9719262" y="3449182"/>
            <a:ext cx="471121" cy="748969"/>
          </a:xfrm>
          <a:prstGeom prst="rect">
            <a:avLst/>
          </a:prstGeom>
          <a:noFill/>
          <a:ln>
            <a:noFill/>
          </a:ln>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ea"/>
            </a:endParaRPr>
          </a:p>
        </p:txBody>
      </p:sp>
    </p:spTree>
    <p:extLst>
      <p:ext uri="{BB962C8B-B14F-4D97-AF65-F5344CB8AC3E}">
        <p14:creationId xmlns:p14="http://schemas.microsoft.com/office/powerpoint/2010/main" xmlns="" val="4163100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linds(horizontal)">
                                      <p:cBhvr>
                                        <p:cTn id="27" dur="500"/>
                                        <p:tgtEl>
                                          <p:spTgt spid="24"/>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linds(horizontal)">
                                      <p:cBhvr>
                                        <p:cTn id="30" dur="500"/>
                                        <p:tgtEl>
                                          <p:spTgt spid="23"/>
                                        </p:tgtEl>
                                      </p:cBhvr>
                                    </p:animEffect>
                                  </p:childTnLst>
                                </p:cTn>
                              </p:par>
                              <p:par>
                                <p:cTn id="31" presetID="10" presetClass="exit" presetSubtype="0" fill="hold" nodeType="withEffect">
                                  <p:stCondLst>
                                    <p:cond delay="0"/>
                                  </p:stCondLst>
                                  <p:childTnLst>
                                    <p:animEffect transition="out" filter="fade">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bg/>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
                                            <p:txEl>
                                              <p:pRg st="1" end="1"/>
                                            </p:txEl>
                                          </p:spTgt>
                                        </p:tgtEl>
                                        <p:attrNameLst>
                                          <p:attrName>style.visibility</p:attrName>
                                        </p:attrNameLst>
                                      </p:cBhvr>
                                      <p:to>
                                        <p:strVal val="visible"/>
                                      </p:to>
                                    </p:set>
                                  </p:childTnLst>
                                </p:cTn>
                              </p:par>
                              <p:par>
                                <p:cTn id="50" presetID="10" presetClass="exit" presetSubtype="0" fill="hold" nodeType="withEffect">
                                  <p:stCondLst>
                                    <p:cond delay="0"/>
                                  </p:stCondLst>
                                  <p:childTnLst>
                                    <p:animEffect transition="out" filter="fade">
                                      <p:cBhvr>
                                        <p:cTn id="51" dur="500"/>
                                        <p:tgtEl>
                                          <p:spTgt spid="7"/>
                                        </p:tgtEl>
                                      </p:cBhvr>
                                    </p:animEffect>
                                    <p:set>
                                      <p:cBhvr>
                                        <p:cTn id="5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5" grpId="0" animBg="1"/>
      <p:bldP spid="16" grpId="0"/>
      <p:bldP spid="6" grpId="0" animBg="1"/>
      <p:bldP spid="11" grpId="0"/>
      <p:bldP spid="23" grpId="0" animBg="1"/>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stretch>
            <a:fillRect/>
          </a:stretch>
        </p:blipFill>
        <p:spPr>
          <a:xfrm>
            <a:off x="394415" y="1822421"/>
            <a:ext cx="11459665" cy="4191266"/>
          </a:xfrm>
          <a:prstGeom prst="rect">
            <a:avLst/>
          </a:prstGeom>
        </p:spPr>
      </p:pic>
      <p:sp>
        <p:nvSpPr>
          <p:cNvPr id="2" name="标题 1"/>
          <p:cNvSpPr>
            <a:spLocks noGrp="1"/>
          </p:cNvSpPr>
          <p:nvPr>
            <p:ph type="title"/>
          </p:nvPr>
        </p:nvSpPr>
        <p:spPr>
          <a:xfrm>
            <a:off x="596829" y="504306"/>
            <a:ext cx="9368118" cy="961869"/>
          </a:xfrm>
        </p:spPr>
        <p:txBody>
          <a:bodyPr>
            <a:normAutofit fontScale="90000"/>
          </a:bodyPr>
          <a:lstStyle/>
          <a:p>
            <a:r>
              <a:rPr lang="zh-CN" altLang="en-US" b="1" dirty="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批量移动</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计算机访问</a:t>
            </a:r>
            <a:r>
              <a:rPr lang="en-US" altLang="zh-CN" b="1" dirty="0">
                <a:solidFill>
                  <a:schemeClr val="accent4">
                    <a:lumMod val="20000"/>
                    <a:lumOff val="80000"/>
                  </a:schemeClr>
                </a:solidFill>
              </a:rPr>
              <a:t>URL</a:t>
            </a:r>
            <a:endParaRPr lang="zh-CN" altLang="en-US" b="1" dirty="0">
              <a:solidFill>
                <a:schemeClr val="accent4">
                  <a:lumMod val="20000"/>
                  <a:lumOff val="80000"/>
                </a:schemeClr>
              </a:solidFill>
            </a:endParaRPr>
          </a:p>
        </p:txBody>
      </p:sp>
      <p:sp>
        <p:nvSpPr>
          <p:cNvPr id="6" name="圆角矩形 5"/>
          <p:cNvSpPr>
            <a:spLocks noChangeArrowheads="1"/>
          </p:cNvSpPr>
          <p:nvPr/>
        </p:nvSpPr>
        <p:spPr bwMode="auto">
          <a:xfrm>
            <a:off x="3372180" y="4073893"/>
            <a:ext cx="1522360" cy="184281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8" name="圆角矩形 7"/>
          <p:cNvSpPr>
            <a:spLocks noChangeArrowheads="1"/>
          </p:cNvSpPr>
          <p:nvPr/>
        </p:nvSpPr>
        <p:spPr bwMode="auto">
          <a:xfrm>
            <a:off x="2491634" y="4262672"/>
            <a:ext cx="380974" cy="38097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1967278" y="4078674"/>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2921018" y="3997441"/>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4" name="矩形 13"/>
          <p:cNvSpPr/>
          <p:nvPr/>
        </p:nvSpPr>
        <p:spPr>
          <a:xfrm>
            <a:off x="4482380" y="3142372"/>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图片 6"/>
          <p:cNvPicPr>
            <a:picLocks noChangeAspect="1"/>
          </p:cNvPicPr>
          <p:nvPr/>
        </p:nvPicPr>
        <p:blipFill>
          <a:blip r:embed="rId4" cstate="print"/>
          <a:stretch>
            <a:fillRect/>
          </a:stretch>
        </p:blipFill>
        <p:spPr>
          <a:xfrm>
            <a:off x="4953500" y="3276612"/>
            <a:ext cx="1111123" cy="2469164"/>
          </a:xfrm>
          <a:prstGeom prst="rect">
            <a:avLst/>
          </a:prstGeom>
        </p:spPr>
      </p:pic>
      <p:sp>
        <p:nvSpPr>
          <p:cNvPr id="13" name="圆角矩形 12"/>
          <p:cNvSpPr>
            <a:spLocks noChangeArrowheads="1"/>
          </p:cNvSpPr>
          <p:nvPr/>
        </p:nvSpPr>
        <p:spPr bwMode="auto">
          <a:xfrm>
            <a:off x="4965001" y="3008701"/>
            <a:ext cx="919447" cy="273707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8" name="圆角矩形 17"/>
          <p:cNvSpPr>
            <a:spLocks noChangeArrowheads="1"/>
          </p:cNvSpPr>
          <p:nvPr/>
        </p:nvSpPr>
        <p:spPr bwMode="auto">
          <a:xfrm>
            <a:off x="5006710" y="3511001"/>
            <a:ext cx="641055" cy="26762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9" name="矩形 18"/>
          <p:cNvSpPr/>
          <p:nvPr/>
        </p:nvSpPr>
        <p:spPr>
          <a:xfrm>
            <a:off x="4497145" y="3523141"/>
            <a:ext cx="471121"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圆角矩形 19"/>
          <p:cNvSpPr>
            <a:spLocks noChangeArrowheads="1"/>
          </p:cNvSpPr>
          <p:nvPr/>
        </p:nvSpPr>
        <p:spPr bwMode="auto">
          <a:xfrm>
            <a:off x="4997746" y="3757530"/>
            <a:ext cx="641055" cy="26762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12" name="图片 11"/>
          <p:cNvPicPr>
            <a:picLocks noChangeAspect="1"/>
          </p:cNvPicPr>
          <p:nvPr/>
        </p:nvPicPr>
        <p:blipFill>
          <a:blip r:embed="rId5" cstate="print"/>
          <a:stretch>
            <a:fillRect/>
          </a:stretch>
        </p:blipFill>
        <p:spPr>
          <a:xfrm>
            <a:off x="5999547" y="2948404"/>
            <a:ext cx="3184466" cy="1149473"/>
          </a:xfrm>
          <a:prstGeom prst="rect">
            <a:avLst/>
          </a:prstGeom>
        </p:spPr>
      </p:pic>
      <p:pic>
        <p:nvPicPr>
          <p:cNvPr id="16" name="图片 15"/>
          <p:cNvPicPr>
            <a:picLocks noChangeAspect="1"/>
          </p:cNvPicPr>
          <p:nvPr/>
        </p:nvPicPr>
        <p:blipFill>
          <a:blip r:embed="rId6" cstate="print"/>
          <a:stretch>
            <a:fillRect/>
          </a:stretch>
        </p:blipFill>
        <p:spPr>
          <a:xfrm>
            <a:off x="6001719" y="4115735"/>
            <a:ext cx="3225833" cy="1162699"/>
          </a:xfrm>
          <a:prstGeom prst="rect">
            <a:avLst/>
          </a:prstGeom>
        </p:spPr>
      </p:pic>
      <p:sp>
        <p:nvSpPr>
          <p:cNvPr id="23" name="圆角矩形 22"/>
          <p:cNvSpPr>
            <a:spLocks noChangeArrowheads="1"/>
          </p:cNvSpPr>
          <p:nvPr/>
        </p:nvSpPr>
        <p:spPr bwMode="auto">
          <a:xfrm>
            <a:off x="6058507" y="2895040"/>
            <a:ext cx="3125506" cy="117885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4" name="圆角矩形 23"/>
          <p:cNvSpPr>
            <a:spLocks noChangeArrowheads="1"/>
          </p:cNvSpPr>
          <p:nvPr/>
        </p:nvSpPr>
        <p:spPr bwMode="auto">
          <a:xfrm>
            <a:off x="5999547" y="4127257"/>
            <a:ext cx="3125506" cy="117885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141816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0" presetClass="exit" presetSubtype="0" fill="hold" nodeType="withEffect">
                                  <p:stCondLst>
                                    <p:cond delay="0"/>
                                  </p:stCondLst>
                                  <p:childTnLst>
                                    <p:animEffect transition="out" filter="fade">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23"/>
                                        </p:tgtEl>
                                      </p:cBhvr>
                                    </p:animEffect>
                                    <p:set>
                                      <p:cBhvr>
                                        <p:cTn id="48" dur="1" fill="hold">
                                          <p:stCondLst>
                                            <p:cond delay="499"/>
                                          </p:stCondLst>
                                        </p:cTn>
                                        <p:tgtEl>
                                          <p:spTgt spid="23"/>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p:bldP spid="14" grpId="0"/>
      <p:bldP spid="13" grpId="0" animBg="1"/>
      <p:bldP spid="18" grpId="0" animBg="1"/>
      <p:bldP spid="19" grpId="0"/>
      <p:bldP spid="20" grpId="0" animBg="1"/>
      <p:bldP spid="23" grpId="0" animBg="1"/>
      <p:bldP spid="23" grpId="1"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关键词是什么</a:t>
            </a:r>
            <a:endParaRPr lang="zh-CN" altLang="en-US" dirty="0"/>
          </a:p>
        </p:txBody>
      </p:sp>
      <p:sp>
        <p:nvSpPr>
          <p:cNvPr id="3" name="内容占位符 2"/>
          <p:cNvSpPr>
            <a:spLocks noGrp="1"/>
          </p:cNvSpPr>
          <p:nvPr>
            <p:ph idx="1"/>
          </p:nvPr>
        </p:nvSpPr>
        <p:spPr>
          <a:xfrm>
            <a:off x="609600" y="1600200"/>
            <a:ext cx="3977391" cy="4525963"/>
          </a:xfrm>
        </p:spPr>
        <p:txBody>
          <a:bodyPr>
            <a:normAutofit fontScale="92500"/>
          </a:bodyPr>
          <a:lstStyle/>
          <a:p>
            <a:r>
              <a:rPr lang="zh-CN" altLang="en-US" sz="2200" dirty="0">
                <a:solidFill>
                  <a:schemeClr val="bg1"/>
                </a:solidFill>
                <a:effectLst>
                  <a:glow rad="228600">
                    <a:schemeClr val="accent2">
                      <a:satMod val="175000"/>
                      <a:alpha val="40000"/>
                    </a:schemeClr>
                  </a:glow>
                </a:effectLst>
                <a:latin typeface="微软雅黑" panose="020B0503020204020204" pitchFamily="34" charset="-122"/>
              </a:rPr>
              <a:t>关键词是企业在百度推广中选择的、具有商业价值的、用来迎合潜在客户搜索需求的词</a:t>
            </a:r>
          </a:p>
          <a:p>
            <a:endParaRPr lang="zh-CN" altLang="en-US" sz="2200" dirty="0">
              <a:solidFill>
                <a:schemeClr val="bg1"/>
              </a:solidFill>
              <a:effectLst>
                <a:glow rad="228600">
                  <a:schemeClr val="accent2">
                    <a:satMod val="175000"/>
                    <a:alpha val="40000"/>
                  </a:schemeClr>
                </a:glow>
              </a:effectLst>
              <a:latin typeface="微软雅黑" panose="020B0503020204020204" pitchFamily="34" charset="-122"/>
            </a:endParaRPr>
          </a:p>
          <a:p>
            <a:r>
              <a:rPr lang="zh-CN" altLang="en-US" sz="2200" dirty="0">
                <a:solidFill>
                  <a:schemeClr val="bg1"/>
                </a:solidFill>
                <a:effectLst>
                  <a:glow rad="228600">
                    <a:schemeClr val="accent2">
                      <a:satMod val="175000"/>
                      <a:alpha val="40000"/>
                    </a:schemeClr>
                  </a:glow>
                </a:effectLst>
                <a:latin typeface="微软雅黑" panose="020B0503020204020204" pitchFamily="34" charset="-122"/>
              </a:rPr>
              <a:t>当网民的搜索词与关键词足够相关，就能“触发”关键词，客户的推广信息就能在网民面前展现</a:t>
            </a:r>
          </a:p>
          <a:p>
            <a:endParaRPr lang="zh-CN" altLang="en-US" sz="2200" dirty="0">
              <a:solidFill>
                <a:schemeClr val="bg1"/>
              </a:solidFill>
              <a:effectLst>
                <a:glow rad="228600">
                  <a:schemeClr val="accent2">
                    <a:satMod val="175000"/>
                    <a:alpha val="40000"/>
                  </a:schemeClr>
                </a:glow>
              </a:effectLst>
              <a:latin typeface="微软雅黑" panose="020B0503020204020204" pitchFamily="34" charset="-122"/>
            </a:endParaRPr>
          </a:p>
          <a:p>
            <a:r>
              <a:rPr lang="zh-CN" altLang="en-US" sz="2200" dirty="0">
                <a:solidFill>
                  <a:schemeClr val="bg1"/>
                </a:solidFill>
                <a:effectLst>
                  <a:glow rad="228600">
                    <a:schemeClr val="accent2">
                      <a:satMod val="175000"/>
                      <a:alpha val="40000"/>
                    </a:schemeClr>
                  </a:glow>
                </a:effectLst>
                <a:latin typeface="微软雅黑" panose="020B0503020204020204" pitchFamily="34" charset="-122"/>
              </a:rPr>
              <a:t>比如李先生选了</a:t>
            </a:r>
            <a:r>
              <a:rPr lang="zh-CN" altLang="en-US" sz="2200" dirty="0" smtClean="0">
                <a:solidFill>
                  <a:schemeClr val="bg1"/>
                </a:solidFill>
                <a:effectLst>
                  <a:glow rad="228600">
                    <a:schemeClr val="accent2">
                      <a:satMod val="175000"/>
                      <a:alpha val="40000"/>
                    </a:schemeClr>
                  </a:glow>
                </a:effectLst>
                <a:latin typeface="微软雅黑" panose="020B0503020204020204" pitchFamily="34" charset="-122"/>
              </a:rPr>
              <a:t>“广州整体橱柜”</a:t>
            </a:r>
            <a:r>
              <a:rPr lang="zh-CN" altLang="en-US" sz="2200" dirty="0">
                <a:solidFill>
                  <a:schemeClr val="bg1"/>
                </a:solidFill>
                <a:effectLst>
                  <a:glow rad="228600">
                    <a:schemeClr val="accent2">
                      <a:satMod val="175000"/>
                      <a:alpha val="40000"/>
                    </a:schemeClr>
                  </a:glow>
                </a:effectLst>
                <a:latin typeface="微软雅黑" panose="020B0503020204020204" pitchFamily="34" charset="-122"/>
              </a:rPr>
              <a:t>这个词作为关键词，当有网民搜索“广州整体橱柜”时，在搜索结果里，就有可能展现李先生公司的推广信息</a:t>
            </a:r>
          </a:p>
          <a:p>
            <a:endParaRPr lang="zh-CN" altLang="en-US" dirty="0" smtClean="0">
              <a:solidFill>
                <a:schemeClr val="bg1"/>
              </a:solidFill>
              <a:effectLst>
                <a:glow rad="228600">
                  <a:schemeClr val="accent2">
                    <a:satMod val="175000"/>
                    <a:alpha val="40000"/>
                  </a:schemeClr>
                </a:glow>
              </a:effectLst>
              <a:latin typeface="微软雅黑" panose="020B0503020204020204" pitchFamily="34" charset="-122"/>
            </a:endParaRPr>
          </a:p>
          <a:p>
            <a:endParaRPr lang="zh-CN" altLang="en-US" dirty="0"/>
          </a:p>
        </p:txBody>
      </p:sp>
      <p:pic>
        <p:nvPicPr>
          <p:cNvPr id="7" name="图片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86302" y="1075809"/>
            <a:ext cx="7386862" cy="2684259"/>
          </a:xfrm>
          <a:prstGeom prst="rect">
            <a:avLst/>
          </a:prstGeom>
        </p:spPr>
      </p:pic>
      <p:sp>
        <p:nvSpPr>
          <p:cNvPr id="9" name="矩形 8"/>
          <p:cNvSpPr/>
          <p:nvPr/>
        </p:nvSpPr>
        <p:spPr>
          <a:xfrm>
            <a:off x="4794245" y="2215692"/>
            <a:ext cx="349055" cy="255494"/>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228291" y="3395571"/>
            <a:ext cx="658903" cy="242053"/>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标注 11"/>
          <p:cNvSpPr/>
          <p:nvPr/>
        </p:nvSpPr>
        <p:spPr>
          <a:xfrm>
            <a:off x="6829620" y="2871684"/>
            <a:ext cx="2155257" cy="457200"/>
          </a:xfrm>
          <a:prstGeom prst="wedgeRoundRectCallout">
            <a:avLst>
              <a:gd name="adj1" fmla="val -49621"/>
              <a:gd name="adj2" fmla="val 74265"/>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F0000"/>
                </a:solidFill>
                <a:latin typeface="微软雅黑" panose="020B0503020204020204" pitchFamily="34" charset="-122"/>
                <a:ea typeface="微软雅黑" panose="020B0503020204020204" pitchFamily="34" charset="-122"/>
              </a:rPr>
              <a:t>李先生提交了</a:t>
            </a:r>
            <a:r>
              <a:rPr lang="en-US" altLang="zh-CN" sz="1400" b="1" dirty="0" smtClean="0">
                <a:solidFill>
                  <a:srgbClr val="FF0000"/>
                </a:solidFill>
                <a:latin typeface="微软雅黑" panose="020B0503020204020204" pitchFamily="34" charset="-122"/>
                <a:ea typeface="微软雅黑" panose="020B0503020204020204" pitchFamily="34" charset="-122"/>
              </a:rPr>
              <a:t>”</a:t>
            </a:r>
            <a:r>
              <a:rPr lang="zh-CN" altLang="en-US" sz="1400" b="1" dirty="0" smtClean="0">
                <a:solidFill>
                  <a:srgbClr val="FF0000"/>
                </a:solidFill>
                <a:latin typeface="微软雅黑" panose="020B0503020204020204" pitchFamily="34" charset="-122"/>
                <a:ea typeface="微软雅黑" panose="020B0503020204020204" pitchFamily="34" charset="-122"/>
              </a:rPr>
              <a:t>广州整体橱柜</a:t>
            </a:r>
            <a:r>
              <a:rPr lang="en-US" altLang="zh-CN" sz="1400" b="1" dirty="0" smtClean="0">
                <a:solidFill>
                  <a:srgbClr val="FF0000"/>
                </a:solidFill>
                <a:latin typeface="微软雅黑" panose="020B0503020204020204" pitchFamily="34" charset="-122"/>
                <a:ea typeface="微软雅黑" panose="020B0503020204020204" pitchFamily="34" charset="-122"/>
              </a:rPr>
              <a:t>”</a:t>
            </a:r>
            <a:r>
              <a:rPr lang="zh-CN" altLang="en-US" sz="1400" b="1" dirty="0" smtClean="0">
                <a:solidFill>
                  <a:srgbClr val="FF0000"/>
                </a:solidFill>
                <a:latin typeface="微软雅黑" panose="020B0503020204020204" pitchFamily="34" charset="-122"/>
                <a:ea typeface="微软雅黑" panose="020B0503020204020204" pitchFamily="34" charset="-122"/>
              </a:rPr>
              <a:t>作为关键词</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86302" y="3777813"/>
            <a:ext cx="7121532" cy="2993108"/>
          </a:xfrm>
          <a:prstGeom prst="rect">
            <a:avLst/>
          </a:prstGeom>
        </p:spPr>
      </p:pic>
      <p:sp>
        <p:nvSpPr>
          <p:cNvPr id="14" name="矩形 13"/>
          <p:cNvSpPr/>
          <p:nvPr/>
        </p:nvSpPr>
        <p:spPr>
          <a:xfrm>
            <a:off x="5747592" y="3863340"/>
            <a:ext cx="1082029" cy="251460"/>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689115" y="4947998"/>
            <a:ext cx="5135767" cy="1151588"/>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标注 15"/>
          <p:cNvSpPr/>
          <p:nvPr/>
        </p:nvSpPr>
        <p:spPr>
          <a:xfrm>
            <a:off x="8256998" y="5929178"/>
            <a:ext cx="3233516" cy="780904"/>
          </a:xfrm>
          <a:prstGeom prst="wedgeRoundRectCallout">
            <a:avLst>
              <a:gd name="adj1" fmla="val -36582"/>
              <a:gd name="adj2" fmla="val -70962"/>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FF0000"/>
                </a:solidFill>
                <a:latin typeface="微软雅黑" panose="020B0503020204020204" pitchFamily="34" charset="-122"/>
                <a:ea typeface="微软雅黑" panose="020B0503020204020204" pitchFamily="34" charset="-122"/>
              </a:rPr>
              <a:t>网民搜索</a:t>
            </a:r>
            <a:r>
              <a:rPr lang="en-US" altLang="zh-CN" sz="1400" b="1" dirty="0" smtClean="0">
                <a:solidFill>
                  <a:srgbClr val="FF0000"/>
                </a:solidFill>
                <a:latin typeface="微软雅黑" panose="020B0503020204020204" pitchFamily="34" charset="-122"/>
                <a:ea typeface="微软雅黑" panose="020B0503020204020204" pitchFamily="34" charset="-122"/>
              </a:rPr>
              <a:t>”</a:t>
            </a:r>
            <a:r>
              <a:rPr lang="zh-CN" altLang="en-US" sz="1400" b="1" dirty="0" smtClean="0">
                <a:solidFill>
                  <a:srgbClr val="FF0000"/>
                </a:solidFill>
                <a:latin typeface="微软雅黑" panose="020B0503020204020204" pitchFamily="34" charset="-122"/>
                <a:ea typeface="微软雅黑" panose="020B0503020204020204" pitchFamily="34" charset="-122"/>
              </a:rPr>
              <a:t>广州整体橱柜</a:t>
            </a:r>
            <a:r>
              <a:rPr lang="en-US" altLang="zh-CN" sz="1400" b="1" dirty="0" smtClean="0">
                <a:solidFill>
                  <a:srgbClr val="FF0000"/>
                </a:solidFill>
                <a:latin typeface="微软雅黑" panose="020B0503020204020204" pitchFamily="34" charset="-122"/>
                <a:ea typeface="微软雅黑" panose="020B0503020204020204" pitchFamily="34" charset="-122"/>
              </a:rPr>
              <a:t>”</a:t>
            </a:r>
            <a:r>
              <a:rPr lang="zh-CN" altLang="en-US" sz="1400" b="1" dirty="0" smtClean="0">
                <a:solidFill>
                  <a:srgbClr val="FF0000"/>
                </a:solidFill>
                <a:latin typeface="微软雅黑" panose="020B0503020204020204" pitchFamily="34" charset="-122"/>
                <a:ea typeface="微软雅黑" panose="020B0503020204020204" pitchFamily="34" charset="-122"/>
              </a:rPr>
              <a:t>时就有可能触发李先生提交的关键词，李先生公司的推广信息将有可能得到展现</a:t>
            </a:r>
            <a:endParaRPr lang="zh-CN" altLang="en-US" sz="1400" b="1" dirty="0">
              <a:solidFill>
                <a:srgbClr val="FF0000"/>
              </a:solidFill>
              <a:latin typeface="微软雅黑" panose="020B0503020204020204" pitchFamily="34" charset="-122"/>
              <a:ea typeface="微软雅黑" panose="020B0503020204020204" pitchFamily="34" charset="-122"/>
            </a:endParaRPr>
          </a:p>
        </p:txBody>
      </p:sp>
      <p:sp>
        <p:nvSpPr>
          <p:cNvPr id="17" name="矩形 16"/>
          <p:cNvSpPr/>
          <p:nvPr/>
        </p:nvSpPr>
        <p:spPr>
          <a:xfrm>
            <a:off x="6551936" y="2669602"/>
            <a:ext cx="228583" cy="618741"/>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3386"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3386"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矩形 17"/>
          <p:cNvSpPr/>
          <p:nvPr/>
        </p:nvSpPr>
        <p:spPr>
          <a:xfrm>
            <a:off x="7935395" y="5786093"/>
            <a:ext cx="228583" cy="618741"/>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3386"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3386"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225348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stretch>
            <a:fillRect/>
          </a:stretch>
        </p:blipFill>
        <p:spPr>
          <a:xfrm>
            <a:off x="984429" y="1523816"/>
            <a:ext cx="10248900" cy="4572000"/>
          </a:xfrm>
          <a:prstGeom prst="rect">
            <a:avLst/>
          </a:prstGeom>
        </p:spPr>
      </p:pic>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smtClean="0">
                <a:solidFill>
                  <a:schemeClr val="accent4">
                    <a:lumMod val="20000"/>
                    <a:lumOff val="80000"/>
                  </a:schemeClr>
                </a:solidFill>
              </a:rPr>
              <a:t>暂停</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启用</a:t>
            </a:r>
            <a:endParaRPr lang="zh-CN" altLang="en-US" b="1" dirty="0">
              <a:solidFill>
                <a:schemeClr val="accent4">
                  <a:lumMod val="20000"/>
                  <a:lumOff val="80000"/>
                </a:schemeClr>
              </a:solidFill>
            </a:endParaRPr>
          </a:p>
        </p:txBody>
      </p:sp>
      <p:sp>
        <p:nvSpPr>
          <p:cNvPr id="6" name="圆角矩形 5"/>
          <p:cNvSpPr>
            <a:spLocks noChangeArrowheads="1"/>
          </p:cNvSpPr>
          <p:nvPr/>
        </p:nvSpPr>
        <p:spPr bwMode="auto">
          <a:xfrm>
            <a:off x="3226943" y="4733364"/>
            <a:ext cx="457168" cy="30928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0" name="矩形 9"/>
          <p:cNvSpPr/>
          <p:nvPr/>
        </p:nvSpPr>
        <p:spPr>
          <a:xfrm>
            <a:off x="2755823" y="4479920"/>
            <a:ext cx="471120"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内容占位符 2"/>
          <p:cNvSpPr txBox="1">
            <a:spLocks/>
          </p:cNvSpPr>
          <p:nvPr/>
        </p:nvSpPr>
        <p:spPr>
          <a:xfrm>
            <a:off x="622478" y="6095816"/>
            <a:ext cx="10972801" cy="609558"/>
          </a:xfrm>
          <a:prstGeom prst="rect">
            <a:avLst/>
          </a:prstGeom>
        </p:spPr>
        <p:txBody>
          <a:bodyPr vert="horz" lIns="96757" tIns="48378" rIns="96757" bIns="48378" rtlCol="0">
            <a:normAutofit/>
          </a:bodyPr>
          <a:lstStyle/>
          <a:p>
            <a:pPr marL="362822" indent="-362822" defTabSz="967527">
              <a:spcBef>
                <a:spcPct val="20000"/>
              </a:spcBef>
              <a:buFont typeface="Arial" pitchFamily="34" charset="0"/>
              <a:buChar char="•"/>
              <a:defRPr/>
            </a:pPr>
            <a:r>
              <a:rPr lang="zh-CN" altLang="en-US" sz="2539" dirty="0">
                <a:solidFill>
                  <a:schemeClr val="bg1">
                    <a:lumMod val="95000"/>
                  </a:schemeClr>
                </a:solidFill>
                <a:latin typeface="Verdana" pitchFamily="34" charset="0"/>
                <a:ea typeface="微软雅黑" pitchFamily="34" charset="-122"/>
              </a:rPr>
              <a:t>注：两种方式调整暂停；与启用在同样的位置</a:t>
            </a:r>
          </a:p>
        </p:txBody>
      </p:sp>
      <p:sp>
        <p:nvSpPr>
          <p:cNvPr id="19" name="圆角矩形 18"/>
          <p:cNvSpPr>
            <a:spLocks noChangeArrowheads="1"/>
          </p:cNvSpPr>
          <p:nvPr/>
        </p:nvSpPr>
        <p:spPr bwMode="auto">
          <a:xfrm>
            <a:off x="7131073" y="4547123"/>
            <a:ext cx="361951" cy="307266"/>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0" name="矩形 19"/>
          <p:cNvSpPr/>
          <p:nvPr/>
        </p:nvSpPr>
        <p:spPr>
          <a:xfrm>
            <a:off x="6659952" y="4293678"/>
            <a:ext cx="471121" cy="748969"/>
          </a:xfrm>
          <a:prstGeom prst="rect">
            <a:avLst/>
          </a:prstGeom>
          <a:noFill/>
        </p:spPr>
        <p:txBody>
          <a:bodyPr wrap="non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1" name="图片 20"/>
          <p:cNvPicPr>
            <a:picLocks noChangeAspect="1"/>
          </p:cNvPicPr>
          <p:nvPr/>
        </p:nvPicPr>
        <p:blipFill>
          <a:blip r:embed="rId4" cstate="print"/>
          <a:stretch>
            <a:fillRect/>
          </a:stretch>
        </p:blipFill>
        <p:spPr>
          <a:xfrm>
            <a:off x="209222" y="1523816"/>
            <a:ext cx="11778060" cy="4612341"/>
          </a:xfrm>
          <a:prstGeom prst="rect">
            <a:avLst/>
          </a:prstGeom>
        </p:spPr>
      </p:pic>
      <p:sp>
        <p:nvSpPr>
          <p:cNvPr id="22" name="圆角矩形 21"/>
          <p:cNvSpPr>
            <a:spLocks noChangeArrowheads="1"/>
          </p:cNvSpPr>
          <p:nvPr/>
        </p:nvSpPr>
        <p:spPr bwMode="auto">
          <a:xfrm>
            <a:off x="3210815" y="3996067"/>
            <a:ext cx="1555239" cy="194662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3" name="圆角矩形 22"/>
          <p:cNvSpPr>
            <a:spLocks noChangeArrowheads="1"/>
          </p:cNvSpPr>
          <p:nvPr/>
        </p:nvSpPr>
        <p:spPr bwMode="auto">
          <a:xfrm>
            <a:off x="2397504" y="4234168"/>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4" name="矩形 23"/>
          <p:cNvSpPr/>
          <p:nvPr/>
        </p:nvSpPr>
        <p:spPr>
          <a:xfrm>
            <a:off x="1805914" y="4066568"/>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5" name="矩形 24"/>
          <p:cNvSpPr/>
          <p:nvPr/>
        </p:nvSpPr>
        <p:spPr>
          <a:xfrm>
            <a:off x="2759654" y="3985335"/>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6" name="矩形 25"/>
          <p:cNvSpPr/>
          <p:nvPr/>
        </p:nvSpPr>
        <p:spPr>
          <a:xfrm>
            <a:off x="4570796" y="5235869"/>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7" name="图片 26"/>
          <p:cNvPicPr>
            <a:picLocks noChangeAspect="1"/>
          </p:cNvPicPr>
          <p:nvPr/>
        </p:nvPicPr>
        <p:blipFill>
          <a:blip r:embed="rId5" cstate="print"/>
          <a:stretch>
            <a:fillRect/>
          </a:stretch>
        </p:blipFill>
        <p:spPr>
          <a:xfrm>
            <a:off x="4940053" y="3094268"/>
            <a:ext cx="1141994" cy="2693461"/>
          </a:xfrm>
          <a:prstGeom prst="rect">
            <a:avLst/>
          </a:prstGeom>
        </p:spPr>
      </p:pic>
      <p:sp>
        <p:nvSpPr>
          <p:cNvPr id="28" name="圆角矩形 27"/>
          <p:cNvSpPr>
            <a:spLocks noChangeArrowheads="1"/>
          </p:cNvSpPr>
          <p:nvPr/>
        </p:nvSpPr>
        <p:spPr bwMode="auto">
          <a:xfrm>
            <a:off x="4951554" y="2785201"/>
            <a:ext cx="944993" cy="3006757"/>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9" name="圆角矩形 28"/>
          <p:cNvSpPr>
            <a:spLocks noChangeArrowheads="1"/>
          </p:cNvSpPr>
          <p:nvPr/>
        </p:nvSpPr>
        <p:spPr bwMode="auto">
          <a:xfrm>
            <a:off x="4942380" y="5470008"/>
            <a:ext cx="658866" cy="28269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76278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linds(horizontal)">
                                      <p:cBhvr>
                                        <p:cTn id="15" dur="500"/>
                                        <p:tgtEl>
                                          <p:spTgt spid="1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blinds(horizontal)">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linds(horizontal)">
                                      <p:cBhvr>
                                        <p:cTn id="27" dur="500"/>
                                        <p:tgtEl>
                                          <p:spTgt spid="23"/>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blinds(horizontal)">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blinds(horizontal)">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9" grpId="0" animBg="1"/>
      <p:bldP spid="20" grpId="0"/>
      <p:bldP spid="22" grpId="0" animBg="1"/>
      <p:bldP spid="23" grpId="0" animBg="1"/>
      <p:bldP spid="24" grpId="0"/>
      <p:bldP spid="25" grpId="0"/>
      <p:bldP spid="26" grpId="0"/>
      <p:bldP spid="28" grpId="0" animBg="1"/>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stretch>
            <a:fillRect/>
          </a:stretch>
        </p:blipFill>
        <p:spPr>
          <a:xfrm>
            <a:off x="209222" y="1523816"/>
            <a:ext cx="11778060" cy="4435939"/>
          </a:xfrm>
          <a:prstGeom prst="rect">
            <a:avLst/>
          </a:prstGeom>
        </p:spPr>
      </p:pic>
      <p:sp>
        <p:nvSpPr>
          <p:cNvPr id="12" name="圆角矩形 11"/>
          <p:cNvSpPr>
            <a:spLocks noChangeArrowheads="1"/>
          </p:cNvSpPr>
          <p:nvPr/>
        </p:nvSpPr>
        <p:spPr bwMode="auto">
          <a:xfrm>
            <a:off x="3210815" y="3996067"/>
            <a:ext cx="1555239" cy="187217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3" name="圆角矩形 12"/>
          <p:cNvSpPr>
            <a:spLocks noChangeArrowheads="1"/>
          </p:cNvSpPr>
          <p:nvPr/>
        </p:nvSpPr>
        <p:spPr bwMode="auto">
          <a:xfrm>
            <a:off x="2397504" y="4166934"/>
            <a:ext cx="391559" cy="300986"/>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4" name="矩形 13"/>
          <p:cNvSpPr/>
          <p:nvPr/>
        </p:nvSpPr>
        <p:spPr>
          <a:xfrm>
            <a:off x="1805914" y="3999333"/>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矩形 14"/>
          <p:cNvSpPr/>
          <p:nvPr/>
        </p:nvSpPr>
        <p:spPr>
          <a:xfrm>
            <a:off x="2759654" y="3985335"/>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矩形 15"/>
          <p:cNvSpPr/>
          <p:nvPr/>
        </p:nvSpPr>
        <p:spPr>
          <a:xfrm>
            <a:off x="4516584" y="4673319"/>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a:solidFill>
                  <a:schemeClr val="accent4">
                    <a:lumMod val="20000"/>
                    <a:lumOff val="80000"/>
                  </a:schemeClr>
                </a:solidFill>
              </a:rPr>
              <a:t>——</a:t>
            </a:r>
            <a:r>
              <a:rPr lang="zh-CN" altLang="en-US" b="1" dirty="0">
                <a:solidFill>
                  <a:schemeClr val="accent4">
                    <a:lumMod val="20000"/>
                    <a:lumOff val="80000"/>
                  </a:schemeClr>
                </a:solidFill>
              </a:rPr>
              <a:t>激活</a:t>
            </a:r>
          </a:p>
        </p:txBody>
      </p:sp>
      <p:sp>
        <p:nvSpPr>
          <p:cNvPr id="3" name="内容占位符 2"/>
          <p:cNvSpPr>
            <a:spLocks noGrp="1"/>
          </p:cNvSpPr>
          <p:nvPr>
            <p:ph idx="1"/>
          </p:nvPr>
        </p:nvSpPr>
        <p:spPr>
          <a:xfrm>
            <a:off x="927621" y="5970487"/>
            <a:ext cx="10972801" cy="868077"/>
          </a:xfrm>
        </p:spPr>
        <p:txBody>
          <a:bodyPr>
            <a:noAutofit/>
          </a:bodyPr>
          <a:lstStyle/>
          <a:p>
            <a:r>
              <a:rPr lang="zh-CN" altLang="en-US" sz="2400" dirty="0" smtClean="0"/>
              <a:t>激活是灰色的，表示没有需要激活的关键词</a:t>
            </a:r>
            <a:endParaRPr lang="en-US" altLang="zh-CN" sz="2400" dirty="0" smtClean="0"/>
          </a:p>
          <a:p>
            <a:r>
              <a:rPr lang="zh-CN" altLang="en-US" sz="2400" dirty="0" smtClean="0"/>
              <a:t>当关键词是推广顾问给客户提交的时，激活是黑色的</a:t>
            </a:r>
            <a:endParaRPr lang="zh-CN" altLang="en-US" sz="2400" dirty="0"/>
          </a:p>
        </p:txBody>
      </p:sp>
      <p:pic>
        <p:nvPicPr>
          <p:cNvPr id="1025" name="Picture 1" descr="C:\Users\ADMINI~1.GZ-\AppData\Local\Temp\BaiduHi\5B3D7BB4-7206-4878-A212-6A22B4A8BC13.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51554" y="3024066"/>
            <a:ext cx="1095375" cy="2495550"/>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圆角矩形 17"/>
          <p:cNvSpPr>
            <a:spLocks noChangeArrowheads="1"/>
          </p:cNvSpPr>
          <p:nvPr/>
        </p:nvSpPr>
        <p:spPr bwMode="auto">
          <a:xfrm>
            <a:off x="4951554" y="2785201"/>
            <a:ext cx="944993" cy="289176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9" name="圆角矩形 18"/>
          <p:cNvSpPr>
            <a:spLocks noChangeArrowheads="1"/>
          </p:cNvSpPr>
          <p:nvPr/>
        </p:nvSpPr>
        <p:spPr bwMode="auto">
          <a:xfrm>
            <a:off x="4911073" y="4994017"/>
            <a:ext cx="494645" cy="236889"/>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3979940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linds(horizontal)">
                                      <p:cBhvr>
                                        <p:cTn id="15" dur="500"/>
                                        <p:tgtEl>
                                          <p:spTgt spid="1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linds(horizont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blinds(horizontal)">
                                      <p:cBhvr>
                                        <p:cTn id="35" dur="500"/>
                                        <p:tgtEl>
                                          <p:spTgt spid="3">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3">
                                            <p:txEl>
                                              <p:pRg st="1" end="1"/>
                                            </p:txEl>
                                          </p:spTgt>
                                        </p:tgtEl>
                                        <p:attrNameLst>
                                          <p:attrName>style.visibility</p:attrName>
                                        </p:attrNameLst>
                                      </p:cBhvr>
                                      <p:to>
                                        <p:strVal val="visible"/>
                                      </p:to>
                                    </p:set>
                                    <p:animEffect transition="in" filter="blinds(horizontal)">
                                      <p:cBhvr>
                                        <p:cTn id="4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p:bldP spid="3" grpId="0" uiExpand="1" build="p"/>
      <p:bldP spid="18" grpId="0" animBg="1"/>
      <p:bldP spid="1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物料标签</a:t>
            </a:r>
          </a:p>
        </p:txBody>
      </p:sp>
      <p:sp>
        <p:nvSpPr>
          <p:cNvPr id="3" name="内容占位符 2"/>
          <p:cNvSpPr>
            <a:spLocks noGrp="1"/>
          </p:cNvSpPr>
          <p:nvPr>
            <p:ph idx="1"/>
          </p:nvPr>
        </p:nvSpPr>
        <p:spPr>
          <a:xfrm>
            <a:off x="609600" y="1600200"/>
            <a:ext cx="10221531" cy="4525963"/>
          </a:xfrm>
        </p:spPr>
        <p:txBody>
          <a:bodyPr>
            <a:noAutofit/>
          </a:bodyPr>
          <a:lstStyle/>
          <a:p>
            <a:pPr marL="0" indent="0">
              <a:buNone/>
            </a:pPr>
            <a:r>
              <a:rPr lang="zh-CN" altLang="en-US" sz="2400" dirty="0" smtClean="0">
                <a:latin typeface="+mj-ea"/>
                <a:ea typeface="+mj-ea"/>
              </a:rPr>
              <a:t>物料标签是一个虚拟文件夹系统，能够</a:t>
            </a:r>
            <a:r>
              <a:rPr lang="zh-CN" altLang="en-US" sz="2400" dirty="0">
                <a:latin typeface="+mj-ea"/>
                <a:ea typeface="+mj-ea"/>
              </a:rPr>
              <a:t>将将分布在不同单元下的关键词统一放在一个文件夹重点</a:t>
            </a:r>
            <a:r>
              <a:rPr lang="zh-CN" altLang="en-US" sz="2400" dirty="0" smtClean="0">
                <a:latin typeface="+mj-ea"/>
                <a:ea typeface="+mj-ea"/>
              </a:rPr>
              <a:t>关注，</a:t>
            </a:r>
            <a:r>
              <a:rPr lang="zh-CN" altLang="en-US" sz="2400" dirty="0">
                <a:latin typeface="+mj-ea"/>
                <a:ea typeface="+mj-ea"/>
              </a:rPr>
              <a:t>是管理物料的得力助手</a:t>
            </a:r>
            <a:endParaRPr lang="en-US" altLang="zh-CN" sz="2400" dirty="0">
              <a:latin typeface="+mj-ea"/>
              <a:ea typeface="+mj-ea"/>
            </a:endParaRPr>
          </a:p>
          <a:p>
            <a:endParaRPr lang="en-US" altLang="zh-CN" sz="2400" dirty="0" smtClean="0">
              <a:latin typeface="+mj-ea"/>
              <a:ea typeface="+mj-ea"/>
            </a:endParaRPr>
          </a:p>
          <a:p>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比如账户</a:t>
            </a:r>
            <a:r>
              <a:rPr lang="zh-CN" altLang="en-US" sz="2400" dirty="0">
                <a:latin typeface="+mj-ea"/>
                <a:ea typeface="+mj-ea"/>
              </a:rPr>
              <a:t>中有一批核心词要经常调价，而这些关键词又分布在不同的推广单元内</a:t>
            </a:r>
            <a:r>
              <a:rPr lang="zh-CN" altLang="en-US" sz="2400" dirty="0" smtClean="0">
                <a:latin typeface="+mj-ea"/>
                <a:ea typeface="+mj-ea"/>
              </a:rPr>
              <a:t>，以前点击</a:t>
            </a:r>
            <a:r>
              <a:rPr lang="zh-CN" altLang="en-US" sz="2400" dirty="0">
                <a:latin typeface="+mj-ea"/>
                <a:ea typeface="+mj-ea"/>
              </a:rPr>
              <a:t>进入每个推广单元查看再进行修改。而使用了监控文件夹</a:t>
            </a:r>
            <a:r>
              <a:rPr lang="zh-CN" altLang="en-US" sz="2400" dirty="0" smtClean="0">
                <a:latin typeface="+mj-ea"/>
                <a:ea typeface="+mj-ea"/>
              </a:rPr>
              <a:t>，只需要</a:t>
            </a:r>
            <a:r>
              <a:rPr lang="zh-CN" altLang="en-US" sz="2400" dirty="0">
                <a:latin typeface="+mj-ea"/>
                <a:ea typeface="+mj-ea"/>
              </a:rPr>
              <a:t>打开这个监控文件夹，就</a:t>
            </a:r>
            <a:r>
              <a:rPr lang="zh-CN" altLang="en-US" sz="2400" dirty="0" smtClean="0">
                <a:latin typeface="+mj-ea"/>
                <a:ea typeface="+mj-ea"/>
              </a:rPr>
              <a:t>可以</a:t>
            </a:r>
            <a:r>
              <a:rPr lang="zh-CN" altLang="en-US" sz="2400" dirty="0">
                <a:latin typeface="+mj-ea"/>
                <a:ea typeface="+mj-ea"/>
              </a:rPr>
              <a:t>统一</a:t>
            </a:r>
            <a:r>
              <a:rPr lang="zh-CN" altLang="en-US" sz="2400" dirty="0" smtClean="0">
                <a:latin typeface="+mj-ea"/>
                <a:ea typeface="+mj-ea"/>
              </a:rPr>
              <a:t>管理</a:t>
            </a:r>
            <a:r>
              <a:rPr lang="zh-CN" altLang="en-US" sz="2400" dirty="0">
                <a:latin typeface="+mj-ea"/>
                <a:ea typeface="+mj-ea"/>
              </a:rPr>
              <a:t>这些</a:t>
            </a:r>
            <a:r>
              <a:rPr lang="zh-CN" altLang="en-US" sz="2400" dirty="0" smtClean="0">
                <a:latin typeface="+mj-ea"/>
                <a:ea typeface="+mj-ea"/>
              </a:rPr>
              <a:t>关键词</a:t>
            </a:r>
            <a:endParaRPr lang="en-US" altLang="zh-CN" sz="2400" dirty="0" smtClean="0">
              <a:latin typeface="+mj-ea"/>
              <a:ea typeface="+mj-ea"/>
            </a:endParaRPr>
          </a:p>
          <a:p>
            <a:endParaRPr lang="en-US" altLang="zh-CN" sz="2400" dirty="0">
              <a:latin typeface="+mj-ea"/>
              <a:ea typeface="+mj-ea"/>
            </a:endParaRPr>
          </a:p>
          <a:p>
            <a:r>
              <a:rPr lang="zh-CN" altLang="en-US" sz="2400" dirty="0" smtClean="0">
                <a:latin typeface="+mj-ea"/>
                <a:ea typeface="+mj-ea"/>
              </a:rPr>
              <a:t>   物料标签列表目前最多能容纳  </a:t>
            </a:r>
            <a:r>
              <a:rPr lang="zh-CN" altLang="en-US" sz="2400" dirty="0">
                <a:solidFill>
                  <a:srgbClr val="FF0000"/>
                </a:solidFill>
                <a:latin typeface="+mj-ea"/>
                <a:ea typeface="+mj-ea"/>
              </a:rPr>
              <a:t> </a:t>
            </a:r>
            <a:r>
              <a:rPr lang="en-US" altLang="zh-CN" sz="2400" dirty="0" smtClean="0">
                <a:solidFill>
                  <a:srgbClr val="FF0000"/>
                </a:solidFill>
                <a:latin typeface="+mj-ea"/>
                <a:ea typeface="+mj-ea"/>
              </a:rPr>
              <a:t>  </a:t>
            </a:r>
            <a:r>
              <a:rPr lang="zh-CN" altLang="en-US" sz="2400" dirty="0" smtClean="0">
                <a:latin typeface="+mj-ea"/>
                <a:ea typeface="+mj-ea"/>
              </a:rPr>
              <a:t>个监控文件夹，整个账户能监控的关键词数量为  </a:t>
            </a:r>
            <a:r>
              <a:rPr lang="zh-CN" altLang="en-US" sz="2400" dirty="0">
                <a:solidFill>
                  <a:srgbClr val="FF0000"/>
                </a:solidFill>
                <a:latin typeface="+mj-ea"/>
                <a:ea typeface="+mj-ea"/>
              </a:rPr>
              <a:t> </a:t>
            </a:r>
            <a:r>
              <a:rPr lang="zh-CN" altLang="en-US" sz="2400" dirty="0" smtClean="0">
                <a:solidFill>
                  <a:srgbClr val="FF0000"/>
                </a:solidFill>
                <a:latin typeface="+mj-ea"/>
                <a:ea typeface="+mj-ea"/>
              </a:rPr>
              <a:t> </a:t>
            </a:r>
            <a:r>
              <a:rPr lang="en-US" altLang="zh-CN" sz="2400" dirty="0" smtClean="0">
                <a:solidFill>
                  <a:srgbClr val="FF0000"/>
                </a:solidFill>
                <a:latin typeface="+mj-ea"/>
                <a:ea typeface="+mj-ea"/>
              </a:rPr>
              <a:t>     </a:t>
            </a:r>
            <a:r>
              <a:rPr lang="zh-CN" altLang="en-US" sz="2400" dirty="0" smtClean="0">
                <a:latin typeface="+mj-ea"/>
                <a:ea typeface="+mj-ea"/>
              </a:rPr>
              <a:t>个，可自由安排每个监控文件夹关键词数量</a:t>
            </a:r>
            <a:endParaRPr lang="en-US" altLang="zh-CN" sz="2400" dirty="0" smtClean="0">
              <a:latin typeface="+mj-ea"/>
              <a:ea typeface="+mj-ea"/>
            </a:endParaRPr>
          </a:p>
          <a:p>
            <a:endParaRPr lang="en-US" altLang="zh-CN" sz="2400" dirty="0" smtClean="0">
              <a:latin typeface="+mj-ea"/>
              <a:ea typeface="+mj-ea"/>
            </a:endParaRPr>
          </a:p>
          <a:p>
            <a:r>
              <a:rPr lang="zh-CN" altLang="zh-CN" sz="2400" dirty="0" smtClean="0">
                <a:latin typeface="+mj-ea"/>
                <a:ea typeface="+mj-ea"/>
              </a:rPr>
              <a:t>使用</a:t>
            </a:r>
            <a:r>
              <a:rPr lang="zh-CN" altLang="en-US" sz="2400" dirty="0" smtClean="0">
                <a:latin typeface="+mj-ea"/>
                <a:ea typeface="+mj-ea"/>
              </a:rPr>
              <a:t>物料标签</a:t>
            </a:r>
            <a:r>
              <a:rPr lang="zh-CN" altLang="zh-CN" sz="2400" dirty="0" smtClean="0">
                <a:latin typeface="+mj-ea"/>
                <a:ea typeface="+mj-ea"/>
              </a:rPr>
              <a:t>完全不影响账户的结构</a:t>
            </a:r>
            <a:endParaRPr lang="zh-CN" altLang="en-US" sz="2400" dirty="0">
              <a:latin typeface="+mj-ea"/>
              <a:ea typeface="+mj-ea"/>
            </a:endParaRPr>
          </a:p>
        </p:txBody>
      </p:sp>
      <p:sp>
        <p:nvSpPr>
          <p:cNvPr id="4" name="文本框 3"/>
          <p:cNvSpPr txBox="1"/>
          <p:nvPr/>
        </p:nvSpPr>
        <p:spPr>
          <a:xfrm>
            <a:off x="5142691" y="4286010"/>
            <a:ext cx="623889" cy="613373"/>
          </a:xfrm>
          <a:prstGeom prst="rect">
            <a:avLst/>
          </a:prstGeom>
          <a:noFill/>
        </p:spPr>
        <p:txBody>
          <a:bodyPr wrap="none" rtlCol="0">
            <a:spAutoFit/>
          </a:bodyPr>
          <a:lstStyle/>
          <a:p>
            <a:r>
              <a:rPr lang="en-US" altLang="zh-CN" sz="3386" b="1" dirty="0">
                <a:solidFill>
                  <a:srgbClr val="FF0000"/>
                </a:solidFill>
              </a:rPr>
              <a:t>20</a:t>
            </a:r>
            <a:endParaRPr lang="zh-CN" altLang="en-US" sz="3386" b="1" dirty="0"/>
          </a:p>
        </p:txBody>
      </p:sp>
      <p:sp>
        <p:nvSpPr>
          <p:cNvPr id="5" name="文本框 4"/>
          <p:cNvSpPr txBox="1"/>
          <p:nvPr/>
        </p:nvSpPr>
        <p:spPr>
          <a:xfrm>
            <a:off x="2344590" y="4702207"/>
            <a:ext cx="1063112" cy="613373"/>
          </a:xfrm>
          <a:prstGeom prst="rect">
            <a:avLst/>
          </a:prstGeom>
          <a:noFill/>
        </p:spPr>
        <p:txBody>
          <a:bodyPr wrap="none" rtlCol="0">
            <a:spAutoFit/>
          </a:bodyPr>
          <a:lstStyle/>
          <a:p>
            <a:r>
              <a:rPr lang="en-US" altLang="zh-CN" sz="3386" b="1" dirty="0">
                <a:solidFill>
                  <a:srgbClr val="FF0000"/>
                </a:solidFill>
              </a:rPr>
              <a:t>2000</a:t>
            </a:r>
            <a:endParaRPr lang="zh-CN" altLang="en-US" sz="3386" b="1" dirty="0"/>
          </a:p>
        </p:txBody>
      </p:sp>
      <p:sp>
        <p:nvSpPr>
          <p:cNvPr id="6" name="文本框 5"/>
          <p:cNvSpPr txBox="1"/>
          <p:nvPr/>
        </p:nvSpPr>
        <p:spPr>
          <a:xfrm>
            <a:off x="5100614" y="4286011"/>
            <a:ext cx="619080" cy="613373"/>
          </a:xfrm>
          <a:prstGeom prst="rect">
            <a:avLst/>
          </a:prstGeom>
          <a:noFill/>
        </p:spPr>
        <p:txBody>
          <a:bodyPr wrap="none" rtlCol="0">
            <a:spAutoFit/>
          </a:bodyPr>
          <a:lstStyle/>
          <a:p>
            <a:r>
              <a:rPr lang="zh-CN" altLang="en-US" sz="3386" b="1" dirty="0">
                <a:solidFill>
                  <a:srgbClr val="FF0000"/>
                </a:solidFill>
              </a:rPr>
              <a:t>？</a:t>
            </a:r>
            <a:endParaRPr lang="zh-CN" altLang="en-US" sz="3386" b="1" dirty="0"/>
          </a:p>
        </p:txBody>
      </p:sp>
      <p:sp>
        <p:nvSpPr>
          <p:cNvPr id="7" name="文本框 6"/>
          <p:cNvSpPr txBox="1"/>
          <p:nvPr/>
        </p:nvSpPr>
        <p:spPr>
          <a:xfrm>
            <a:off x="2522099" y="4758784"/>
            <a:ext cx="619080" cy="613373"/>
          </a:xfrm>
          <a:prstGeom prst="rect">
            <a:avLst/>
          </a:prstGeom>
          <a:noFill/>
        </p:spPr>
        <p:txBody>
          <a:bodyPr wrap="none" rtlCol="0">
            <a:spAutoFit/>
          </a:bodyPr>
          <a:lstStyle/>
          <a:p>
            <a:r>
              <a:rPr lang="zh-CN" altLang="en-US" sz="3386" b="1" dirty="0">
                <a:solidFill>
                  <a:srgbClr val="FF0000"/>
                </a:solidFill>
              </a:rPr>
              <a:t>？</a:t>
            </a:r>
            <a:endParaRPr lang="zh-CN" altLang="en-US" sz="3386" b="1" dirty="0"/>
          </a:p>
        </p:txBody>
      </p:sp>
    </p:spTree>
    <p:extLst>
      <p:ext uri="{BB962C8B-B14F-4D97-AF65-F5344CB8AC3E}">
        <p14:creationId xmlns:p14="http://schemas.microsoft.com/office/powerpoint/2010/main" xmlns="" val="426404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xit" presetSubtype="0" fill="hold" grpId="0" nodeType="withEffect">
                                  <p:stCondLst>
                                    <p:cond delay="0"/>
                                  </p:stCondLst>
                                  <p:childTnLst>
                                    <p:animEffect transition="out" filter="fad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stretch>
            <a:fillRect/>
          </a:stretch>
        </p:blipFill>
        <p:spPr>
          <a:xfrm>
            <a:off x="158617" y="1631401"/>
            <a:ext cx="11846859" cy="3819528"/>
          </a:xfrm>
          <a:prstGeom prst="rect">
            <a:avLst/>
          </a:prstGeom>
        </p:spPr>
      </p:pic>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设置标签</a:t>
            </a:r>
            <a:endParaRPr lang="zh-CN" altLang="en-US" b="1" dirty="0">
              <a:solidFill>
                <a:schemeClr val="accent4">
                  <a:lumMod val="20000"/>
                  <a:lumOff val="80000"/>
                </a:schemeClr>
              </a:solidFill>
            </a:endParaRPr>
          </a:p>
        </p:txBody>
      </p:sp>
      <p:sp>
        <p:nvSpPr>
          <p:cNvPr id="18" name="圆角矩形 17"/>
          <p:cNvSpPr>
            <a:spLocks noChangeArrowheads="1"/>
          </p:cNvSpPr>
          <p:nvPr/>
        </p:nvSpPr>
        <p:spPr bwMode="auto">
          <a:xfrm>
            <a:off x="3492546" y="4437216"/>
            <a:ext cx="424586" cy="29354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9" name="圆角矩形 18"/>
          <p:cNvSpPr>
            <a:spLocks noChangeArrowheads="1"/>
          </p:cNvSpPr>
          <p:nvPr/>
        </p:nvSpPr>
        <p:spPr bwMode="auto">
          <a:xfrm>
            <a:off x="2316822" y="4583790"/>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0" name="矩形 19"/>
          <p:cNvSpPr/>
          <p:nvPr/>
        </p:nvSpPr>
        <p:spPr>
          <a:xfrm>
            <a:off x="1725232" y="4416190"/>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矩形 20"/>
          <p:cNvSpPr/>
          <p:nvPr/>
        </p:nvSpPr>
        <p:spPr>
          <a:xfrm>
            <a:off x="3054673" y="4211077"/>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图片 2"/>
          <p:cNvPicPr>
            <a:picLocks noChangeAspect="1"/>
          </p:cNvPicPr>
          <p:nvPr/>
        </p:nvPicPr>
        <p:blipFill>
          <a:blip r:embed="rId4" cstate="print"/>
          <a:stretch>
            <a:fillRect/>
          </a:stretch>
        </p:blipFill>
        <p:spPr>
          <a:xfrm>
            <a:off x="3991653" y="4416190"/>
            <a:ext cx="2547097" cy="1919551"/>
          </a:xfrm>
          <a:prstGeom prst="rect">
            <a:avLst/>
          </a:prstGeom>
        </p:spPr>
      </p:pic>
      <p:sp>
        <p:nvSpPr>
          <p:cNvPr id="26" name="圆角矩形 25"/>
          <p:cNvSpPr>
            <a:spLocks noChangeArrowheads="1"/>
          </p:cNvSpPr>
          <p:nvPr/>
        </p:nvSpPr>
        <p:spPr bwMode="auto">
          <a:xfrm>
            <a:off x="4027721" y="4416190"/>
            <a:ext cx="2511029" cy="191955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7" name="矩形 26"/>
          <p:cNvSpPr/>
          <p:nvPr/>
        </p:nvSpPr>
        <p:spPr>
          <a:xfrm>
            <a:off x="3532115" y="4968164"/>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135697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6" grpId="0" animBg="1"/>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批量设置标签</a:t>
            </a:r>
            <a:endParaRPr lang="zh-CN" altLang="en-US" b="1" dirty="0">
              <a:solidFill>
                <a:schemeClr val="accent4">
                  <a:lumMod val="20000"/>
                  <a:lumOff val="80000"/>
                </a:schemeClr>
              </a:solidFill>
            </a:endParaRPr>
          </a:p>
        </p:txBody>
      </p:sp>
      <p:pic>
        <p:nvPicPr>
          <p:cNvPr id="17" name="图片 16"/>
          <p:cNvPicPr>
            <a:picLocks noChangeAspect="1"/>
          </p:cNvPicPr>
          <p:nvPr/>
        </p:nvPicPr>
        <p:blipFill>
          <a:blip r:embed="rId3" cstate="print"/>
          <a:stretch>
            <a:fillRect/>
          </a:stretch>
        </p:blipFill>
        <p:spPr>
          <a:xfrm>
            <a:off x="209222" y="1523816"/>
            <a:ext cx="11778060" cy="4612341"/>
          </a:xfrm>
          <a:prstGeom prst="rect">
            <a:avLst/>
          </a:prstGeom>
        </p:spPr>
      </p:pic>
      <p:sp>
        <p:nvSpPr>
          <p:cNvPr id="18" name="圆角矩形 17"/>
          <p:cNvSpPr>
            <a:spLocks noChangeArrowheads="1"/>
          </p:cNvSpPr>
          <p:nvPr/>
        </p:nvSpPr>
        <p:spPr bwMode="auto">
          <a:xfrm>
            <a:off x="3210815" y="3996067"/>
            <a:ext cx="1555239" cy="194662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9" name="圆角矩形 18"/>
          <p:cNvSpPr>
            <a:spLocks noChangeArrowheads="1"/>
          </p:cNvSpPr>
          <p:nvPr/>
        </p:nvSpPr>
        <p:spPr bwMode="auto">
          <a:xfrm>
            <a:off x="2397504" y="4234168"/>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0" name="矩形 19"/>
          <p:cNvSpPr/>
          <p:nvPr/>
        </p:nvSpPr>
        <p:spPr>
          <a:xfrm>
            <a:off x="1805914" y="4066568"/>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矩形 20"/>
          <p:cNvSpPr/>
          <p:nvPr/>
        </p:nvSpPr>
        <p:spPr>
          <a:xfrm>
            <a:off x="2759654" y="3985335"/>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2" name="矩形 21"/>
          <p:cNvSpPr/>
          <p:nvPr/>
        </p:nvSpPr>
        <p:spPr>
          <a:xfrm>
            <a:off x="4543902" y="2855748"/>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3" name="图片 22"/>
          <p:cNvPicPr>
            <a:picLocks noChangeAspect="1"/>
          </p:cNvPicPr>
          <p:nvPr/>
        </p:nvPicPr>
        <p:blipFill>
          <a:blip r:embed="rId4" cstate="print"/>
          <a:stretch>
            <a:fillRect/>
          </a:stretch>
        </p:blipFill>
        <p:spPr>
          <a:xfrm>
            <a:off x="4940053" y="3094268"/>
            <a:ext cx="1141994" cy="2693461"/>
          </a:xfrm>
          <a:prstGeom prst="rect">
            <a:avLst/>
          </a:prstGeom>
        </p:spPr>
      </p:pic>
      <p:sp>
        <p:nvSpPr>
          <p:cNvPr id="24" name="圆角矩形 23"/>
          <p:cNvSpPr>
            <a:spLocks noChangeArrowheads="1"/>
          </p:cNvSpPr>
          <p:nvPr/>
        </p:nvSpPr>
        <p:spPr bwMode="auto">
          <a:xfrm>
            <a:off x="4951554" y="2785201"/>
            <a:ext cx="944993" cy="3006757"/>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5" name="圆角矩形 24"/>
          <p:cNvSpPr>
            <a:spLocks noChangeArrowheads="1"/>
          </p:cNvSpPr>
          <p:nvPr/>
        </p:nvSpPr>
        <p:spPr bwMode="auto">
          <a:xfrm>
            <a:off x="4915486" y="3089887"/>
            <a:ext cx="658866" cy="28269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3" name="图片 2"/>
          <p:cNvPicPr>
            <a:picLocks noChangeAspect="1"/>
          </p:cNvPicPr>
          <p:nvPr/>
        </p:nvPicPr>
        <p:blipFill>
          <a:blip r:embed="rId5" cstate="print"/>
          <a:stretch>
            <a:fillRect/>
          </a:stretch>
        </p:blipFill>
        <p:spPr>
          <a:xfrm>
            <a:off x="6082047" y="2693152"/>
            <a:ext cx="2547097" cy="1919551"/>
          </a:xfrm>
          <a:prstGeom prst="rect">
            <a:avLst/>
          </a:prstGeom>
        </p:spPr>
      </p:pic>
      <p:sp>
        <p:nvSpPr>
          <p:cNvPr id="26" name="圆角矩形 25"/>
          <p:cNvSpPr>
            <a:spLocks noChangeArrowheads="1"/>
          </p:cNvSpPr>
          <p:nvPr/>
        </p:nvSpPr>
        <p:spPr bwMode="auto">
          <a:xfrm>
            <a:off x="6118115" y="2693152"/>
            <a:ext cx="2511029" cy="191955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7" name="矩形 26"/>
          <p:cNvSpPr/>
          <p:nvPr/>
        </p:nvSpPr>
        <p:spPr>
          <a:xfrm>
            <a:off x="5690510" y="2205188"/>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355878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linds(horizontal)">
                                      <p:cBhvr>
                                        <p:cTn id="11" dur="500"/>
                                        <p:tgtEl>
                                          <p:spTgt spid="19"/>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blinds(horizontal)">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linds(horizontal)">
                                      <p:cBhvr>
                                        <p:cTn id="19" dur="500"/>
                                        <p:tgtEl>
                                          <p:spTgt spid="2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2" grpId="0"/>
      <p:bldP spid="24" grpId="0" animBg="1"/>
      <p:bldP spid="25" grpId="0" animBg="1"/>
      <p:bldP spid="26" grpId="0" animBg="1"/>
      <p:bldP spid="2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609600" y="274639"/>
            <a:ext cx="8661246" cy="961869"/>
          </a:xfrm>
        </p:spPr>
        <p:txBody>
          <a:bodyPr>
            <a:normAutofit/>
          </a:bodyPr>
          <a:lstStyle>
            <a:lvl1pPr algn="l" defTabSz="914400" rtl="0" eaLnBrk="1" latinLnBrk="0" hangingPunct="1">
              <a:lnSpc>
                <a:spcPct val="90000"/>
              </a:lnSpc>
              <a:spcBef>
                <a:spcPct val="0"/>
              </a:spcBef>
              <a:buNone/>
              <a:defRPr sz="4235" b="0" kern="1200">
                <a:solidFill>
                  <a:srgbClr val="FFFF00"/>
                </a:solidFill>
                <a:latin typeface="微软雅黑" panose="020B0503020204020204" pitchFamily="34" charset="-122"/>
                <a:ea typeface="微软雅黑" panose="020B0503020204020204" pitchFamily="34" charset="-122"/>
                <a:cs typeface="+mj-cs"/>
              </a:defRPr>
            </a:lvl1pPr>
          </a:lstStyle>
          <a:p>
            <a:r>
              <a:rPr lang="zh-CN" altLang="en-US" b="1" dirty="0" smtClean="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出价策略</a:t>
            </a:r>
            <a:endParaRPr lang="zh-CN" altLang="en-US" b="1" dirty="0">
              <a:solidFill>
                <a:schemeClr val="accent4">
                  <a:lumMod val="20000"/>
                  <a:lumOff val="80000"/>
                </a:schemeClr>
              </a:solidFill>
            </a:endParaRPr>
          </a:p>
        </p:txBody>
      </p:sp>
      <p:pic>
        <p:nvPicPr>
          <p:cNvPr id="6" name="图片 5"/>
          <p:cNvPicPr>
            <a:picLocks noChangeAspect="1"/>
          </p:cNvPicPr>
          <p:nvPr/>
        </p:nvPicPr>
        <p:blipFill>
          <a:blip r:embed="rId2" cstate="print"/>
          <a:stretch>
            <a:fillRect/>
          </a:stretch>
        </p:blipFill>
        <p:spPr>
          <a:xfrm>
            <a:off x="609600" y="1575982"/>
            <a:ext cx="11315628" cy="5107206"/>
          </a:xfrm>
          <a:prstGeom prst="rect">
            <a:avLst/>
          </a:prstGeom>
        </p:spPr>
      </p:pic>
      <p:sp>
        <p:nvSpPr>
          <p:cNvPr id="7" name="圆角矩形 6"/>
          <p:cNvSpPr>
            <a:spLocks noChangeArrowheads="1"/>
          </p:cNvSpPr>
          <p:nvPr/>
        </p:nvSpPr>
        <p:spPr bwMode="auto">
          <a:xfrm>
            <a:off x="3708354" y="4493606"/>
            <a:ext cx="1555239" cy="194662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8" name="圆角矩形 7"/>
          <p:cNvSpPr>
            <a:spLocks noChangeArrowheads="1"/>
          </p:cNvSpPr>
          <p:nvPr/>
        </p:nvSpPr>
        <p:spPr bwMode="auto">
          <a:xfrm>
            <a:off x="2895043" y="4731707"/>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2303453" y="4564107"/>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3257193" y="4482874"/>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矩形 10"/>
          <p:cNvSpPr/>
          <p:nvPr/>
        </p:nvSpPr>
        <p:spPr>
          <a:xfrm>
            <a:off x="5041441" y="4940033"/>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2" name="图片 11"/>
          <p:cNvPicPr>
            <a:picLocks noChangeAspect="1"/>
          </p:cNvPicPr>
          <p:nvPr/>
        </p:nvPicPr>
        <p:blipFill>
          <a:blip r:embed="rId3" cstate="print"/>
          <a:stretch>
            <a:fillRect/>
          </a:stretch>
        </p:blipFill>
        <p:spPr>
          <a:xfrm>
            <a:off x="5437592" y="3591807"/>
            <a:ext cx="1141994" cy="2693461"/>
          </a:xfrm>
          <a:prstGeom prst="rect">
            <a:avLst/>
          </a:prstGeom>
        </p:spPr>
      </p:pic>
      <p:sp>
        <p:nvSpPr>
          <p:cNvPr id="13" name="圆角矩形 12"/>
          <p:cNvSpPr>
            <a:spLocks noChangeArrowheads="1"/>
          </p:cNvSpPr>
          <p:nvPr/>
        </p:nvSpPr>
        <p:spPr bwMode="auto">
          <a:xfrm>
            <a:off x="5449093" y="3282740"/>
            <a:ext cx="944993" cy="3006757"/>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4" name="圆角矩形 13"/>
          <p:cNvSpPr>
            <a:spLocks noChangeArrowheads="1"/>
          </p:cNvSpPr>
          <p:nvPr/>
        </p:nvSpPr>
        <p:spPr bwMode="auto">
          <a:xfrm>
            <a:off x="5413025" y="5174172"/>
            <a:ext cx="658866" cy="28269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15" name="图片 14"/>
          <p:cNvPicPr>
            <a:picLocks noChangeAspect="1"/>
          </p:cNvPicPr>
          <p:nvPr/>
        </p:nvPicPr>
        <p:blipFill>
          <a:blip r:embed="rId4" cstate="print"/>
          <a:stretch>
            <a:fillRect/>
          </a:stretch>
        </p:blipFill>
        <p:spPr>
          <a:xfrm>
            <a:off x="2634692" y="1828744"/>
            <a:ext cx="2628900" cy="1485900"/>
          </a:xfrm>
          <a:prstGeom prst="rect">
            <a:avLst/>
          </a:prstGeom>
        </p:spPr>
      </p:pic>
      <p:sp>
        <p:nvSpPr>
          <p:cNvPr id="16" name="矩形 15"/>
          <p:cNvSpPr/>
          <p:nvPr/>
        </p:nvSpPr>
        <p:spPr>
          <a:xfrm>
            <a:off x="2303453" y="2179695"/>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圆角矩形 16"/>
          <p:cNvSpPr>
            <a:spLocks noChangeArrowheads="1"/>
          </p:cNvSpPr>
          <p:nvPr/>
        </p:nvSpPr>
        <p:spPr bwMode="auto">
          <a:xfrm>
            <a:off x="2764172" y="2476948"/>
            <a:ext cx="2399500" cy="33947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18" name="图片 17"/>
          <p:cNvPicPr>
            <a:picLocks noChangeAspect="1"/>
          </p:cNvPicPr>
          <p:nvPr/>
        </p:nvPicPr>
        <p:blipFill>
          <a:blip r:embed="rId5" cstate="print"/>
          <a:stretch>
            <a:fillRect/>
          </a:stretch>
        </p:blipFill>
        <p:spPr>
          <a:xfrm>
            <a:off x="5283546" y="2443820"/>
            <a:ext cx="1219200" cy="857250"/>
          </a:xfrm>
          <a:prstGeom prst="rect">
            <a:avLst/>
          </a:prstGeom>
        </p:spPr>
      </p:pic>
      <p:sp>
        <p:nvSpPr>
          <p:cNvPr id="19" name="圆角矩形 18"/>
          <p:cNvSpPr>
            <a:spLocks noChangeArrowheads="1"/>
          </p:cNvSpPr>
          <p:nvPr/>
        </p:nvSpPr>
        <p:spPr bwMode="auto">
          <a:xfrm>
            <a:off x="5293153" y="2443819"/>
            <a:ext cx="1209594" cy="85725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104129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3" presetClass="entr" presetSubtype="1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linds(horizontal)">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animBg="1"/>
      <p:bldP spid="14" grpId="0" animBg="1"/>
      <p:bldP spid="16" grpId="0"/>
      <p:bldP spid="17" grpId="0" animBg="1"/>
      <p:bldP spid="1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609600" y="274639"/>
            <a:ext cx="8661246" cy="961869"/>
          </a:xfrm>
        </p:spPr>
        <p:txBody>
          <a:bodyPr>
            <a:normAutofit/>
          </a:bodyPr>
          <a:lstStyle>
            <a:lvl1pPr algn="l" defTabSz="914400" rtl="0" eaLnBrk="1" latinLnBrk="0" hangingPunct="1">
              <a:lnSpc>
                <a:spcPct val="90000"/>
              </a:lnSpc>
              <a:spcBef>
                <a:spcPct val="0"/>
              </a:spcBef>
              <a:buNone/>
              <a:defRPr sz="4235" b="0" kern="1200">
                <a:solidFill>
                  <a:srgbClr val="FFFF00"/>
                </a:solidFill>
                <a:latin typeface="微软雅黑" panose="020B0503020204020204" pitchFamily="34" charset="-122"/>
                <a:ea typeface="微软雅黑" panose="020B0503020204020204" pitchFamily="34" charset="-122"/>
                <a:cs typeface="+mj-cs"/>
              </a:defRPr>
            </a:lvl1pPr>
          </a:lstStyle>
          <a:p>
            <a:r>
              <a:rPr lang="zh-CN" altLang="en-US" b="1" dirty="0" smtClean="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复制</a:t>
            </a:r>
            <a:endParaRPr lang="zh-CN" altLang="en-US" b="1" dirty="0">
              <a:solidFill>
                <a:schemeClr val="accent4">
                  <a:lumMod val="20000"/>
                  <a:lumOff val="80000"/>
                </a:schemeClr>
              </a:solidFill>
            </a:endParaRPr>
          </a:p>
        </p:txBody>
      </p:sp>
      <p:pic>
        <p:nvPicPr>
          <p:cNvPr id="6" name="图片 5"/>
          <p:cNvPicPr>
            <a:picLocks noChangeAspect="1"/>
          </p:cNvPicPr>
          <p:nvPr/>
        </p:nvPicPr>
        <p:blipFill>
          <a:blip r:embed="rId2" cstate="print"/>
          <a:stretch>
            <a:fillRect/>
          </a:stretch>
        </p:blipFill>
        <p:spPr>
          <a:xfrm>
            <a:off x="609600" y="1575982"/>
            <a:ext cx="11315628" cy="5107206"/>
          </a:xfrm>
          <a:prstGeom prst="rect">
            <a:avLst/>
          </a:prstGeom>
        </p:spPr>
      </p:pic>
      <p:sp>
        <p:nvSpPr>
          <p:cNvPr id="7" name="圆角矩形 6"/>
          <p:cNvSpPr>
            <a:spLocks noChangeArrowheads="1"/>
          </p:cNvSpPr>
          <p:nvPr/>
        </p:nvSpPr>
        <p:spPr bwMode="auto">
          <a:xfrm>
            <a:off x="3708354" y="4493606"/>
            <a:ext cx="1555239" cy="194662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8" name="圆角矩形 7"/>
          <p:cNvSpPr>
            <a:spLocks noChangeArrowheads="1"/>
          </p:cNvSpPr>
          <p:nvPr/>
        </p:nvSpPr>
        <p:spPr bwMode="auto">
          <a:xfrm>
            <a:off x="2895043" y="4731707"/>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2303453" y="4564107"/>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3257193" y="4482874"/>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矩形 10"/>
          <p:cNvSpPr/>
          <p:nvPr/>
        </p:nvSpPr>
        <p:spPr>
          <a:xfrm>
            <a:off x="5068335" y="5235867"/>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2" name="图片 11"/>
          <p:cNvPicPr>
            <a:picLocks noChangeAspect="1"/>
          </p:cNvPicPr>
          <p:nvPr/>
        </p:nvPicPr>
        <p:blipFill>
          <a:blip r:embed="rId3" cstate="print"/>
          <a:stretch>
            <a:fillRect/>
          </a:stretch>
        </p:blipFill>
        <p:spPr>
          <a:xfrm>
            <a:off x="5437592" y="3591807"/>
            <a:ext cx="1141994" cy="2693461"/>
          </a:xfrm>
          <a:prstGeom prst="rect">
            <a:avLst/>
          </a:prstGeom>
        </p:spPr>
      </p:pic>
      <p:sp>
        <p:nvSpPr>
          <p:cNvPr id="13" name="圆角矩形 12"/>
          <p:cNvSpPr>
            <a:spLocks noChangeArrowheads="1"/>
          </p:cNvSpPr>
          <p:nvPr/>
        </p:nvSpPr>
        <p:spPr bwMode="auto">
          <a:xfrm>
            <a:off x="5449093" y="3316478"/>
            <a:ext cx="944993" cy="2973019"/>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4" name="圆角矩形 13"/>
          <p:cNvSpPr>
            <a:spLocks noChangeArrowheads="1"/>
          </p:cNvSpPr>
          <p:nvPr/>
        </p:nvSpPr>
        <p:spPr bwMode="auto">
          <a:xfrm>
            <a:off x="5439919" y="5470006"/>
            <a:ext cx="658866" cy="28269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2" name="图片 1"/>
          <p:cNvPicPr>
            <a:picLocks noChangeAspect="1"/>
          </p:cNvPicPr>
          <p:nvPr/>
        </p:nvPicPr>
        <p:blipFill>
          <a:blip r:embed="rId4" cstate="print"/>
          <a:stretch>
            <a:fillRect/>
          </a:stretch>
        </p:blipFill>
        <p:spPr>
          <a:xfrm>
            <a:off x="2639238" y="1847214"/>
            <a:ext cx="2638425" cy="1371600"/>
          </a:xfrm>
          <a:prstGeom prst="rect">
            <a:avLst/>
          </a:prstGeom>
        </p:spPr>
      </p:pic>
      <p:pic>
        <p:nvPicPr>
          <p:cNvPr id="3" name="图片 2"/>
          <p:cNvPicPr>
            <a:picLocks noChangeAspect="1"/>
          </p:cNvPicPr>
          <p:nvPr/>
        </p:nvPicPr>
        <p:blipFill>
          <a:blip r:embed="rId5" cstate="print"/>
          <a:stretch>
            <a:fillRect/>
          </a:stretch>
        </p:blipFill>
        <p:spPr>
          <a:xfrm>
            <a:off x="5289178" y="1849265"/>
            <a:ext cx="2322337" cy="1467213"/>
          </a:xfrm>
          <a:prstGeom prst="rect">
            <a:avLst/>
          </a:prstGeom>
        </p:spPr>
      </p:pic>
      <p:sp>
        <p:nvSpPr>
          <p:cNvPr id="20" name="矩形 19"/>
          <p:cNvSpPr/>
          <p:nvPr/>
        </p:nvSpPr>
        <p:spPr>
          <a:xfrm>
            <a:off x="2276787" y="2033578"/>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1" name="圆角矩形 20"/>
          <p:cNvSpPr>
            <a:spLocks noChangeArrowheads="1"/>
          </p:cNvSpPr>
          <p:nvPr/>
        </p:nvSpPr>
        <p:spPr bwMode="auto">
          <a:xfrm>
            <a:off x="2737506" y="2330831"/>
            <a:ext cx="2399500" cy="33947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22" name="圆角矩形 21"/>
          <p:cNvSpPr>
            <a:spLocks noChangeArrowheads="1"/>
          </p:cNvSpPr>
          <p:nvPr/>
        </p:nvSpPr>
        <p:spPr bwMode="auto">
          <a:xfrm>
            <a:off x="5316791" y="1845036"/>
            <a:ext cx="2294723" cy="1467213"/>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Tree>
    <p:extLst>
      <p:ext uri="{BB962C8B-B14F-4D97-AF65-F5344CB8AC3E}">
        <p14:creationId xmlns:p14="http://schemas.microsoft.com/office/powerpoint/2010/main" xmlns="" val="229181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childTnLst>
                                </p:cTn>
                              </p:par>
                              <p:par>
                                <p:cTn id="45" presetID="3" presetClass="entr" presetSubtype="1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linds(horizont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animBg="1"/>
      <p:bldP spid="14" grpId="0" animBg="1"/>
      <p:bldP spid="20" grpId="0"/>
      <p:bldP spid="21" grpId="0" animBg="1"/>
      <p:bldP spid="2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609600" y="274639"/>
            <a:ext cx="8661246" cy="961869"/>
          </a:xfrm>
        </p:spPr>
        <p:txBody>
          <a:bodyPr>
            <a:normAutofit/>
          </a:bodyPr>
          <a:lstStyle>
            <a:lvl1pPr algn="l" defTabSz="914400" rtl="0" eaLnBrk="1" latinLnBrk="0" hangingPunct="1">
              <a:lnSpc>
                <a:spcPct val="90000"/>
              </a:lnSpc>
              <a:spcBef>
                <a:spcPct val="0"/>
              </a:spcBef>
              <a:buNone/>
              <a:defRPr sz="4235" b="0" kern="1200">
                <a:solidFill>
                  <a:srgbClr val="FFFF00"/>
                </a:solidFill>
                <a:latin typeface="微软雅黑" panose="020B0503020204020204" pitchFamily="34" charset="-122"/>
                <a:ea typeface="微软雅黑" panose="020B0503020204020204" pitchFamily="34" charset="-122"/>
                <a:cs typeface="+mj-cs"/>
              </a:defRPr>
            </a:lvl1pPr>
          </a:lstStyle>
          <a:p>
            <a:r>
              <a:rPr lang="zh-CN" altLang="en-US" b="1" dirty="0" smtClean="0">
                <a:solidFill>
                  <a:schemeClr val="accent4">
                    <a:lumMod val="20000"/>
                    <a:lumOff val="80000"/>
                  </a:schemeClr>
                </a:solidFill>
              </a:rPr>
              <a:t>关键词功能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小程序访问网址</a:t>
            </a:r>
            <a:endParaRPr lang="zh-CN" altLang="en-US" b="1" dirty="0">
              <a:solidFill>
                <a:schemeClr val="accent4">
                  <a:lumMod val="20000"/>
                  <a:lumOff val="80000"/>
                </a:schemeClr>
              </a:solidFill>
            </a:endParaRPr>
          </a:p>
        </p:txBody>
      </p:sp>
      <p:pic>
        <p:nvPicPr>
          <p:cNvPr id="6" name="图片 5"/>
          <p:cNvPicPr>
            <a:picLocks noChangeAspect="1"/>
          </p:cNvPicPr>
          <p:nvPr/>
        </p:nvPicPr>
        <p:blipFill>
          <a:blip r:embed="rId2" cstate="print"/>
          <a:stretch>
            <a:fillRect/>
          </a:stretch>
        </p:blipFill>
        <p:spPr>
          <a:xfrm>
            <a:off x="609600" y="1575982"/>
            <a:ext cx="11315628" cy="5107206"/>
          </a:xfrm>
          <a:prstGeom prst="rect">
            <a:avLst/>
          </a:prstGeom>
        </p:spPr>
      </p:pic>
      <p:sp>
        <p:nvSpPr>
          <p:cNvPr id="7" name="圆角矩形 6"/>
          <p:cNvSpPr>
            <a:spLocks noChangeArrowheads="1"/>
          </p:cNvSpPr>
          <p:nvPr/>
        </p:nvSpPr>
        <p:spPr bwMode="auto">
          <a:xfrm>
            <a:off x="3708354" y="4493606"/>
            <a:ext cx="1555239" cy="1946621"/>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8" name="圆角矩形 7"/>
          <p:cNvSpPr>
            <a:spLocks noChangeArrowheads="1"/>
          </p:cNvSpPr>
          <p:nvPr/>
        </p:nvSpPr>
        <p:spPr bwMode="auto">
          <a:xfrm>
            <a:off x="2895043" y="4731707"/>
            <a:ext cx="391559" cy="312955"/>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9" name="矩形 8"/>
          <p:cNvSpPr/>
          <p:nvPr/>
        </p:nvSpPr>
        <p:spPr>
          <a:xfrm>
            <a:off x="2303453" y="4564107"/>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矩形 9"/>
          <p:cNvSpPr/>
          <p:nvPr/>
        </p:nvSpPr>
        <p:spPr>
          <a:xfrm>
            <a:off x="3257193" y="4482874"/>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矩形 10"/>
          <p:cNvSpPr/>
          <p:nvPr/>
        </p:nvSpPr>
        <p:spPr>
          <a:xfrm>
            <a:off x="5068335" y="4173554"/>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2" name="图片 11"/>
          <p:cNvPicPr>
            <a:picLocks noChangeAspect="1"/>
          </p:cNvPicPr>
          <p:nvPr/>
        </p:nvPicPr>
        <p:blipFill>
          <a:blip r:embed="rId3" cstate="print"/>
          <a:stretch>
            <a:fillRect/>
          </a:stretch>
        </p:blipFill>
        <p:spPr>
          <a:xfrm>
            <a:off x="5437592" y="3591807"/>
            <a:ext cx="1141994" cy="2693461"/>
          </a:xfrm>
          <a:prstGeom prst="rect">
            <a:avLst/>
          </a:prstGeom>
        </p:spPr>
      </p:pic>
      <p:sp>
        <p:nvSpPr>
          <p:cNvPr id="13" name="圆角矩形 12"/>
          <p:cNvSpPr>
            <a:spLocks noChangeArrowheads="1"/>
          </p:cNvSpPr>
          <p:nvPr/>
        </p:nvSpPr>
        <p:spPr bwMode="auto">
          <a:xfrm>
            <a:off x="5449093" y="3316478"/>
            <a:ext cx="944993" cy="2973019"/>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4" name="圆角矩形 13"/>
          <p:cNvSpPr>
            <a:spLocks noChangeArrowheads="1"/>
          </p:cNvSpPr>
          <p:nvPr/>
        </p:nvSpPr>
        <p:spPr bwMode="auto">
          <a:xfrm>
            <a:off x="5453365" y="4380799"/>
            <a:ext cx="945437" cy="324014"/>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sp>
        <p:nvSpPr>
          <p:cNvPr id="17" name="矩形 16"/>
          <p:cNvSpPr/>
          <p:nvPr/>
        </p:nvSpPr>
        <p:spPr>
          <a:xfrm>
            <a:off x="2237206" y="2033579"/>
            <a:ext cx="484210" cy="745426"/>
          </a:xfrm>
          <a:prstGeom prst="rect">
            <a:avLst/>
          </a:prstGeom>
          <a:noFill/>
        </p:spPr>
        <p:txBody>
          <a:bodyPr wrap="square" lIns="96757" tIns="48378" rIns="96757" bIns="48378">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zh-CN" altLang="en-US" sz="4232"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 name="图片 19"/>
          <p:cNvPicPr>
            <a:picLocks noChangeAspect="1"/>
          </p:cNvPicPr>
          <p:nvPr/>
        </p:nvPicPr>
        <p:blipFill>
          <a:blip r:embed="rId4" cstate="print"/>
          <a:stretch>
            <a:fillRect/>
          </a:stretch>
        </p:blipFill>
        <p:spPr>
          <a:xfrm>
            <a:off x="2643626" y="1763036"/>
            <a:ext cx="3914775" cy="1409700"/>
          </a:xfrm>
          <a:prstGeom prst="rect">
            <a:avLst/>
          </a:prstGeom>
        </p:spPr>
      </p:pic>
      <p:sp>
        <p:nvSpPr>
          <p:cNvPr id="18" name="圆角矩形 17"/>
          <p:cNvSpPr>
            <a:spLocks noChangeArrowheads="1"/>
          </p:cNvSpPr>
          <p:nvPr/>
        </p:nvSpPr>
        <p:spPr bwMode="auto">
          <a:xfrm>
            <a:off x="2643626" y="2033579"/>
            <a:ext cx="3750460" cy="618728"/>
          </a:xfrm>
          <a:prstGeom prst="roundRect">
            <a:avLst>
              <a:gd name="adj" fmla="val 2557"/>
            </a:avLst>
          </a:prstGeom>
          <a:noFill/>
          <a:ln w="38100" algn="ctr">
            <a:solidFill>
              <a:srgbClr val="FF0000"/>
            </a:solidFill>
            <a:prstDash val="sysDash"/>
            <a:round/>
            <a:headEnd/>
            <a:tailEnd/>
          </a:ln>
        </p:spPr>
        <p:txBody>
          <a:bodyPr/>
          <a:lstStyle/>
          <a:p>
            <a:pPr algn="ctr"/>
            <a:endParaRPr lang="zh-CN" altLang="en-US" sz="1481">
              <a:ea typeface="微软雅黑" pitchFamily="34" charset="-122"/>
            </a:endParaRPr>
          </a:p>
        </p:txBody>
      </p:sp>
      <p:pic>
        <p:nvPicPr>
          <p:cNvPr id="2" name="图片 1"/>
          <p:cNvPicPr>
            <a:picLocks noChangeAspect="1"/>
          </p:cNvPicPr>
          <p:nvPr/>
        </p:nvPicPr>
        <p:blipFill>
          <a:blip r:embed="rId5" cstate="print"/>
          <a:stretch>
            <a:fillRect/>
          </a:stretch>
        </p:blipFill>
        <p:spPr>
          <a:xfrm>
            <a:off x="6558401" y="1905884"/>
            <a:ext cx="3505200" cy="1085850"/>
          </a:xfrm>
          <a:prstGeom prst="rect">
            <a:avLst/>
          </a:prstGeom>
        </p:spPr>
      </p:pic>
    </p:spTree>
    <p:extLst>
      <p:ext uri="{BB962C8B-B14F-4D97-AF65-F5344CB8AC3E}">
        <p14:creationId xmlns:p14="http://schemas.microsoft.com/office/powerpoint/2010/main" xmlns="" val="4265311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3" grpId="0" animBg="1"/>
      <p:bldP spid="14" grpId="0" animBg="1"/>
      <p:bldP spid="17" grpId="0"/>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演示：关键词功能</a:t>
            </a:r>
          </a:p>
        </p:txBody>
      </p:sp>
      <p:sp>
        <p:nvSpPr>
          <p:cNvPr id="3" name="内容占位符 2"/>
          <p:cNvSpPr>
            <a:spLocks noGrp="1"/>
          </p:cNvSpPr>
          <p:nvPr>
            <p:ph idx="1"/>
          </p:nvPr>
        </p:nvSpPr>
        <p:spPr/>
        <p:txBody>
          <a:bodyPr/>
          <a:lstStyle/>
          <a:p>
            <a:r>
              <a:rPr lang="zh-CN" altLang="en-US" dirty="0" smtClean="0"/>
              <a:t>系统操作</a:t>
            </a:r>
            <a:r>
              <a:rPr lang="zh-CN" altLang="en-US" dirty="0"/>
              <a:t>：出价、匹配方式、访问</a:t>
            </a:r>
            <a:r>
              <a:rPr lang="en-US" altLang="zh-CN" dirty="0"/>
              <a:t>URL</a:t>
            </a:r>
            <a:r>
              <a:rPr lang="zh-CN" altLang="en-US" dirty="0"/>
              <a:t>、</a:t>
            </a:r>
            <a:r>
              <a:rPr lang="zh-CN" altLang="en-US" dirty="0" smtClean="0"/>
              <a:t>暂停</a:t>
            </a:r>
            <a:r>
              <a:rPr lang="en-US" altLang="zh-CN" dirty="0" smtClean="0"/>
              <a:t>/</a:t>
            </a:r>
            <a:r>
              <a:rPr lang="zh-CN" altLang="en-US" dirty="0" smtClean="0"/>
              <a:t>启用、</a:t>
            </a:r>
            <a:r>
              <a:rPr lang="zh-CN" altLang="en-US" dirty="0"/>
              <a:t>激活</a:t>
            </a:r>
            <a:r>
              <a:rPr lang="zh-CN" altLang="en-US" dirty="0" smtClean="0"/>
              <a:t>、设置标签、批量复制、添加出价策略</a:t>
            </a:r>
            <a:endParaRPr lang="en-US" altLang="zh-CN" dirty="0"/>
          </a:p>
        </p:txBody>
      </p:sp>
    </p:spTree>
    <p:extLst>
      <p:ext uri="{BB962C8B-B14F-4D97-AF65-F5344CB8AC3E}">
        <p14:creationId xmlns:p14="http://schemas.microsoft.com/office/powerpoint/2010/main" xmlns="" val="37283195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关键词的选择</a:t>
            </a:r>
          </a:p>
        </p:txBody>
      </p:sp>
      <p:sp>
        <p:nvSpPr>
          <p:cNvPr id="3" name="内容占位符 2"/>
          <p:cNvSpPr>
            <a:spLocks noGrp="1"/>
          </p:cNvSpPr>
          <p:nvPr>
            <p:ph idx="1"/>
          </p:nvPr>
        </p:nvSpPr>
        <p:spPr/>
        <p:txBody>
          <a:bodyPr/>
          <a:lstStyle/>
          <a:p>
            <a:r>
              <a:rPr lang="zh-CN" altLang="en-US" dirty="0"/>
              <a:t>选择符合自己实力的关键词</a:t>
            </a:r>
          </a:p>
          <a:p>
            <a:r>
              <a:rPr lang="zh-CN" altLang="en-US" dirty="0"/>
              <a:t>确定目标</a:t>
            </a:r>
            <a:r>
              <a:rPr lang="zh-CN" altLang="en-US" dirty="0" smtClean="0"/>
              <a:t>关键词</a:t>
            </a:r>
            <a:endParaRPr lang="en-US" altLang="zh-CN" dirty="0" smtClean="0"/>
          </a:p>
          <a:p>
            <a:r>
              <a:rPr lang="zh-CN" altLang="en-US" dirty="0" smtClean="0"/>
              <a:t>详细</a:t>
            </a:r>
            <a:r>
              <a:rPr lang="zh-CN" altLang="en-US" dirty="0"/>
              <a:t>解剖关键词分析的过程：</a:t>
            </a:r>
          </a:p>
          <a:p>
            <a:r>
              <a:rPr lang="zh-CN" altLang="en-US" dirty="0"/>
              <a:t>了解行业概况</a:t>
            </a:r>
          </a:p>
          <a:p>
            <a:r>
              <a:rPr lang="zh-CN" altLang="en-US" dirty="0"/>
              <a:t>行业关键词集合</a:t>
            </a:r>
          </a:p>
          <a:p>
            <a:r>
              <a:rPr lang="zh-CN" altLang="en-US" dirty="0"/>
              <a:t>关键词竞争性分析</a:t>
            </a:r>
          </a:p>
          <a:p>
            <a:r>
              <a:rPr lang="zh-CN" altLang="en-US" dirty="0"/>
              <a:t>关键词发展规划和流量预计</a:t>
            </a:r>
          </a:p>
          <a:p>
            <a:r>
              <a:rPr lang="zh-CN" altLang="en-US" dirty="0" smtClean="0"/>
              <a:t>不</a:t>
            </a:r>
            <a:r>
              <a:rPr lang="zh-CN" altLang="en-US" dirty="0"/>
              <a:t>选择流量太低的关键词</a:t>
            </a:r>
          </a:p>
          <a:p>
            <a:endParaRPr lang="zh-CN" altLang="en-US" dirty="0"/>
          </a:p>
          <a:p>
            <a:endParaRPr lang="en-US" altLang="zh-CN" dirty="0"/>
          </a:p>
        </p:txBody>
      </p:sp>
    </p:spTree>
    <p:extLst>
      <p:ext uri="{BB962C8B-B14F-4D97-AF65-F5344CB8AC3E}">
        <p14:creationId xmlns:p14="http://schemas.microsoft.com/office/powerpoint/2010/main" xmlns="" val="9317226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关键词的作用</a:t>
            </a:r>
            <a:endParaRPr lang="zh-CN" altLang="en-US" dirty="0"/>
          </a:p>
        </p:txBody>
      </p:sp>
      <p:sp>
        <p:nvSpPr>
          <p:cNvPr id="3" name="内容占位符 2"/>
          <p:cNvSpPr>
            <a:spLocks noGrp="1"/>
          </p:cNvSpPr>
          <p:nvPr>
            <p:ph idx="1"/>
          </p:nvPr>
        </p:nvSpPr>
        <p:spPr>
          <a:xfrm>
            <a:off x="609600" y="1600200"/>
            <a:ext cx="9461679" cy="4525963"/>
          </a:xfrm>
        </p:spPr>
        <p:txBody>
          <a:bodyPr/>
          <a:lstStyle/>
          <a:p>
            <a:r>
              <a:rPr lang="zh-CN" altLang="en-US" dirty="0" smtClean="0">
                <a:solidFill>
                  <a:schemeClr val="bg1"/>
                </a:solidFill>
                <a:effectLst>
                  <a:glow rad="228600">
                    <a:schemeClr val="accent2">
                      <a:satMod val="175000"/>
                      <a:alpha val="40000"/>
                    </a:schemeClr>
                  </a:glow>
                </a:effectLst>
                <a:latin typeface="微软雅黑" panose="020B0503020204020204" pitchFamily="34" charset="-122"/>
              </a:rPr>
              <a:t>连接</a:t>
            </a:r>
            <a:r>
              <a:rPr lang="zh-CN" altLang="en-US" dirty="0">
                <a:solidFill>
                  <a:schemeClr val="bg1"/>
                </a:solidFill>
                <a:effectLst>
                  <a:glow rad="228600">
                    <a:schemeClr val="accent2">
                      <a:satMod val="175000"/>
                      <a:alpha val="40000"/>
                    </a:schemeClr>
                  </a:glow>
                </a:effectLst>
                <a:latin typeface="微软雅黑" panose="020B0503020204020204" pitchFamily="34" charset="-122"/>
              </a:rPr>
              <a:t>客户与广告主的桥梁</a:t>
            </a:r>
          </a:p>
          <a:p>
            <a:r>
              <a:rPr lang="zh-CN" altLang="en-US" dirty="0" smtClean="0">
                <a:solidFill>
                  <a:schemeClr val="bg1"/>
                </a:solidFill>
                <a:effectLst>
                  <a:glow rad="228600">
                    <a:schemeClr val="accent2">
                      <a:satMod val="175000"/>
                      <a:alpha val="40000"/>
                    </a:schemeClr>
                  </a:glow>
                </a:effectLst>
                <a:latin typeface="微软雅黑" panose="020B0503020204020204" pitchFamily="34" charset="-122"/>
              </a:rPr>
              <a:t>关键词</a:t>
            </a:r>
            <a:r>
              <a:rPr lang="zh-CN" altLang="en-US" dirty="0">
                <a:solidFill>
                  <a:schemeClr val="bg1"/>
                </a:solidFill>
                <a:effectLst>
                  <a:glow rad="228600">
                    <a:schemeClr val="accent2">
                      <a:satMod val="175000"/>
                      <a:alpha val="40000"/>
                    </a:schemeClr>
                  </a:glow>
                </a:effectLst>
                <a:latin typeface="微软雅黑" panose="020B0503020204020204" pitchFamily="34" charset="-122"/>
              </a:rPr>
              <a:t>是搜索推广成功的基础</a:t>
            </a:r>
          </a:p>
          <a:p>
            <a:r>
              <a:rPr lang="zh-CN" altLang="en-US" dirty="0" smtClean="0">
                <a:solidFill>
                  <a:schemeClr val="bg1"/>
                </a:solidFill>
                <a:effectLst>
                  <a:glow rad="228600">
                    <a:schemeClr val="accent2">
                      <a:satMod val="175000"/>
                      <a:alpha val="40000"/>
                    </a:schemeClr>
                  </a:glow>
                </a:effectLst>
                <a:latin typeface="微软雅黑" panose="020B0503020204020204" pitchFamily="34" charset="-122"/>
              </a:rPr>
              <a:t>在</a:t>
            </a:r>
            <a:r>
              <a:rPr lang="zh-CN" altLang="en-US" dirty="0">
                <a:solidFill>
                  <a:schemeClr val="bg1"/>
                </a:solidFill>
                <a:effectLst>
                  <a:glow rad="228600">
                    <a:schemeClr val="accent2">
                      <a:satMod val="175000"/>
                      <a:alpha val="40000"/>
                    </a:schemeClr>
                  </a:glow>
                </a:effectLst>
                <a:latin typeface="微软雅黑" panose="020B0503020204020204" pitchFamily="34" charset="-122"/>
              </a:rPr>
              <a:t>整个搜索推广活动中，关键词是贯穿始终的最核心因素，搞定关键词，你的营销活动就成功了一半</a:t>
            </a:r>
          </a:p>
          <a:p>
            <a:endParaRPr lang="zh-CN" altLang="en-US" dirty="0" smtClean="0">
              <a:solidFill>
                <a:schemeClr val="bg1"/>
              </a:solidFill>
              <a:effectLst>
                <a:glow rad="228600">
                  <a:schemeClr val="accent2">
                    <a:satMod val="175000"/>
                    <a:alpha val="40000"/>
                  </a:schemeClr>
                </a:glow>
              </a:effectLst>
              <a:latin typeface="微软雅黑" panose="020B0503020204020204" pitchFamily="34" charset="-122"/>
            </a:endParaRPr>
          </a:p>
          <a:p>
            <a:endParaRPr lang="zh-CN" altLang="en-US" dirty="0"/>
          </a:p>
        </p:txBody>
      </p:sp>
      <p:pic>
        <p:nvPicPr>
          <p:cNvPr id="6" name="Picture 2"/>
          <p:cNvPicPr>
            <a:picLocks noChangeAspect="1" noChangeArrowheads="1"/>
          </p:cNvPicPr>
          <p:nvPr/>
        </p:nvPicPr>
        <p:blipFill>
          <a:blip r:embed="rId2" cstate="print"/>
          <a:srcRect/>
          <a:stretch>
            <a:fillRect/>
          </a:stretch>
        </p:blipFill>
        <p:spPr bwMode="auto">
          <a:xfrm>
            <a:off x="433901" y="3980408"/>
            <a:ext cx="4906538" cy="2658867"/>
          </a:xfrm>
          <a:prstGeom prst="rect">
            <a:avLst/>
          </a:prstGeom>
          <a:noFill/>
          <a:ln w="9525">
            <a:noFill/>
            <a:miter lim="800000"/>
            <a:headEnd/>
            <a:tailEnd/>
          </a:ln>
        </p:spPr>
      </p:pic>
      <p:pic>
        <p:nvPicPr>
          <p:cNvPr id="7" name="图片 1" descr="success"/>
          <p:cNvPicPr>
            <a:picLocks noGrp="1" noChangeAspect="1"/>
          </p:cNvPicPr>
          <p:nvPr isPhoto="1"/>
        </p:nvPicPr>
        <p:blipFill rotWithShape="1">
          <a:blip r:embed="rId3" cstate="print">
            <a:extLst>
              <a:ext uri="{28A0092B-C50C-407E-A947-70E740481C1C}">
                <a14:useLocalDpi xmlns:a14="http://schemas.microsoft.com/office/drawing/2010/main" xmlns="" val="0"/>
              </a:ext>
            </a:extLst>
          </a:blip>
          <a:srcRect l="-537" t="4991" r="537" b="-4991"/>
          <a:stretch/>
        </p:blipFill>
        <p:spPr bwMode="auto">
          <a:xfrm>
            <a:off x="6140678" y="3910082"/>
            <a:ext cx="4792898" cy="2579773"/>
          </a:xfrm>
          <a:prstGeom prst="rect">
            <a:avLst/>
          </a:prstGeom>
          <a:solidFill>
            <a:srgbClr val="FFFFFF">
              <a:shade val="85000"/>
            </a:srgbClr>
          </a:solidFill>
          <a:ln w="101600" cap="sq">
            <a:solidFill>
              <a:srgbClr val="FDFDFD"/>
            </a:solidFill>
            <a:miter lim="800000"/>
            <a:headEnd/>
            <a:tailEnd/>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xmlns="" val="8870708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关键词状态含义</a:t>
            </a:r>
          </a:p>
        </p:txBody>
      </p:sp>
      <p:graphicFrame>
        <p:nvGraphicFramePr>
          <p:cNvPr id="4" name="内容占位符 3"/>
          <p:cNvGraphicFramePr>
            <a:graphicFrameLocks noGrp="1"/>
          </p:cNvGraphicFramePr>
          <p:nvPr>
            <p:ph idx="1"/>
            <p:extLst/>
          </p:nvPr>
        </p:nvGraphicFramePr>
        <p:xfrm>
          <a:off x="686174" y="1484424"/>
          <a:ext cx="10972044" cy="5375052"/>
        </p:xfrm>
        <a:graphic>
          <a:graphicData uri="http://schemas.openxmlformats.org/drawingml/2006/table">
            <a:tbl>
              <a:tblPr/>
              <a:tblGrid>
                <a:gridCol w="1295311">
                  <a:extLst>
                    <a:ext uri="{9D8B030D-6E8A-4147-A177-3AD203B41FA5}">
                      <a16:colId xmlns:a16="http://schemas.microsoft.com/office/drawing/2014/main" xmlns="" val="20000"/>
                    </a:ext>
                  </a:extLst>
                </a:gridCol>
                <a:gridCol w="5028853">
                  <a:extLst>
                    <a:ext uri="{9D8B030D-6E8A-4147-A177-3AD203B41FA5}">
                      <a16:colId xmlns:a16="http://schemas.microsoft.com/office/drawing/2014/main" xmlns="" val="20001"/>
                    </a:ext>
                  </a:extLst>
                </a:gridCol>
                <a:gridCol w="4647880">
                  <a:extLst>
                    <a:ext uri="{9D8B030D-6E8A-4147-A177-3AD203B41FA5}">
                      <a16:colId xmlns:a16="http://schemas.microsoft.com/office/drawing/2014/main" xmlns="" val="20002"/>
                    </a:ext>
                  </a:extLst>
                </a:gridCol>
              </a:tblGrid>
              <a:tr h="387026">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宋体"/>
                        </a:rPr>
                        <a:t>状态</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Times New Roman"/>
                        </a:rPr>
                        <a:t>状态含义</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1700" b="1" kern="100" dirty="0">
                          <a:solidFill>
                            <a:schemeClr val="bg1"/>
                          </a:solidFill>
                          <a:effectLst>
                            <a:glow rad="228600">
                              <a:schemeClr val="accent2">
                                <a:satMod val="175000"/>
                                <a:alpha val="40000"/>
                              </a:schemeClr>
                            </a:glow>
                          </a:effectLst>
                          <a:latin typeface="宋体"/>
                          <a:ea typeface="微软雅黑"/>
                          <a:cs typeface="宋体"/>
                        </a:rPr>
                        <a:t>怎么办</a:t>
                      </a:r>
                      <a:endParaRPr lang="zh-CN" sz="3000" kern="100" dirty="0">
                        <a:solidFill>
                          <a:schemeClr val="bg1"/>
                        </a:solidFill>
                        <a:effectLst>
                          <a:glow rad="228600">
                            <a:schemeClr val="accent2">
                              <a:satMod val="175000"/>
                              <a:alpha val="40000"/>
                            </a:schemeClr>
                          </a:glow>
                        </a:effectLst>
                        <a:latin typeface="宋体"/>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41572">
                <a:tc>
                  <a:txBody>
                    <a:bodyPr/>
                    <a:lstStyle/>
                    <a:p>
                      <a:pPr>
                        <a:lnSpc>
                          <a:spcPct val="150000"/>
                        </a:lnSpc>
                        <a:spcBef>
                          <a:spcPts val="300"/>
                        </a:spcBef>
                        <a:spcAft>
                          <a:spcPts val="300"/>
                        </a:spcAft>
                      </a:pPr>
                      <a:r>
                        <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有效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关键词</a:t>
                      </a:r>
                      <a:r>
                        <a:rPr 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a:t>
                      </a:r>
                      <a:r>
                        <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a:t>
                      </a:r>
                      <a:endParaRPr lang="en-US"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1097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审核中</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表示系统正在对关键词进行审核，通过审核的关键词才能正常推广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请耐心等待</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不宜推广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表示关键词因不符合推广标准而无法正常推广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根据系统显示的不宜推广的具体原因，修改关键词或相关信息，待系统重审</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18683">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暂停推广</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表示关键词设置了暂停，无法正常推广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点击“启用”，取消关键词的暂停</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待激活</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表示关键词是由百度推广顾问创建的</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请客户激活这些词，之后关键词仍在“审核中”状态，审核完毕后才可以推广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580539">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搜索量过低</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300"/>
                        </a:spcBef>
                        <a:spcAft>
                          <a:spcPts val="300"/>
                        </a:spcAft>
                        <a:buClrTx/>
                        <a:buSzTx/>
                        <a:buFontTx/>
                        <a:buNone/>
                        <a:tabLst/>
                        <a:defRPr/>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表示关键词因搜索量过低，被系统暂停推广。当更多网民开始搜索这个关键词，系统会自动恢复推广</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50000"/>
                        </a:lnSpc>
                        <a:spcBef>
                          <a:spcPts val="300"/>
                        </a:spcBef>
                        <a:spcAft>
                          <a:spcPts val="300"/>
                        </a:spcAft>
                        <a:buClrTx/>
                        <a:buSzTx/>
                        <a:buFontTx/>
                        <a:buNone/>
                        <a:tabLst/>
                        <a:defRPr/>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可以暂时保留这些关键词，以等待有更多的网民搜索。同时，使用关键词工具，选择搜索量大的关键词</a:t>
                      </a:r>
                      <a:endParaRPr lang="zh-CN" sz="1300" kern="100" dirty="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25433">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计算机搜索无效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表示关键词的出价低于计算机最低展现价格，无法展现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452718">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移动搜索无效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表示关键词的出价低于移动最低展现价格，无法展现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457168">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表示关键词在移动和计算机均搜索无效时提示搜索无效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可通过优化关键词质量度或提高关键词出价来获得展现机会。</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527872">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部分无效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表示当访问</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或移动</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任一无效时，展现该状态</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修改</a:t>
                      </a:r>
                      <a:r>
                        <a:rPr lang="en-US" altLang="zh-CN"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rPr>
                        <a:t>URL</a:t>
                      </a:r>
                      <a:endParaRPr lang="zh-CN" altLang="en-US" sz="1300" kern="100" dirty="0" smtClean="0">
                        <a:solidFill>
                          <a:schemeClr val="bg1"/>
                        </a:solidFill>
                        <a:effectLst>
                          <a:glow rad="228600">
                            <a:schemeClr val="accent2">
                              <a:satMod val="175000"/>
                              <a:alpha val="40000"/>
                            </a:schemeClr>
                          </a:glow>
                        </a:effectLst>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xmlns="" val="26428709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知识问答题</a:t>
            </a:r>
          </a:p>
        </p:txBody>
      </p:sp>
      <p:sp>
        <p:nvSpPr>
          <p:cNvPr id="3" name="内容占位符 2"/>
          <p:cNvSpPr>
            <a:spLocks noGrp="1"/>
          </p:cNvSpPr>
          <p:nvPr>
            <p:ph idx="1"/>
          </p:nvPr>
        </p:nvSpPr>
        <p:spPr>
          <a:xfrm>
            <a:off x="686173" y="1600326"/>
            <a:ext cx="10972801" cy="4876464"/>
          </a:xfrm>
        </p:spPr>
        <p:txBody>
          <a:bodyPr>
            <a:normAutofit/>
          </a:bodyPr>
          <a:lstStyle/>
          <a:p>
            <a:r>
              <a:rPr lang="zh-CN" altLang="en-US" dirty="0" smtClean="0"/>
              <a:t>关键词的状态“搜索无效”“待激活”“搜索量过低”是什么意思？</a:t>
            </a:r>
            <a:endParaRPr lang="en-US" altLang="zh-CN" dirty="0" smtClean="0"/>
          </a:p>
          <a:p>
            <a:r>
              <a:rPr lang="zh-CN" altLang="en-US" dirty="0" smtClean="0"/>
              <a:t>关键词没有审核通过和审核通过分别的状态是什么？</a:t>
            </a:r>
            <a:endParaRPr lang="en-US" altLang="zh-CN" dirty="0" smtClean="0"/>
          </a:p>
          <a:p>
            <a:r>
              <a:rPr lang="zh-CN" altLang="en-US" dirty="0" smtClean="0"/>
              <a:t>关键词功能有哪些？</a:t>
            </a:r>
            <a:endParaRPr lang="en-US" altLang="zh-CN" dirty="0" smtClean="0"/>
          </a:p>
          <a:p>
            <a:r>
              <a:rPr lang="zh-CN" altLang="en-US" dirty="0" smtClean="0"/>
              <a:t>关键词与单元都出价，按哪个算？</a:t>
            </a:r>
          </a:p>
          <a:p>
            <a:r>
              <a:rPr lang="zh-CN" altLang="en-US" dirty="0" smtClean="0"/>
              <a:t>为什么要使用物料标签？</a:t>
            </a:r>
            <a:endParaRPr lang="en-US" altLang="zh-CN" dirty="0" smtClean="0"/>
          </a:p>
          <a:p>
            <a:r>
              <a:rPr lang="zh-CN" altLang="en-US" dirty="0" smtClean="0"/>
              <a:t>关键词暂停与单元暂停什么区别？</a:t>
            </a:r>
            <a:endParaRPr lang="en-US" altLang="zh-CN" dirty="0" smtClean="0"/>
          </a:p>
          <a:p>
            <a:r>
              <a:rPr lang="zh-CN" altLang="en-US" dirty="0" smtClean="0"/>
              <a:t>关键词单独设置访问</a:t>
            </a:r>
            <a:r>
              <a:rPr lang="en-US" altLang="zh-CN" dirty="0" smtClean="0"/>
              <a:t>URL</a:t>
            </a:r>
            <a:r>
              <a:rPr lang="zh-CN" altLang="en-US" dirty="0" smtClean="0"/>
              <a:t>后，网民点击展现的创意时，进入关键词单独设置的访问</a:t>
            </a:r>
            <a:r>
              <a:rPr lang="en-US" altLang="zh-CN" dirty="0" smtClean="0"/>
              <a:t>URL</a:t>
            </a:r>
            <a:r>
              <a:rPr lang="zh-CN" altLang="en-US" dirty="0" smtClean="0"/>
              <a:t>还是创意中的访问</a:t>
            </a:r>
            <a:r>
              <a:rPr lang="en-US" altLang="zh-CN" dirty="0" smtClean="0"/>
              <a:t>URL</a:t>
            </a:r>
            <a:r>
              <a:rPr lang="zh-CN" altLang="en-US" dirty="0" smtClean="0"/>
              <a:t>？</a:t>
            </a:r>
            <a:endParaRPr lang="zh-CN" altLang="en-US" dirty="0"/>
          </a:p>
        </p:txBody>
      </p:sp>
    </p:spTree>
    <p:extLst>
      <p:ext uri="{BB962C8B-B14F-4D97-AF65-F5344CB8AC3E}">
        <p14:creationId xmlns:p14="http://schemas.microsoft.com/office/powerpoint/2010/main" xmlns="" val="18828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操作练习题</a:t>
            </a:r>
          </a:p>
        </p:txBody>
      </p:sp>
      <p:sp>
        <p:nvSpPr>
          <p:cNvPr id="3" name="内容占位符 2"/>
          <p:cNvSpPr>
            <a:spLocks noGrp="1"/>
          </p:cNvSpPr>
          <p:nvPr>
            <p:ph idx="1"/>
          </p:nvPr>
        </p:nvSpPr>
        <p:spPr>
          <a:xfrm>
            <a:off x="609601" y="1600480"/>
            <a:ext cx="10972801" cy="4723920"/>
          </a:xfrm>
        </p:spPr>
        <p:txBody>
          <a:bodyPr>
            <a:normAutofit fontScale="92500" lnSpcReduction="10000"/>
          </a:bodyPr>
          <a:lstStyle/>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的出价修改为</a:t>
            </a:r>
            <a:r>
              <a:rPr lang="en-US" altLang="zh-CN" dirty="0" smtClean="0">
                <a:latin typeface="微软雅黑" pitchFamily="34" charset="-122"/>
              </a:rPr>
              <a:t>5</a:t>
            </a:r>
            <a:r>
              <a:rPr lang="zh-CN" altLang="en-US" dirty="0" smtClean="0">
                <a:latin typeface="微软雅黑" pitchFamily="34" charset="-122"/>
              </a:rPr>
              <a:t>元？将</a:t>
            </a:r>
            <a:r>
              <a:rPr lang="en-US" altLang="zh-CN" dirty="0" smtClean="0">
                <a:latin typeface="微软雅黑" pitchFamily="34" charset="-122"/>
              </a:rPr>
              <a:t>4</a:t>
            </a:r>
            <a:r>
              <a:rPr lang="zh-CN" altLang="en-US" dirty="0" smtClean="0">
                <a:latin typeface="微软雅黑" pitchFamily="34" charset="-122"/>
              </a:rPr>
              <a:t>个关键词统一修改为</a:t>
            </a:r>
            <a:r>
              <a:rPr lang="en-US" altLang="zh-CN" dirty="0" smtClean="0">
                <a:latin typeface="微软雅黑" pitchFamily="34" charset="-122"/>
              </a:rPr>
              <a:t>10</a:t>
            </a:r>
            <a:r>
              <a:rPr lang="zh-CN" altLang="en-US" dirty="0" smtClean="0">
                <a:latin typeface="微软雅黑" pitchFamily="34" charset="-122"/>
              </a:rPr>
              <a:t>元？</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的匹配模式修改为精确匹配？</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的匹配模式修改为精确短语匹配？</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暂停推广？</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激活？</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放在物料标签里？</a:t>
            </a:r>
          </a:p>
          <a:p>
            <a:r>
              <a:rPr lang="zh-CN" altLang="en-US" dirty="0" smtClean="0">
                <a:latin typeface="微软雅黑" pitchFamily="34" charset="-122"/>
              </a:rPr>
              <a:t>将关键词</a:t>
            </a:r>
            <a:r>
              <a:rPr lang="en-US" altLang="zh-CN" dirty="0" smtClean="0">
                <a:latin typeface="微软雅黑" pitchFamily="34" charset="-122"/>
              </a:rPr>
              <a:t>A</a:t>
            </a:r>
            <a:r>
              <a:rPr lang="zh-CN" altLang="en-US" dirty="0" smtClean="0">
                <a:latin typeface="微软雅黑" pitchFamily="34" charset="-122"/>
              </a:rPr>
              <a:t>单独设置一个访问</a:t>
            </a:r>
            <a:r>
              <a:rPr lang="en-US" altLang="zh-CN" dirty="0" smtClean="0">
                <a:latin typeface="微软雅黑" pitchFamily="34" charset="-122"/>
              </a:rPr>
              <a:t>URL</a:t>
            </a:r>
            <a:r>
              <a:rPr lang="zh-CN" altLang="en-US" dirty="0" smtClean="0">
                <a:latin typeface="微软雅黑" pitchFamily="34" charset="-122"/>
              </a:rPr>
              <a:t>？</a:t>
            </a:r>
            <a:endParaRPr lang="en-US" altLang="zh-CN" dirty="0" smtClean="0">
              <a:latin typeface="微软雅黑" pitchFamily="34" charset="-122"/>
            </a:endParaRPr>
          </a:p>
          <a:p>
            <a:r>
              <a:rPr lang="zh-CN" altLang="en-US" dirty="0" smtClean="0">
                <a:latin typeface="微软雅黑" pitchFamily="34" charset="-122"/>
              </a:rPr>
              <a:t>如何查询消费为</a:t>
            </a:r>
            <a:r>
              <a:rPr lang="en-US" altLang="zh-CN" dirty="0" smtClean="0">
                <a:latin typeface="微软雅黑" pitchFamily="34" charset="-122"/>
              </a:rPr>
              <a:t>0</a:t>
            </a:r>
            <a:r>
              <a:rPr lang="zh-CN" altLang="en-US" dirty="0" smtClean="0">
                <a:latin typeface="微软雅黑" pitchFamily="34" charset="-122"/>
              </a:rPr>
              <a:t>的关键词？</a:t>
            </a:r>
            <a:endParaRPr lang="en-US" altLang="zh-CN" dirty="0" smtClean="0">
              <a:latin typeface="微软雅黑" pitchFamily="34" charset="-122"/>
            </a:endParaRPr>
          </a:p>
          <a:p>
            <a:r>
              <a:rPr lang="zh-CN" altLang="en-US" dirty="0" smtClean="0">
                <a:latin typeface="微软雅黑" pitchFamily="34" charset="-122"/>
              </a:rPr>
              <a:t>新建一个物料标签？</a:t>
            </a:r>
            <a:endParaRPr lang="en-US" altLang="zh-CN" dirty="0" smtClean="0">
              <a:latin typeface="微软雅黑" pitchFamily="34" charset="-122"/>
            </a:endParaRPr>
          </a:p>
          <a:p>
            <a:r>
              <a:rPr lang="zh-CN" altLang="en-US" dirty="0" smtClean="0">
                <a:latin typeface="微软雅黑" pitchFamily="34" charset="-122"/>
              </a:rPr>
              <a:t>把帐户里所有关键词</a:t>
            </a:r>
            <a:r>
              <a:rPr lang="en-US" altLang="zh-CN" dirty="0" smtClean="0">
                <a:latin typeface="微软雅黑" pitchFamily="34" charset="-122"/>
              </a:rPr>
              <a:t>300</a:t>
            </a:r>
            <a:r>
              <a:rPr lang="zh-CN" altLang="en-US" dirty="0" smtClean="0">
                <a:latin typeface="微软雅黑" pitchFamily="34" charset="-122"/>
              </a:rPr>
              <a:t>个，全部暂停？</a:t>
            </a:r>
            <a:endParaRPr lang="zh-CN" altLang="en-US" dirty="0">
              <a:latin typeface="微软雅黑" pitchFamily="34" charset="-122"/>
            </a:endParaRPr>
          </a:p>
        </p:txBody>
      </p:sp>
    </p:spTree>
    <p:extLst>
      <p:ext uri="{BB962C8B-B14F-4D97-AF65-F5344CB8AC3E}">
        <p14:creationId xmlns:p14="http://schemas.microsoft.com/office/powerpoint/2010/main" xmlns="" val="23982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随堂测试</a:t>
            </a:r>
          </a:p>
        </p:txBody>
      </p:sp>
      <p:sp>
        <p:nvSpPr>
          <p:cNvPr id="3" name="内容占位符 2"/>
          <p:cNvSpPr>
            <a:spLocks noGrp="1"/>
          </p:cNvSpPr>
          <p:nvPr>
            <p:ph idx="1"/>
          </p:nvPr>
        </p:nvSpPr>
        <p:spPr>
          <a:xfrm>
            <a:off x="609600" y="1468191"/>
            <a:ext cx="10734375" cy="4609352"/>
          </a:xfrm>
        </p:spPr>
        <p:txBody>
          <a:bodyPr>
            <a:noAutofit/>
          </a:bodyPr>
          <a:lstStyle/>
          <a:p>
            <a:r>
              <a:rPr lang="en-US" altLang="zh-CN" sz="1600" dirty="0">
                <a:latin typeface="微软雅黑" panose="020B0503020204020204" pitchFamily="34" charset="-122"/>
              </a:rPr>
              <a:t>1</a:t>
            </a:r>
            <a:r>
              <a:rPr lang="zh-CN" altLang="en-US" sz="1600" dirty="0">
                <a:latin typeface="微软雅黑" panose="020B0503020204020204" pitchFamily="34" charset="-122"/>
              </a:rPr>
              <a:t>、关键词中范围最广的匹配方式是什么？（）</a:t>
            </a:r>
          </a:p>
          <a:p>
            <a:r>
              <a:rPr lang="en-US" altLang="zh-CN" sz="1600" dirty="0">
                <a:latin typeface="微软雅黑" panose="020B0503020204020204" pitchFamily="34" charset="-122"/>
              </a:rPr>
              <a:t>A </a:t>
            </a:r>
            <a:r>
              <a:rPr lang="zh-CN" altLang="en-US" sz="1600" dirty="0">
                <a:latin typeface="微软雅黑" panose="020B0503020204020204" pitchFamily="34" charset="-122"/>
              </a:rPr>
              <a:t>广泛匹配  </a:t>
            </a:r>
            <a:r>
              <a:rPr lang="en-US" altLang="zh-CN" sz="1600" dirty="0">
                <a:latin typeface="微软雅黑" panose="020B0503020204020204" pitchFamily="34" charset="-122"/>
              </a:rPr>
              <a:t>B  </a:t>
            </a:r>
            <a:r>
              <a:rPr lang="zh-CN" altLang="en-US" sz="1600" dirty="0">
                <a:latin typeface="微软雅黑" panose="020B0503020204020204" pitchFamily="34" charset="-122"/>
              </a:rPr>
              <a:t>短语匹配  </a:t>
            </a:r>
            <a:r>
              <a:rPr lang="en-US" altLang="zh-CN" sz="1600" dirty="0">
                <a:latin typeface="微软雅黑" panose="020B0503020204020204" pitchFamily="34" charset="-122"/>
              </a:rPr>
              <a:t>C </a:t>
            </a:r>
            <a:r>
              <a:rPr lang="zh-CN" altLang="en-US" sz="1600" dirty="0">
                <a:latin typeface="微软雅黑" panose="020B0503020204020204" pitchFamily="34" charset="-122"/>
              </a:rPr>
              <a:t>精确匹配  </a:t>
            </a:r>
            <a:r>
              <a:rPr lang="en-US" altLang="zh-CN" sz="1600" dirty="0">
                <a:latin typeface="微软雅黑" panose="020B0503020204020204" pitchFamily="34" charset="-122"/>
              </a:rPr>
              <a:t>D</a:t>
            </a:r>
            <a:r>
              <a:rPr lang="zh-CN" altLang="en-US" sz="1600" dirty="0">
                <a:latin typeface="微软雅黑" panose="020B0503020204020204" pitchFamily="34" charset="-122"/>
              </a:rPr>
              <a:t>核心包含</a:t>
            </a:r>
          </a:p>
          <a:p>
            <a:r>
              <a:rPr lang="en-US" altLang="zh-CN" sz="1600" dirty="0">
                <a:latin typeface="微软雅黑" panose="020B0503020204020204" pitchFamily="34" charset="-122"/>
              </a:rPr>
              <a:t>2</a:t>
            </a:r>
            <a:r>
              <a:rPr lang="zh-CN" altLang="en-US" sz="1600" dirty="0">
                <a:latin typeface="微软雅黑" panose="020B0503020204020204" pitchFamily="34" charset="-122"/>
              </a:rPr>
              <a:t>、下列哪个不是短语匹配里面的包含方式？</a:t>
            </a:r>
          </a:p>
          <a:p>
            <a:r>
              <a:rPr lang="en-US" altLang="zh-CN" sz="1600" dirty="0">
                <a:latin typeface="微软雅黑" panose="020B0503020204020204" pitchFamily="34" charset="-122"/>
              </a:rPr>
              <a:t>A </a:t>
            </a:r>
            <a:r>
              <a:rPr lang="zh-CN" altLang="en-US" sz="1600" dirty="0">
                <a:latin typeface="微软雅黑" panose="020B0503020204020204" pitchFamily="34" charset="-122"/>
              </a:rPr>
              <a:t>精确包含 </a:t>
            </a:r>
            <a:r>
              <a:rPr lang="en-US" altLang="zh-CN" sz="1600" dirty="0">
                <a:latin typeface="微软雅黑" panose="020B0503020204020204" pitchFamily="34" charset="-122"/>
              </a:rPr>
              <a:t>B </a:t>
            </a:r>
            <a:r>
              <a:rPr lang="zh-CN" altLang="en-US" sz="1600" dirty="0">
                <a:latin typeface="微软雅黑" panose="020B0503020204020204" pitchFamily="34" charset="-122"/>
              </a:rPr>
              <a:t>同义包含 </a:t>
            </a:r>
            <a:r>
              <a:rPr lang="en-US" altLang="zh-CN" sz="1600" dirty="0">
                <a:latin typeface="微软雅黑" panose="020B0503020204020204" pitchFamily="34" charset="-122"/>
              </a:rPr>
              <a:t>C</a:t>
            </a:r>
            <a:r>
              <a:rPr lang="zh-CN" altLang="en-US" sz="1600" dirty="0">
                <a:latin typeface="微软雅黑" panose="020B0503020204020204" pitchFamily="34" charset="-122"/>
              </a:rPr>
              <a:t>核心包含 </a:t>
            </a:r>
            <a:r>
              <a:rPr lang="en-US" altLang="zh-CN" sz="1600" dirty="0">
                <a:latin typeface="微软雅黑" panose="020B0503020204020204" pitchFamily="34" charset="-122"/>
              </a:rPr>
              <a:t>D </a:t>
            </a:r>
            <a:r>
              <a:rPr lang="zh-CN" altLang="en-US" sz="1600" dirty="0">
                <a:latin typeface="微软雅黑" panose="020B0503020204020204" pitchFamily="34" charset="-122"/>
              </a:rPr>
              <a:t>广泛包含</a:t>
            </a:r>
          </a:p>
          <a:p>
            <a:r>
              <a:rPr lang="en-US" altLang="zh-CN" sz="1600" dirty="0">
                <a:latin typeface="微软雅黑" panose="020B0503020204020204" pitchFamily="34" charset="-122"/>
              </a:rPr>
              <a:t>3</a:t>
            </a:r>
            <a:r>
              <a:rPr lang="zh-CN" altLang="en-US" sz="1600" dirty="0">
                <a:latin typeface="微软雅黑" panose="020B0503020204020204" pitchFamily="34" charset="-122"/>
              </a:rPr>
              <a:t>、判断：关键词是网民搜索时输入的词（）</a:t>
            </a:r>
          </a:p>
          <a:p>
            <a:r>
              <a:rPr lang="en-US" altLang="zh-CN" sz="1600" dirty="0">
                <a:latin typeface="微软雅黑" panose="020B0503020204020204" pitchFamily="34" charset="-122"/>
              </a:rPr>
              <a:t>4</a:t>
            </a:r>
            <a:r>
              <a:rPr lang="zh-CN" altLang="en-US" sz="1600" dirty="0">
                <a:latin typeface="微软雅黑" panose="020B0503020204020204" pitchFamily="34" charset="-122"/>
              </a:rPr>
              <a:t>、判断：关键词是企业在百度推广中选择的词，会给企业带来宣传价值和收益（）</a:t>
            </a:r>
          </a:p>
          <a:p>
            <a:r>
              <a:rPr lang="en-US" altLang="zh-CN" sz="1600" dirty="0">
                <a:latin typeface="微软雅黑" panose="020B0503020204020204" pitchFamily="34" charset="-122"/>
              </a:rPr>
              <a:t>5</a:t>
            </a:r>
            <a:r>
              <a:rPr lang="zh-CN" altLang="en-US" sz="1600" dirty="0">
                <a:latin typeface="微软雅黑" panose="020B0503020204020204" pitchFamily="34" charset="-122"/>
              </a:rPr>
              <a:t>、判断：“</a:t>
            </a:r>
            <a:r>
              <a:rPr lang="en-US" altLang="zh-CN" sz="1600" dirty="0">
                <a:latin typeface="微软雅黑" panose="020B0503020204020204" pitchFamily="34" charset="-122"/>
              </a:rPr>
              <a:t>[ ]</a:t>
            </a:r>
            <a:r>
              <a:rPr lang="zh-CN" altLang="en-US" sz="1600" dirty="0">
                <a:latin typeface="微软雅黑" panose="020B0503020204020204" pitchFamily="34" charset="-122"/>
              </a:rPr>
              <a:t>”表示精确匹配（）</a:t>
            </a:r>
          </a:p>
          <a:p>
            <a:r>
              <a:rPr lang="en-US" altLang="zh-CN" sz="1600" dirty="0">
                <a:latin typeface="微软雅黑" panose="020B0503020204020204" pitchFamily="34" charset="-122"/>
              </a:rPr>
              <a:t>6</a:t>
            </a:r>
            <a:r>
              <a:rPr lang="zh-CN" altLang="en-US" sz="1600" dirty="0">
                <a:latin typeface="微软雅黑" panose="020B0503020204020204" pitchFamily="34" charset="-122"/>
              </a:rPr>
              <a:t>、判断：不加任何符号时表示广泛匹配（）</a:t>
            </a:r>
          </a:p>
          <a:p>
            <a:r>
              <a:rPr lang="en-US" altLang="zh-CN" sz="1600" dirty="0">
                <a:latin typeface="微软雅黑" panose="020B0503020204020204" pitchFamily="34" charset="-122"/>
              </a:rPr>
              <a:t>7</a:t>
            </a:r>
            <a:r>
              <a:rPr lang="zh-CN" altLang="en-US" sz="1600" dirty="0">
                <a:latin typeface="微软雅黑" panose="020B0503020204020204" pitchFamily="34" charset="-122"/>
              </a:rPr>
              <a:t>、判断：精确匹配下关键词：广州家教  投放地域是广东省  搜索词：家教  广告可以展现，是因为开启了地域词拓展功能（）</a:t>
            </a:r>
          </a:p>
          <a:p>
            <a:r>
              <a:rPr lang="en-US" altLang="zh-CN" sz="1600" dirty="0">
                <a:latin typeface="微软雅黑" panose="020B0503020204020204" pitchFamily="34" charset="-122"/>
              </a:rPr>
              <a:t>8</a:t>
            </a:r>
            <a:r>
              <a:rPr lang="zh-CN" altLang="en-US" sz="1600" dirty="0">
                <a:latin typeface="微软雅黑" panose="020B0503020204020204" pitchFamily="34" charset="-122"/>
              </a:rPr>
              <a:t>、</a:t>
            </a:r>
            <a:r>
              <a:rPr lang="en-US" altLang="zh-CN" sz="1600" dirty="0">
                <a:latin typeface="微软雅黑" panose="020B0503020204020204" pitchFamily="34" charset="-122"/>
              </a:rPr>
              <a:t>(</a:t>
            </a:r>
            <a:r>
              <a:rPr lang="zh-CN" altLang="en-US" sz="1600" dirty="0">
                <a:latin typeface="微软雅黑" panose="020B0503020204020204" pitchFamily="34" charset="-122"/>
              </a:rPr>
              <a:t>多选</a:t>
            </a:r>
            <a:r>
              <a:rPr lang="en-US" altLang="zh-CN" sz="1600" dirty="0">
                <a:latin typeface="微软雅黑" panose="020B0503020204020204" pitchFamily="34" charset="-122"/>
              </a:rPr>
              <a:t>)</a:t>
            </a:r>
            <a:r>
              <a:rPr lang="zh-CN" altLang="en-US" sz="1600" dirty="0">
                <a:latin typeface="微软雅黑" panose="020B0503020204020204" pitchFamily="34" charset="-122"/>
              </a:rPr>
              <a:t>企业提交关键词是广州腊肠加工，怎样把搜索广州腊肠图片和广州腊肠加盟的网友屏蔽掉？</a:t>
            </a:r>
          </a:p>
          <a:p>
            <a:r>
              <a:rPr lang="en-US" altLang="zh-CN" sz="1600" dirty="0">
                <a:latin typeface="微软雅黑" panose="020B0503020204020204" pitchFamily="34" charset="-122"/>
              </a:rPr>
              <a:t>A </a:t>
            </a:r>
            <a:r>
              <a:rPr lang="zh-CN" altLang="en-US" sz="1600" dirty="0">
                <a:latin typeface="微软雅黑" panose="020B0503020204020204" pitchFamily="34" charset="-122"/>
              </a:rPr>
              <a:t>开启否定关键词功能  </a:t>
            </a:r>
            <a:r>
              <a:rPr lang="en-US" altLang="zh-CN" sz="1600" dirty="0">
                <a:latin typeface="微软雅黑" panose="020B0503020204020204" pitchFamily="34" charset="-122"/>
              </a:rPr>
              <a:t>B </a:t>
            </a:r>
            <a:r>
              <a:rPr lang="zh-CN" altLang="en-US" sz="1600" dirty="0">
                <a:latin typeface="微软雅黑" panose="020B0503020204020204" pitchFamily="34" charset="-122"/>
              </a:rPr>
              <a:t>开启精确否定关键词功能 </a:t>
            </a:r>
            <a:r>
              <a:rPr lang="en-US" altLang="zh-CN" sz="1600" dirty="0">
                <a:latin typeface="微软雅黑" panose="020B0503020204020204" pitchFamily="34" charset="-122"/>
              </a:rPr>
              <a:t>C </a:t>
            </a:r>
            <a:r>
              <a:rPr lang="zh-CN" altLang="en-US" sz="1600" dirty="0">
                <a:latin typeface="微软雅黑" panose="020B0503020204020204" pitchFamily="34" charset="-122"/>
              </a:rPr>
              <a:t>开启地域拓展词功能  </a:t>
            </a:r>
            <a:r>
              <a:rPr lang="en-US" altLang="zh-CN" sz="1600" dirty="0">
                <a:latin typeface="微软雅黑" panose="020B0503020204020204" pitchFamily="34" charset="-122"/>
              </a:rPr>
              <a:t>D </a:t>
            </a:r>
            <a:r>
              <a:rPr lang="zh-CN" altLang="en-US" sz="1600" dirty="0">
                <a:latin typeface="微软雅黑" panose="020B0503020204020204" pitchFamily="34" charset="-122"/>
              </a:rPr>
              <a:t>开启精确匹配功能</a:t>
            </a:r>
          </a:p>
          <a:p>
            <a:r>
              <a:rPr lang="en-US" altLang="zh-CN" sz="1600" dirty="0">
                <a:latin typeface="微软雅黑" panose="020B0503020204020204" pitchFamily="34" charset="-122"/>
              </a:rPr>
              <a:t>9</a:t>
            </a:r>
            <a:r>
              <a:rPr lang="zh-CN" altLang="en-US" sz="1600" dirty="0">
                <a:latin typeface="微软雅黑" panose="020B0503020204020204" pitchFamily="34" charset="-122"/>
              </a:rPr>
              <a:t>、判断：在推广计划里最多可以添加</a:t>
            </a:r>
            <a:r>
              <a:rPr lang="en-US" altLang="zh-CN" sz="1600" dirty="0">
                <a:latin typeface="微软雅黑" panose="020B0503020204020204" pitchFamily="34" charset="-122"/>
              </a:rPr>
              <a:t>300</a:t>
            </a:r>
            <a:r>
              <a:rPr lang="zh-CN" altLang="en-US" sz="1600" dirty="0">
                <a:latin typeface="微软雅黑" panose="020B0503020204020204" pitchFamily="34" charset="-122"/>
              </a:rPr>
              <a:t>个否定关键词（）</a:t>
            </a:r>
          </a:p>
          <a:p>
            <a:r>
              <a:rPr lang="en-US" altLang="zh-CN" sz="1600" dirty="0">
                <a:latin typeface="微软雅黑" panose="020B0503020204020204" pitchFamily="34" charset="-122"/>
              </a:rPr>
              <a:t>10</a:t>
            </a:r>
            <a:r>
              <a:rPr lang="zh-CN" altLang="en-US" sz="1600" dirty="0" smtClean="0">
                <a:latin typeface="微软雅黑" panose="020B0503020204020204" pitchFamily="34" charset="-122"/>
              </a:rPr>
              <a:t>、关键词</a:t>
            </a:r>
            <a:r>
              <a:rPr lang="zh-CN" altLang="en-US" sz="1600" dirty="0">
                <a:latin typeface="微软雅黑" panose="020B0503020204020204" pitchFamily="34" charset="-122"/>
              </a:rPr>
              <a:t>的出价低于计算机和移动端最低展现价格，而被系统暂停推广，关键词会显示哪种状态（）</a:t>
            </a:r>
          </a:p>
          <a:p>
            <a:r>
              <a:rPr lang="en-US" altLang="zh-CN" sz="1600" dirty="0">
                <a:latin typeface="微软雅黑" panose="020B0503020204020204" pitchFamily="34" charset="-122"/>
              </a:rPr>
              <a:t>A </a:t>
            </a:r>
            <a:r>
              <a:rPr lang="zh-CN" altLang="en-US" sz="1600" dirty="0">
                <a:latin typeface="微软雅黑" panose="020B0503020204020204" pitchFamily="34" charset="-122"/>
              </a:rPr>
              <a:t>搜索无效 </a:t>
            </a:r>
            <a:r>
              <a:rPr lang="en-US" altLang="zh-CN" sz="1600" dirty="0">
                <a:latin typeface="微软雅黑" panose="020B0503020204020204" pitchFamily="34" charset="-122"/>
              </a:rPr>
              <a:t>B </a:t>
            </a:r>
            <a:r>
              <a:rPr lang="zh-CN" altLang="en-US" sz="1600" dirty="0">
                <a:latin typeface="微软雅黑" panose="020B0503020204020204" pitchFamily="34" charset="-122"/>
              </a:rPr>
              <a:t>计算机搜索无效 </a:t>
            </a:r>
            <a:r>
              <a:rPr lang="en-US" altLang="zh-CN" sz="1600" dirty="0">
                <a:latin typeface="微软雅黑" panose="020B0503020204020204" pitchFamily="34" charset="-122"/>
              </a:rPr>
              <a:t>C </a:t>
            </a:r>
            <a:r>
              <a:rPr lang="zh-CN" altLang="en-US" sz="1600" dirty="0">
                <a:latin typeface="微软雅黑" panose="020B0503020204020204" pitchFamily="34" charset="-122"/>
              </a:rPr>
              <a:t>待激活 </a:t>
            </a:r>
            <a:r>
              <a:rPr lang="en-US" altLang="zh-CN" sz="1600" dirty="0">
                <a:latin typeface="微软雅黑" panose="020B0503020204020204" pitchFamily="34" charset="-122"/>
              </a:rPr>
              <a:t>D </a:t>
            </a:r>
            <a:r>
              <a:rPr lang="zh-CN" altLang="en-US" sz="1600" dirty="0">
                <a:latin typeface="微软雅黑" panose="020B0503020204020204" pitchFamily="34" charset="-122"/>
              </a:rPr>
              <a:t>审核中</a:t>
            </a:r>
          </a:p>
          <a:p>
            <a:endParaRPr lang="zh-CN" altLang="en-US" sz="1600" dirty="0"/>
          </a:p>
        </p:txBody>
      </p:sp>
    </p:spTree>
    <p:extLst>
      <p:ext uri="{BB962C8B-B14F-4D97-AF65-F5344CB8AC3E}">
        <p14:creationId xmlns:p14="http://schemas.microsoft.com/office/powerpoint/2010/main" xmlns="" val="309166454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algn="ctr"/>
            <a:r>
              <a:rPr lang="zh-CN" altLang="en-US" sz="4235" b="1" dirty="0">
                <a:solidFill>
                  <a:schemeClr val="accent4">
                    <a:lumMod val="20000"/>
                    <a:lumOff val="80000"/>
                  </a:schemeClr>
                </a:solidFill>
              </a:rPr>
              <a:t>搜索推广基础知识</a:t>
            </a:r>
            <a:r>
              <a:rPr lang="en-US" altLang="zh-CN" sz="4235" b="1" dirty="0">
                <a:solidFill>
                  <a:schemeClr val="accent4">
                    <a:lumMod val="20000"/>
                    <a:lumOff val="80000"/>
                  </a:schemeClr>
                </a:solidFill>
              </a:rPr>
              <a:t>—</a:t>
            </a:r>
            <a:r>
              <a:rPr lang="zh-CN" altLang="en-US" sz="4235" b="1" dirty="0">
                <a:solidFill>
                  <a:schemeClr val="accent4">
                    <a:lumMod val="20000"/>
                    <a:lumOff val="80000"/>
                  </a:schemeClr>
                </a:solidFill>
              </a:rPr>
              <a:t>第二站：关键词</a:t>
            </a:r>
          </a:p>
        </p:txBody>
      </p:sp>
      <p:sp>
        <p:nvSpPr>
          <p:cNvPr id="3" name="副标题 2"/>
          <p:cNvSpPr>
            <a:spLocks noGrp="1"/>
          </p:cNvSpPr>
          <p:nvPr>
            <p:ph type="subTitle" idx="1"/>
          </p:nvPr>
        </p:nvSpPr>
        <p:spPr/>
        <p:txBody>
          <a:bodyPr/>
          <a:lstStyle/>
          <a:p>
            <a:r>
              <a:rPr lang="en-US" altLang="zh-CN" dirty="0" smtClean="0"/>
              <a:t>END</a:t>
            </a:r>
            <a:endParaRPr lang="zh-CN" altLang="en-US" dirty="0"/>
          </a:p>
        </p:txBody>
      </p:sp>
    </p:spTree>
    <p:extLst>
      <p:ext uri="{BB962C8B-B14F-4D97-AF65-F5344CB8AC3E}">
        <p14:creationId xmlns:p14="http://schemas.microsoft.com/office/powerpoint/2010/main" xmlns="" val="1866660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关键词与搜索词的区别</a:t>
            </a:r>
            <a:endParaRPr lang="zh-CN" altLang="en-US" dirty="0"/>
          </a:p>
        </p:txBody>
      </p:sp>
      <p:sp>
        <p:nvSpPr>
          <p:cNvPr id="3" name="内容占位符 2"/>
          <p:cNvSpPr>
            <a:spLocks noGrp="1"/>
          </p:cNvSpPr>
          <p:nvPr>
            <p:ph idx="1"/>
          </p:nvPr>
        </p:nvSpPr>
        <p:spPr/>
        <p:txBody>
          <a:bodyPr/>
          <a:lstStyle/>
          <a:p>
            <a:r>
              <a:rPr lang="zh-CN" altLang="en-US" dirty="0">
                <a:solidFill>
                  <a:schemeClr val="bg1"/>
                </a:solidFill>
                <a:effectLst>
                  <a:glow rad="228600">
                    <a:schemeClr val="accent2">
                      <a:satMod val="175000"/>
                      <a:alpha val="40000"/>
                    </a:schemeClr>
                  </a:glow>
                </a:effectLst>
                <a:latin typeface="微软雅黑" panose="020B0503020204020204" pitchFamily="34" charset="-122"/>
              </a:rPr>
              <a:t>搜索词是网民搜索时所输入的词，体现的是网民对信息的需求，目的是获得对他有用的搜索</a:t>
            </a:r>
            <a:r>
              <a:rPr lang="zh-CN" altLang="en-US" dirty="0" smtClean="0">
                <a:solidFill>
                  <a:schemeClr val="bg1"/>
                </a:solidFill>
                <a:effectLst>
                  <a:glow rad="228600">
                    <a:schemeClr val="accent2">
                      <a:satMod val="175000"/>
                      <a:alpha val="40000"/>
                    </a:schemeClr>
                  </a:glow>
                </a:effectLst>
                <a:latin typeface="微软雅黑" panose="020B0503020204020204" pitchFamily="34" charset="-122"/>
              </a:rPr>
              <a:t>结果</a:t>
            </a:r>
            <a:endParaRPr lang="en-US" altLang="zh-CN" dirty="0" smtClean="0">
              <a:solidFill>
                <a:schemeClr val="bg1"/>
              </a:solidFill>
              <a:effectLst>
                <a:glow rad="228600">
                  <a:schemeClr val="accent2">
                    <a:satMod val="175000"/>
                    <a:alpha val="40000"/>
                  </a:schemeClr>
                </a:glow>
              </a:effectLst>
              <a:latin typeface="微软雅黑" panose="020B0503020204020204" pitchFamily="34" charset="-122"/>
            </a:endParaRPr>
          </a:p>
          <a:p>
            <a:endParaRPr lang="en-US" altLang="zh-CN" dirty="0">
              <a:solidFill>
                <a:schemeClr val="bg1"/>
              </a:solidFill>
              <a:effectLst>
                <a:glow rad="228600">
                  <a:schemeClr val="accent2">
                    <a:satMod val="175000"/>
                    <a:alpha val="40000"/>
                  </a:schemeClr>
                </a:glow>
              </a:effectLst>
              <a:latin typeface="微软雅黑" panose="020B0503020204020204" pitchFamily="34" charset="-122"/>
            </a:endParaRPr>
          </a:p>
          <a:p>
            <a:r>
              <a:rPr lang="zh-CN" altLang="en-US" dirty="0">
                <a:solidFill>
                  <a:schemeClr val="bg1"/>
                </a:solidFill>
                <a:effectLst>
                  <a:glow rad="228600">
                    <a:schemeClr val="accent2">
                      <a:satMod val="175000"/>
                      <a:alpha val="40000"/>
                    </a:schemeClr>
                  </a:glow>
                </a:effectLst>
                <a:latin typeface="微软雅黑" panose="020B0503020204020204" pitchFamily="34" charset="-122"/>
              </a:rPr>
              <a:t>关键词是企业在百度推广里选择的词，目的是在网民搜索这个词时能出现自己的推广信息，对企业带来宣传价值和收益</a:t>
            </a:r>
          </a:p>
          <a:p>
            <a:endParaRPr lang="zh-CN" altLang="en-US" dirty="0" smtClean="0">
              <a:solidFill>
                <a:schemeClr val="bg1"/>
              </a:solidFill>
              <a:effectLst>
                <a:glow rad="228600">
                  <a:schemeClr val="accent2">
                    <a:satMod val="175000"/>
                    <a:alpha val="40000"/>
                  </a:schemeClr>
                </a:glow>
              </a:effectLst>
              <a:latin typeface="微软雅黑" panose="020B0503020204020204" pitchFamily="34" charset="-122"/>
            </a:endParaRPr>
          </a:p>
          <a:p>
            <a:endParaRPr lang="zh-CN" altLang="en-US" dirty="0"/>
          </a:p>
        </p:txBody>
      </p:sp>
    </p:spTree>
    <p:extLst>
      <p:ext uri="{BB962C8B-B14F-4D97-AF65-F5344CB8AC3E}">
        <p14:creationId xmlns:p14="http://schemas.microsoft.com/office/powerpoint/2010/main" xmlns="" val="2060293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知识问答题</a:t>
            </a:r>
          </a:p>
        </p:txBody>
      </p:sp>
      <p:sp>
        <p:nvSpPr>
          <p:cNvPr id="3" name="内容占位符 2"/>
          <p:cNvSpPr>
            <a:spLocks noGrp="1"/>
          </p:cNvSpPr>
          <p:nvPr>
            <p:ph idx="1"/>
          </p:nvPr>
        </p:nvSpPr>
        <p:spPr/>
        <p:txBody>
          <a:bodyPr/>
          <a:lstStyle/>
          <a:p>
            <a:r>
              <a:rPr lang="zh-CN" altLang="en-US" dirty="0" smtClean="0"/>
              <a:t>关键词是什么？有什么作用？</a:t>
            </a:r>
            <a:endParaRPr lang="en-US" altLang="zh-CN" dirty="0" smtClean="0"/>
          </a:p>
          <a:p>
            <a:r>
              <a:rPr lang="zh-CN" altLang="en-US" dirty="0" smtClean="0"/>
              <a:t>关键词与搜索词有什么区别？</a:t>
            </a:r>
            <a:endParaRPr lang="zh-CN" altLang="en-US" dirty="0"/>
          </a:p>
        </p:txBody>
      </p:sp>
    </p:spTree>
    <p:extLst>
      <p:ext uri="{BB962C8B-B14F-4D97-AF65-F5344CB8AC3E}">
        <p14:creationId xmlns:p14="http://schemas.microsoft.com/office/powerpoint/2010/main" xmlns="" val="3845335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dirty="0" smtClean="0"/>
              <a:t>关键词是什么及作用</a:t>
            </a:r>
            <a:endParaRPr lang="en-US" altLang="zh-CN" dirty="0" smtClean="0"/>
          </a:p>
          <a:p>
            <a:r>
              <a:rPr lang="zh-CN" altLang="en-US" dirty="0" smtClean="0"/>
              <a:t>关键词的匹配方式</a:t>
            </a:r>
            <a:endParaRPr lang="en-US" altLang="zh-CN" dirty="0" smtClean="0"/>
          </a:p>
          <a:p>
            <a:r>
              <a:rPr lang="zh-CN" altLang="en-US" dirty="0" smtClean="0"/>
              <a:t>关键词层级状态及功能</a:t>
            </a:r>
            <a:endParaRPr lang="en-US" altLang="zh-CN" dirty="0" smtClean="0"/>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457589" y="2057495"/>
            <a:ext cx="7256743" cy="777749"/>
          </a:xfrm>
          <a:prstGeom prst="rect">
            <a:avLst/>
          </a:prstGeom>
          <a:noFill/>
          <a:ln w="9525">
            <a:noFill/>
            <a:miter lim="800000"/>
            <a:headEnd/>
            <a:tailEnd/>
          </a:ln>
        </p:spPr>
      </p:pic>
    </p:spTree>
    <p:extLst>
      <p:ext uri="{BB962C8B-B14F-4D97-AF65-F5344CB8AC3E}">
        <p14:creationId xmlns:p14="http://schemas.microsoft.com/office/powerpoint/2010/main" xmlns="" val="207276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3405" y="254153"/>
            <a:ext cx="8661246" cy="961722"/>
          </a:xfrm>
        </p:spPr>
        <p:txBody>
          <a:bodyPr>
            <a:normAutofit/>
          </a:bodyPr>
          <a:lstStyle/>
          <a:p>
            <a:r>
              <a:rPr lang="zh-CN" altLang="en-US" b="1" dirty="0">
                <a:solidFill>
                  <a:schemeClr val="accent4">
                    <a:lumMod val="20000"/>
                    <a:lumOff val="80000"/>
                  </a:schemeClr>
                </a:solidFill>
              </a:rPr>
              <a:t>关键词与搜索词的关系（媒介）</a:t>
            </a:r>
          </a:p>
        </p:txBody>
      </p:sp>
      <p:sp>
        <p:nvSpPr>
          <p:cNvPr id="3" name="内容占位符 2"/>
          <p:cNvSpPr>
            <a:spLocks noGrp="1"/>
          </p:cNvSpPr>
          <p:nvPr>
            <p:ph idx="1"/>
          </p:nvPr>
        </p:nvSpPr>
        <p:spPr>
          <a:xfrm>
            <a:off x="502221" y="1614802"/>
            <a:ext cx="10972801" cy="4525270"/>
          </a:xfrm>
        </p:spPr>
        <p:txBody>
          <a:bodyPr>
            <a:normAutofit/>
          </a:bodyPr>
          <a:lstStyle/>
          <a:p>
            <a:pPr marL="0" indent="0">
              <a:buNone/>
            </a:pPr>
            <a:r>
              <a:rPr lang="zh-CN" altLang="en-US" dirty="0" smtClean="0"/>
              <a:t>匹配方式：</a:t>
            </a:r>
            <a:endParaRPr lang="en-US" altLang="zh-CN" dirty="0" smtClean="0"/>
          </a:p>
          <a:p>
            <a:r>
              <a:rPr lang="zh-CN" altLang="en-US" dirty="0" smtClean="0"/>
              <a:t>精确匹配</a:t>
            </a:r>
            <a:endParaRPr lang="en-US" altLang="zh-CN" dirty="0" smtClean="0"/>
          </a:p>
          <a:p>
            <a:r>
              <a:rPr lang="zh-CN" altLang="en-US" dirty="0" smtClean="0"/>
              <a:t>短语匹配</a:t>
            </a:r>
            <a:endParaRPr lang="en-US" altLang="zh-CN" sz="2539" dirty="0"/>
          </a:p>
          <a:p>
            <a:endParaRPr lang="en-US" altLang="zh-CN" dirty="0" smtClean="0"/>
          </a:p>
          <a:p>
            <a:endParaRPr lang="en-US" altLang="zh-CN" dirty="0" smtClean="0"/>
          </a:p>
        </p:txBody>
      </p:sp>
      <p:graphicFrame>
        <p:nvGraphicFramePr>
          <p:cNvPr id="4" name="表格 3"/>
          <p:cNvGraphicFramePr>
            <a:graphicFrameLocks noGrp="1"/>
          </p:cNvGraphicFramePr>
          <p:nvPr>
            <p:extLst>
              <p:ext uri="{D42A27DB-BD31-4B8C-83A1-F6EECF244321}">
                <p14:modId xmlns:p14="http://schemas.microsoft.com/office/powerpoint/2010/main" xmlns="" val="2904699370"/>
              </p:ext>
            </p:extLst>
          </p:nvPr>
        </p:nvGraphicFramePr>
        <p:xfrm>
          <a:off x="3505379" y="2057495"/>
          <a:ext cx="8127998" cy="2819204"/>
        </p:xfrm>
        <a:graphic>
          <a:graphicData uri="http://schemas.openxmlformats.org/drawingml/2006/table">
            <a:tbl>
              <a:tblPr/>
              <a:tblGrid>
                <a:gridCol w="1159284">
                  <a:extLst>
                    <a:ext uri="{9D8B030D-6E8A-4147-A177-3AD203B41FA5}">
                      <a16:colId xmlns:a16="http://schemas.microsoft.com/office/drawing/2014/main" xmlns="" val="20000"/>
                    </a:ext>
                  </a:extLst>
                </a:gridCol>
                <a:gridCol w="1160910">
                  <a:extLst>
                    <a:ext uri="{9D8B030D-6E8A-4147-A177-3AD203B41FA5}">
                      <a16:colId xmlns:a16="http://schemas.microsoft.com/office/drawing/2014/main" xmlns="" val="20001"/>
                    </a:ext>
                  </a:extLst>
                </a:gridCol>
                <a:gridCol w="1162537">
                  <a:extLst>
                    <a:ext uri="{9D8B030D-6E8A-4147-A177-3AD203B41FA5}">
                      <a16:colId xmlns:a16="http://schemas.microsoft.com/office/drawing/2014/main" xmlns="" val="20002"/>
                    </a:ext>
                  </a:extLst>
                </a:gridCol>
                <a:gridCol w="1160910">
                  <a:extLst>
                    <a:ext uri="{9D8B030D-6E8A-4147-A177-3AD203B41FA5}">
                      <a16:colId xmlns:a16="http://schemas.microsoft.com/office/drawing/2014/main" xmlns="" val="20003"/>
                    </a:ext>
                  </a:extLst>
                </a:gridCol>
                <a:gridCol w="1162537">
                  <a:extLst>
                    <a:ext uri="{9D8B030D-6E8A-4147-A177-3AD203B41FA5}">
                      <a16:colId xmlns:a16="http://schemas.microsoft.com/office/drawing/2014/main" xmlns="" val="20004"/>
                    </a:ext>
                  </a:extLst>
                </a:gridCol>
                <a:gridCol w="1160910">
                  <a:extLst>
                    <a:ext uri="{9D8B030D-6E8A-4147-A177-3AD203B41FA5}">
                      <a16:colId xmlns:a16="http://schemas.microsoft.com/office/drawing/2014/main" xmlns="" val="20005"/>
                    </a:ext>
                  </a:extLst>
                </a:gridCol>
                <a:gridCol w="1160910">
                  <a:extLst>
                    <a:ext uri="{9D8B030D-6E8A-4147-A177-3AD203B41FA5}">
                      <a16:colId xmlns:a16="http://schemas.microsoft.com/office/drawing/2014/main" xmlns="" val="20006"/>
                    </a:ext>
                  </a:extLst>
                </a:gridCol>
              </a:tblGrid>
              <a:tr h="469867">
                <a:tc gridSpan="7">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假如网民的搜索词是</a:t>
                      </a:r>
                      <a:r>
                        <a:rPr lang="zh-CN" sz="1700" b="1" kern="100" dirty="0" smtClean="0">
                          <a:solidFill>
                            <a:schemeClr val="bg1"/>
                          </a:solidFill>
                          <a:latin typeface="微软雅黑" pitchFamily="34" charset="-122"/>
                          <a:ea typeface="微软雅黑" pitchFamily="34" charset="-122"/>
                          <a:cs typeface="宋体"/>
                        </a:rPr>
                        <a:t>“</a:t>
                      </a:r>
                      <a:r>
                        <a:rPr lang="zh-CN" sz="1700" kern="100" dirty="0" smtClean="0">
                          <a:solidFill>
                            <a:schemeClr val="bg1"/>
                          </a:solidFill>
                          <a:latin typeface="微软雅黑" pitchFamily="34" charset="-122"/>
                          <a:ea typeface="微软雅黑" pitchFamily="34" charset="-122"/>
                          <a:cs typeface="宋体"/>
                        </a:rPr>
                        <a:t>李宁运动鞋</a:t>
                      </a:r>
                      <a:r>
                        <a:rPr lang="zh-CN" sz="1700" b="1" kern="100" dirty="0" smtClean="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pPr algn="ctr">
                        <a:lnSpc>
                          <a:spcPts val="2200"/>
                        </a:lnSpc>
                        <a:spcAft>
                          <a:spcPts val="0"/>
                        </a:spcAft>
                      </a:pPr>
                      <a:endParaRPr lang="zh-CN" sz="1600" kern="100" dirty="0">
                        <a:solidFill>
                          <a:schemeClr val="bg1"/>
                        </a:solidFill>
                        <a:latin typeface="微软雅黑" pitchFamily="34" charset="-122"/>
                        <a:ea typeface="微软雅黑" pitchFamily="34"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939736">
                <a:tc>
                  <a:txBody>
                    <a:bodyPr/>
                    <a:lstStyle/>
                    <a:p>
                      <a:pPr algn="ctr">
                        <a:lnSpc>
                          <a:spcPts val="2200"/>
                        </a:lnSpc>
                        <a:spcAft>
                          <a:spcPts val="0"/>
                        </a:spcAft>
                      </a:pPr>
                      <a:r>
                        <a:rPr lang="zh-CN" sz="1700" b="1" kern="100" dirty="0" smtClean="0">
                          <a:solidFill>
                            <a:schemeClr val="bg1"/>
                          </a:solidFill>
                          <a:latin typeface="微软雅黑" pitchFamily="34" charset="-122"/>
                          <a:ea typeface="微软雅黑" pitchFamily="34" charset="-122"/>
                          <a:cs typeface="宋体"/>
                        </a:rPr>
                        <a:t>关键词</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李宁运动鞋</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李宁运动鞋哪个系列的好</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李宁男运动鞋</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哪种运动鞋好</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李宁 新款鞋</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kern="100">
                          <a:solidFill>
                            <a:schemeClr val="bg1"/>
                          </a:solidFill>
                          <a:latin typeface="微软雅黑" pitchFamily="34" charset="-122"/>
                          <a:ea typeface="微软雅黑" pitchFamily="34" charset="-122"/>
                          <a:cs typeface="宋体"/>
                        </a:rPr>
                        <a:t>李宁服饰</a:t>
                      </a:r>
                      <a:endParaRPr lang="zh-CN" sz="1700" kern="10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xmlns="" val="10001"/>
                  </a:ext>
                </a:extLst>
              </a:tr>
              <a:tr h="469867">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精确</a:t>
                      </a:r>
                      <a:r>
                        <a:rPr lang="zh-CN" sz="1700" kern="100" dirty="0" smtClean="0">
                          <a:solidFill>
                            <a:schemeClr val="bg1"/>
                          </a:solidFill>
                          <a:latin typeface="微软雅黑" pitchFamily="34" charset="-122"/>
                          <a:ea typeface="微软雅黑" pitchFamily="34" charset="-122"/>
                          <a:cs typeface="宋体"/>
                        </a:rPr>
                        <a:t>匹配</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xmlns="" val="10002"/>
                  </a:ext>
                </a:extLst>
              </a:tr>
              <a:tr h="469867">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短语</a:t>
                      </a:r>
                      <a:r>
                        <a:rPr lang="zh-CN" sz="1700" kern="100" dirty="0" smtClean="0">
                          <a:solidFill>
                            <a:schemeClr val="bg1"/>
                          </a:solidFill>
                          <a:latin typeface="微软雅黑" pitchFamily="34" charset="-122"/>
                          <a:ea typeface="微软雅黑" pitchFamily="34" charset="-122"/>
                          <a:cs typeface="宋体"/>
                        </a:rPr>
                        <a:t>匹配</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en-US"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xmlns="" val="10003"/>
                  </a:ext>
                </a:extLst>
              </a:tr>
              <a:tr h="469867">
                <a:tc>
                  <a:txBody>
                    <a:bodyPr/>
                    <a:lstStyle/>
                    <a:p>
                      <a:pPr algn="ctr">
                        <a:lnSpc>
                          <a:spcPts val="2200"/>
                        </a:lnSpc>
                        <a:spcAft>
                          <a:spcPts val="0"/>
                        </a:spcAft>
                      </a:pPr>
                      <a:r>
                        <a:rPr lang="zh-CN" sz="1700" kern="100" dirty="0">
                          <a:solidFill>
                            <a:schemeClr val="bg1"/>
                          </a:solidFill>
                          <a:latin typeface="微软雅黑" pitchFamily="34" charset="-122"/>
                          <a:ea typeface="微软雅黑" pitchFamily="34" charset="-122"/>
                          <a:cs typeface="宋体"/>
                        </a:rPr>
                        <a:t>广泛</a:t>
                      </a:r>
                      <a:r>
                        <a:rPr lang="zh-CN" sz="1700" kern="100" dirty="0" smtClean="0">
                          <a:solidFill>
                            <a:schemeClr val="bg1"/>
                          </a:solidFill>
                          <a:latin typeface="微软雅黑" pitchFamily="34" charset="-122"/>
                          <a:ea typeface="微软雅黑" pitchFamily="34" charset="-122"/>
                          <a:cs typeface="宋体"/>
                        </a:rPr>
                        <a:t>匹配</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200"/>
                        </a:lnSpc>
                        <a:spcAft>
                          <a:spcPts val="0"/>
                        </a:spcAft>
                      </a:pPr>
                      <a:r>
                        <a:rPr lang="zh-CN" sz="1700" b="1" kern="100" dirty="0">
                          <a:solidFill>
                            <a:schemeClr val="bg1"/>
                          </a:solidFill>
                          <a:latin typeface="微软雅黑" pitchFamily="34" charset="-122"/>
                          <a:ea typeface="微软雅黑" pitchFamily="34" charset="-122"/>
                          <a:cs typeface="宋体"/>
                        </a:rPr>
                        <a:t>√</a:t>
                      </a:r>
                      <a:endParaRPr lang="zh-CN" sz="1700" kern="100" dirty="0">
                        <a:solidFill>
                          <a:schemeClr val="bg1"/>
                        </a:solidFill>
                        <a:latin typeface="微软雅黑" pitchFamily="34" charset="-122"/>
                        <a:ea typeface="微软雅黑" pitchFamily="34" charset="-122"/>
                        <a:cs typeface="Times New Roman"/>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xmlns="" val="10004"/>
                  </a:ext>
                </a:extLst>
              </a:tr>
            </a:tbl>
          </a:graphicData>
        </a:graphic>
      </p:graphicFrame>
      <p:sp>
        <p:nvSpPr>
          <p:cNvPr id="6" name="矩形 5"/>
          <p:cNvSpPr/>
          <p:nvPr/>
        </p:nvSpPr>
        <p:spPr>
          <a:xfrm>
            <a:off x="3581573" y="4952895"/>
            <a:ext cx="8000448" cy="613373"/>
          </a:xfrm>
          <a:prstGeom prst="rect">
            <a:avLst/>
          </a:prstGeom>
        </p:spPr>
        <p:txBody>
          <a:bodyPr wrap="square">
            <a:spAutoFit/>
          </a:bodyPr>
          <a:lstStyle/>
          <a:p>
            <a:r>
              <a:rPr lang="zh-CN" altLang="en-US" sz="1693" dirty="0">
                <a:solidFill>
                  <a:schemeClr val="bg1"/>
                </a:solidFill>
                <a:latin typeface="微软雅黑" pitchFamily="34" charset="-122"/>
                <a:ea typeface="微软雅黑" pitchFamily="34" charset="-122"/>
              </a:rPr>
              <a:t>关键词的不同匹配方式决定客户推广信息是否会出现在网民的搜索结果页</a:t>
            </a:r>
            <a:endParaRPr lang="en-US" altLang="zh-CN" sz="1693" dirty="0">
              <a:solidFill>
                <a:schemeClr val="bg1"/>
              </a:solidFill>
              <a:latin typeface="微软雅黑" pitchFamily="34" charset="-122"/>
              <a:ea typeface="微软雅黑" pitchFamily="34" charset="-122"/>
            </a:endParaRPr>
          </a:p>
          <a:p>
            <a:r>
              <a:rPr lang="zh-CN" altLang="zh-CN" sz="1693" b="1" dirty="0">
                <a:solidFill>
                  <a:schemeClr val="bg1"/>
                </a:solidFill>
                <a:latin typeface="微软雅黑" pitchFamily="34" charset="-122"/>
                <a:ea typeface="微软雅黑" pitchFamily="34" charset="-122"/>
              </a:rPr>
              <a:t>（</a:t>
            </a:r>
            <a:r>
              <a:rPr lang="zh-CN" altLang="zh-CN" sz="1693" dirty="0">
                <a:solidFill>
                  <a:schemeClr val="bg1"/>
                </a:solidFill>
                <a:latin typeface="微软雅黑" pitchFamily="34" charset="-122"/>
                <a:ea typeface="微软雅黑" pitchFamily="34" charset="-122"/>
              </a:rPr>
              <a:t>√ 可</a:t>
            </a:r>
            <a:r>
              <a:rPr lang="zh-CN" altLang="en-US" sz="1693" dirty="0">
                <a:solidFill>
                  <a:schemeClr val="bg1"/>
                </a:solidFill>
                <a:latin typeface="微软雅黑" pitchFamily="34" charset="-122"/>
                <a:ea typeface="微软雅黑" pitchFamily="34" charset="-122"/>
              </a:rPr>
              <a:t>出现</a:t>
            </a:r>
            <a:r>
              <a:rPr lang="zh-CN" altLang="zh-CN" sz="1693" dirty="0">
                <a:solidFill>
                  <a:schemeClr val="bg1"/>
                </a:solidFill>
                <a:latin typeface="微软雅黑" pitchFamily="34" charset="-122"/>
                <a:ea typeface="微软雅黑" pitchFamily="34" charset="-122"/>
              </a:rPr>
              <a:t>，</a:t>
            </a:r>
            <a:r>
              <a:rPr lang="en-US" altLang="zh-CN" sz="1693" dirty="0">
                <a:solidFill>
                  <a:schemeClr val="bg1"/>
                </a:solidFill>
                <a:latin typeface="微软雅黑" pitchFamily="34" charset="-122"/>
                <a:ea typeface="微软雅黑" pitchFamily="34" charset="-122"/>
              </a:rPr>
              <a:t>×</a:t>
            </a:r>
            <a:r>
              <a:rPr lang="zh-CN" altLang="zh-CN" sz="1693" dirty="0">
                <a:solidFill>
                  <a:schemeClr val="bg1"/>
                </a:solidFill>
                <a:latin typeface="微软雅黑" pitchFamily="34" charset="-122"/>
                <a:ea typeface="微软雅黑" pitchFamily="34" charset="-122"/>
              </a:rPr>
              <a:t>不可</a:t>
            </a:r>
            <a:r>
              <a:rPr lang="zh-CN" altLang="en-US" sz="1693" dirty="0">
                <a:solidFill>
                  <a:schemeClr val="bg1"/>
                </a:solidFill>
                <a:latin typeface="微软雅黑" pitchFamily="34" charset="-122"/>
                <a:ea typeface="微软雅黑" pitchFamily="34" charset="-122"/>
              </a:rPr>
              <a:t>出现</a:t>
            </a:r>
            <a:r>
              <a:rPr lang="zh-CN" altLang="zh-CN" sz="1693" b="1" dirty="0">
                <a:solidFill>
                  <a:schemeClr val="bg1"/>
                </a:solidFill>
                <a:latin typeface="微软雅黑" pitchFamily="34" charset="-122"/>
                <a:ea typeface="微软雅黑" pitchFamily="34" charset="-122"/>
              </a:rPr>
              <a:t>）</a:t>
            </a:r>
            <a:endParaRPr lang="zh-CN" altLang="en-US" sz="1693" dirty="0">
              <a:solidFill>
                <a:schemeClr val="bg1"/>
              </a:solidFill>
              <a:latin typeface="微软雅黑" pitchFamily="34" charset="-122"/>
              <a:ea typeface="微软雅黑" pitchFamily="34" charset="-122"/>
            </a:endParaRPr>
          </a:p>
        </p:txBody>
      </p:sp>
      <p:sp>
        <p:nvSpPr>
          <p:cNvPr id="7" name="TextBox 6"/>
          <p:cNvSpPr txBox="1"/>
          <p:nvPr/>
        </p:nvSpPr>
        <p:spPr>
          <a:xfrm>
            <a:off x="504519" y="4579978"/>
            <a:ext cx="2081584" cy="1100770"/>
          </a:xfrm>
          <a:prstGeom prst="rect">
            <a:avLst/>
          </a:prstGeom>
        </p:spPr>
        <p:txBody>
          <a:bodyPr vert="horz" lIns="96757" tIns="48378" rIns="96757" bIns="48378" rtlCol="0">
            <a:normAutofit/>
          </a:bodyPr>
          <a:lstStyle/>
          <a:p>
            <a:pPr marL="362822" indent="-362822">
              <a:spcBef>
                <a:spcPct val="20000"/>
              </a:spcBef>
              <a:buFont typeface="Arial" pitchFamily="34" charset="0"/>
              <a:buChar char="•"/>
            </a:pPr>
            <a:r>
              <a:rPr lang="zh-CN" altLang="en-US" sz="2963" dirty="0">
                <a:solidFill>
                  <a:schemeClr val="bg1">
                    <a:lumMod val="95000"/>
                  </a:schemeClr>
                </a:solidFill>
                <a:latin typeface="Verdana" pitchFamily="34" charset="0"/>
                <a:ea typeface="微软雅黑" pitchFamily="34" charset="-122"/>
              </a:rPr>
              <a:t>广泛匹配</a:t>
            </a:r>
            <a:endParaRPr lang="en-US" altLang="zh-CN" sz="2963" dirty="0">
              <a:solidFill>
                <a:schemeClr val="bg1">
                  <a:lumMod val="95000"/>
                </a:schemeClr>
              </a:solidFill>
              <a:latin typeface="Verdana" pitchFamily="34" charset="0"/>
              <a:ea typeface="微软雅黑" pitchFamily="34" charset="-122"/>
            </a:endParaRPr>
          </a:p>
          <a:p>
            <a:pPr marL="362822" indent="-362822">
              <a:spcBef>
                <a:spcPct val="20000"/>
              </a:spcBef>
              <a:buFont typeface="Arial" pitchFamily="34" charset="0"/>
              <a:buChar char="•"/>
            </a:pPr>
            <a:endParaRPr lang="zh-CN" altLang="en-US" sz="2963" dirty="0">
              <a:solidFill>
                <a:schemeClr val="bg1">
                  <a:lumMod val="95000"/>
                </a:schemeClr>
              </a:solidFill>
              <a:latin typeface="Verdana" pitchFamily="34" charset="0"/>
              <a:ea typeface="微软雅黑" pitchFamily="34" charset="-122"/>
            </a:endParaRPr>
          </a:p>
        </p:txBody>
      </p:sp>
      <p:sp>
        <p:nvSpPr>
          <p:cNvPr id="8" name="TextBox 7"/>
          <p:cNvSpPr txBox="1"/>
          <p:nvPr/>
        </p:nvSpPr>
        <p:spPr>
          <a:xfrm>
            <a:off x="906929" y="3295196"/>
            <a:ext cx="2081584" cy="1436240"/>
          </a:xfrm>
          <a:prstGeom prst="rect">
            <a:avLst/>
          </a:prstGeom>
        </p:spPr>
        <p:txBody>
          <a:bodyPr vert="horz" lIns="96757" tIns="48378" rIns="96757" bIns="48378" rtlCol="0">
            <a:normAutofit/>
          </a:bodyPr>
          <a:lstStyle/>
          <a:p>
            <a:pPr marL="362822" indent="-362822">
              <a:spcBef>
                <a:spcPct val="20000"/>
              </a:spcBef>
              <a:buFont typeface="Arial" pitchFamily="34" charset="0"/>
              <a:buChar char="•"/>
            </a:pPr>
            <a:r>
              <a:rPr lang="zh-CN" altLang="en-US" sz="2328" dirty="0">
                <a:solidFill>
                  <a:schemeClr val="bg1">
                    <a:lumMod val="95000"/>
                  </a:schemeClr>
                </a:solidFill>
                <a:latin typeface="Verdana" pitchFamily="34" charset="0"/>
                <a:ea typeface="微软雅黑" pitchFamily="34" charset="-122"/>
              </a:rPr>
              <a:t>精确包含</a:t>
            </a:r>
            <a:endParaRPr lang="en-US" altLang="zh-CN" sz="2328" dirty="0">
              <a:solidFill>
                <a:schemeClr val="bg1">
                  <a:lumMod val="95000"/>
                </a:schemeClr>
              </a:solidFill>
              <a:latin typeface="Verdana" pitchFamily="34" charset="0"/>
              <a:ea typeface="微软雅黑" pitchFamily="34" charset="-122"/>
            </a:endParaRPr>
          </a:p>
          <a:p>
            <a:pPr marL="362822" indent="-362822">
              <a:spcBef>
                <a:spcPct val="20000"/>
              </a:spcBef>
              <a:buFont typeface="Arial" pitchFamily="34" charset="0"/>
              <a:buChar char="•"/>
            </a:pPr>
            <a:r>
              <a:rPr lang="zh-CN" altLang="en-US" sz="2328" dirty="0">
                <a:solidFill>
                  <a:schemeClr val="bg1">
                    <a:lumMod val="95000"/>
                  </a:schemeClr>
                </a:solidFill>
                <a:latin typeface="Verdana" pitchFamily="34" charset="0"/>
                <a:ea typeface="微软雅黑" pitchFamily="34" charset="-122"/>
              </a:rPr>
              <a:t>同义包含</a:t>
            </a:r>
            <a:endParaRPr lang="en-US" altLang="zh-CN" sz="2328" dirty="0">
              <a:solidFill>
                <a:schemeClr val="bg1">
                  <a:lumMod val="95000"/>
                </a:schemeClr>
              </a:solidFill>
              <a:latin typeface="Verdana" pitchFamily="34" charset="0"/>
              <a:ea typeface="微软雅黑" pitchFamily="34" charset="-122"/>
            </a:endParaRPr>
          </a:p>
          <a:p>
            <a:pPr marL="362822" indent="-362822">
              <a:spcBef>
                <a:spcPct val="20000"/>
              </a:spcBef>
              <a:buFont typeface="Arial" pitchFamily="34" charset="0"/>
              <a:buChar char="•"/>
            </a:pPr>
            <a:r>
              <a:rPr lang="zh-CN" altLang="en-US" sz="2328" dirty="0">
                <a:solidFill>
                  <a:schemeClr val="bg1">
                    <a:lumMod val="95000"/>
                  </a:schemeClr>
                </a:solidFill>
                <a:latin typeface="Verdana" pitchFamily="34" charset="0"/>
                <a:ea typeface="微软雅黑" pitchFamily="34" charset="-122"/>
              </a:rPr>
              <a:t>核心包含</a:t>
            </a:r>
            <a:endParaRPr lang="en-US" altLang="zh-CN" sz="2328" dirty="0">
              <a:solidFill>
                <a:schemeClr val="bg1">
                  <a:lumMod val="95000"/>
                </a:schemeClr>
              </a:solidFill>
              <a:latin typeface="Verdana" pitchFamily="34" charset="0"/>
              <a:ea typeface="微软雅黑" pitchFamily="34" charset="-122"/>
            </a:endParaRPr>
          </a:p>
          <a:p>
            <a:pPr marL="362822" indent="-362822">
              <a:spcBef>
                <a:spcPct val="20000"/>
              </a:spcBef>
              <a:buFont typeface="Arial" pitchFamily="34" charset="0"/>
              <a:buChar char="•"/>
            </a:pPr>
            <a:endParaRPr lang="zh-CN" altLang="en-US" sz="2539" dirty="0">
              <a:solidFill>
                <a:schemeClr val="bg1">
                  <a:lumMod val="95000"/>
                </a:schemeClr>
              </a:solidFill>
              <a:latin typeface="Verdana" pitchFamily="34" charset="0"/>
              <a:ea typeface="微软雅黑" pitchFamily="34" charset="-122"/>
            </a:endParaRPr>
          </a:p>
        </p:txBody>
      </p:sp>
    </p:spTree>
    <p:extLst>
      <p:ext uri="{BB962C8B-B14F-4D97-AF65-F5344CB8AC3E}">
        <p14:creationId xmlns:p14="http://schemas.microsoft.com/office/powerpoint/2010/main" xmlns="" val="252613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par>
                                <p:cTn id="8" presetID="42" presetClass="path" presetSubtype="0" accel="50000" decel="50000" fill="hold" grpId="0" nodeType="withEffect">
                                  <p:stCondLst>
                                    <p:cond delay="0"/>
                                  </p:stCondLst>
                                  <p:childTnLst>
                                    <p:animMotion origin="layout" path="M 3.63999E-6 -1.35818E-6 L 3.63999E-6 0.17799 " pathEditMode="relative" rAng="0" ptsTypes="AA">
                                      <p:cBhvr>
                                        <p:cTn id="9" dur="500" fill="hold"/>
                                        <p:tgtEl>
                                          <p:spTgt spid="7"/>
                                        </p:tgtEl>
                                        <p:attrNameLst>
                                          <p:attrName>ppt_x</p:attrName>
                                          <p:attrName>ppt_y</p:attrName>
                                        </p:attrNameLst>
                                      </p:cBhvr>
                                      <p:rCtr x="0" y="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Gulim"/>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TotalTime>
  <Words>3987</Words>
  <Application>Microsoft Office PowerPoint</Application>
  <PresentationFormat>自定义</PresentationFormat>
  <Paragraphs>623</Paragraphs>
  <Slides>54</Slides>
  <Notes>42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54</vt:i4>
      </vt:variant>
    </vt:vector>
  </HeadingPairs>
  <TitlesOfParts>
    <vt:vector size="68" baseType="lpstr">
      <vt:lpstr>Arial</vt:lpstr>
      <vt:lpstr>宋体</vt:lpstr>
      <vt:lpstr>Calibri</vt:lpstr>
      <vt:lpstr>微软雅黑</vt:lpstr>
      <vt:lpstr>Lato Regular</vt:lpstr>
      <vt:lpstr>Open Sans Light</vt:lpstr>
      <vt:lpstr>Gulim</vt:lpstr>
      <vt:lpstr>Jokerman</vt:lpstr>
      <vt:lpstr>Lato Light</vt:lpstr>
      <vt:lpstr>Verdana</vt:lpstr>
      <vt:lpstr>Times New Roman</vt:lpstr>
      <vt:lpstr>Wingdings</vt:lpstr>
      <vt:lpstr>Raleway Light</vt:lpstr>
      <vt:lpstr>第一PPT模板网-WWW.1PPT.COM</vt:lpstr>
      <vt:lpstr>幻灯片 1</vt:lpstr>
      <vt:lpstr>幻灯片 2</vt:lpstr>
      <vt:lpstr>幻灯片 3</vt:lpstr>
      <vt:lpstr>关键词是什么</vt:lpstr>
      <vt:lpstr>关键词的作用</vt:lpstr>
      <vt:lpstr>关键词与搜索词的区别</vt:lpstr>
      <vt:lpstr>知识问答题</vt:lpstr>
      <vt:lpstr>课程目录</vt:lpstr>
      <vt:lpstr>关键词与搜索词的关系（媒介）</vt:lpstr>
      <vt:lpstr>精确匹配</vt:lpstr>
      <vt:lpstr>精确匹配—地域词扩展功能</vt:lpstr>
      <vt:lpstr>精确匹配地域词扩展（帐户功能）</vt:lpstr>
      <vt:lpstr>演示：精确匹配地域词扩展</vt:lpstr>
      <vt:lpstr>短语匹配</vt:lpstr>
      <vt:lpstr>广泛匹配</vt:lpstr>
      <vt:lpstr>各匹配方式的显示符号</vt:lpstr>
      <vt:lpstr>演示：关键词</vt:lpstr>
      <vt:lpstr>广泛与短语匹配带来的问题</vt:lpstr>
      <vt:lpstr>否定关键词</vt:lpstr>
      <vt:lpstr>否定关键词特殊说明</vt:lpstr>
      <vt:lpstr>精确否定关键词</vt:lpstr>
      <vt:lpstr>否定关键词（计划功能）</vt:lpstr>
      <vt:lpstr>精确否定关键词（计划功能）</vt:lpstr>
      <vt:lpstr>否定关键词（单元功能）</vt:lpstr>
      <vt:lpstr>精确否定关键词（单元功能）</vt:lpstr>
      <vt:lpstr>演示：否定关键词</vt:lpstr>
      <vt:lpstr>知识问答题</vt:lpstr>
      <vt:lpstr>操作练习题</vt:lpstr>
      <vt:lpstr>课程目录</vt:lpstr>
      <vt:lpstr>关键词状态及功能</vt:lpstr>
      <vt:lpstr>关键词状态含义</vt:lpstr>
      <vt:lpstr>关键词状态变化图</vt:lpstr>
      <vt:lpstr>关键词功能——匹配模式(一)</vt:lpstr>
      <vt:lpstr>关键词功能——匹配模式（二）</vt:lpstr>
      <vt:lpstr>关键词功能——分匹配出价</vt:lpstr>
      <vt:lpstr>关键词功能——出价</vt:lpstr>
      <vt:lpstr>关键词功能——出价</vt:lpstr>
      <vt:lpstr>关键词功能——移动/计算机访问URL</vt:lpstr>
      <vt:lpstr>关键词功能——批量移动/计算机访问URL</vt:lpstr>
      <vt:lpstr>关键词功能——暂停/启用</vt:lpstr>
      <vt:lpstr>关键词功能——激活</vt:lpstr>
      <vt:lpstr>物料标签</vt:lpstr>
      <vt:lpstr>关键词功能——设置标签</vt:lpstr>
      <vt:lpstr>关键词功能——批量设置标签</vt:lpstr>
      <vt:lpstr>幻灯片 45</vt:lpstr>
      <vt:lpstr>幻灯片 46</vt:lpstr>
      <vt:lpstr>幻灯片 47</vt:lpstr>
      <vt:lpstr>演示：关键词功能</vt:lpstr>
      <vt:lpstr>关键词的选择</vt:lpstr>
      <vt:lpstr>关键词状态含义</vt:lpstr>
      <vt:lpstr>知识问答题</vt:lpstr>
      <vt:lpstr>操作练习题</vt:lpstr>
      <vt:lpstr>随堂测试</vt:lpstr>
      <vt:lpstr>搜索推广基础知识—第二站：关键词</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jafferson</cp:lastModifiedBy>
  <cp:revision>311</cp:revision>
  <dcterms:created xsi:type="dcterms:W3CDTF">2014-11-23T09:38:00Z</dcterms:created>
  <dcterms:modified xsi:type="dcterms:W3CDTF">2022-05-10T13:50:39Z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