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8"/>
  </p:notesMasterIdLst>
  <p:sldIdLst>
    <p:sldId id="303" r:id="rId2"/>
    <p:sldId id="373" r:id="rId3"/>
    <p:sldId id="489" r:id="rId4"/>
    <p:sldId id="525" r:id="rId5"/>
    <p:sldId id="526" r:id="rId6"/>
    <p:sldId id="527" r:id="rId7"/>
    <p:sldId id="528" r:id="rId8"/>
    <p:sldId id="529" r:id="rId9"/>
    <p:sldId id="530" r:id="rId10"/>
    <p:sldId id="531" r:id="rId11"/>
    <p:sldId id="532" r:id="rId12"/>
    <p:sldId id="533" r:id="rId13"/>
    <p:sldId id="534" r:id="rId14"/>
    <p:sldId id="535" r:id="rId15"/>
    <p:sldId id="536" r:id="rId16"/>
    <p:sldId id="537" r:id="rId17"/>
    <p:sldId id="538" r:id="rId18"/>
    <p:sldId id="539" r:id="rId19"/>
    <p:sldId id="540" r:id="rId20"/>
    <p:sldId id="541" r:id="rId21"/>
    <p:sldId id="542" r:id="rId22"/>
    <p:sldId id="543" r:id="rId23"/>
    <p:sldId id="544" r:id="rId24"/>
    <p:sldId id="545" r:id="rId25"/>
    <p:sldId id="546" r:id="rId26"/>
    <p:sldId id="547" r:id="rId27"/>
    <p:sldId id="548" r:id="rId28"/>
    <p:sldId id="549" r:id="rId29"/>
    <p:sldId id="550" r:id="rId30"/>
    <p:sldId id="551" r:id="rId31"/>
    <p:sldId id="552" r:id="rId32"/>
    <p:sldId id="553" r:id="rId33"/>
    <p:sldId id="554" r:id="rId34"/>
    <p:sldId id="555" r:id="rId35"/>
    <p:sldId id="556" r:id="rId36"/>
    <p:sldId id="425" r:id="rId37"/>
  </p:sldIdLst>
  <p:sldSz cx="12192000" cy="6858000"/>
  <p:notesSz cx="6858000" cy="9144000"/>
  <p:embeddedFontLst>
    <p:embeddedFont>
      <p:font typeface="Calibri" pitchFamily="34" charset="0"/>
      <p:regular r:id="rId39"/>
      <p:bold r:id="rId40"/>
      <p:italic r:id="rId41"/>
      <p:boldItalic r:id="rId42"/>
    </p:embeddedFont>
    <p:embeddedFont>
      <p:font typeface="微软雅黑" pitchFamily="34" charset="-122"/>
      <p:regular r:id="rId43"/>
      <p:bold r:id="rId44"/>
    </p:embeddedFont>
    <p:embeddedFont>
      <p:font typeface="Verdana" pitchFamily="34" charset="0"/>
      <p:regular r:id="rId45"/>
      <p:bold r:id="rId46"/>
      <p:italic r:id="rId47"/>
      <p:boldItalic r:id="rId48"/>
    </p:embeddedFont>
    <p:embeddedFont>
      <p:font typeface="华文细黑" pitchFamily="2" charset="-122"/>
      <p:regular r:id="rId4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5">
          <p15:clr>
            <a:srgbClr val="A4A3A4"/>
          </p15:clr>
        </p15:guide>
        <p15:guide id="2" pos="3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16079"/>
    <a:srgbClr val="544C47"/>
    <a:srgbClr val="EA5326"/>
    <a:srgbClr val="B3B8B5"/>
    <a:srgbClr val="4BA93B"/>
    <a:srgbClr val="00B0F0"/>
    <a:srgbClr val="1B8ABF"/>
    <a:srgbClr val="E2524A"/>
    <a:srgbClr val="3B393E"/>
    <a:srgbClr val="F1E3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2642" autoAdjust="0"/>
  </p:normalViewPr>
  <p:slideViewPr>
    <p:cSldViewPr snapToGrid="0">
      <p:cViewPr varScale="1">
        <p:scale>
          <a:sx n="114" d="100"/>
          <a:sy n="114" d="100"/>
        </p:scale>
        <p:origin x="-360" y="-96"/>
      </p:cViewPr>
      <p:guideLst>
        <p:guide orient="horz" pos="2155"/>
        <p:guide pos="38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27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5EDD-FF9E-4057-A488-E848CDD604EF}" type="datetimeFigureOut">
              <a:rPr lang="zh-CN" altLang="en-US" smtClean="0"/>
              <a:pPr/>
              <a:t>2022/5/10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4CA6-4D40-4370-8D93-DA5309A0219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651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3543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0426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3161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如果您需要在创意中显示“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{”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、“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}”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符号，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方法：符号前增加“</a:t>
            </a:r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   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</a:t>
            </a:r>
            <a:endParaRPr lang="zh-CN" altLang="en-US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如果您需要在创意中显示“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中国历史” 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中国历史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插入了通配符</a:t>
            </a:r>
          </a:p>
          <a:p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方法：（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）输入“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后输入一个空格“ ”，然后插入通配符，如：“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{</a:t>
            </a:r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中国历史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}”</a:t>
            </a:r>
            <a:endParaRPr lang="zh-CN" altLang="en-US" sz="1200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）在输入法的中文状态下输入“：”，然后插入通配符，如：“：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{</a:t>
            </a:r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中国历史</a:t>
            </a:r>
            <a:r>
              <a:rPr lang="en-US" altLang="zh-CN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}”</a:t>
            </a:r>
            <a:r>
              <a:rPr lang="zh-CN" altLang="en-US" sz="1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42515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962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b="1" dirty="0" smtClean="0"/>
              <a:t>通配符</a:t>
            </a:r>
            <a:r>
              <a:rPr lang="zh-CN" altLang="zh-CN" sz="1200" dirty="0" smtClean="0"/>
              <a:t>是能够</a:t>
            </a:r>
            <a:r>
              <a:rPr lang="zh-CN" altLang="zh-CN" sz="1200" dirty="0" smtClean="0">
                <a:solidFill>
                  <a:srgbClr val="FFFF00"/>
                </a:solidFill>
              </a:rPr>
              <a:t>替代</a:t>
            </a:r>
            <a:r>
              <a:rPr lang="zh-CN" altLang="en-US" sz="1200" dirty="0" smtClean="0">
                <a:solidFill>
                  <a:srgbClr val="FFFF00"/>
                </a:solidFill>
              </a:rPr>
              <a:t>单元内所有</a:t>
            </a:r>
            <a:r>
              <a:rPr lang="zh-CN" altLang="zh-CN" sz="1200" dirty="0" smtClean="0">
                <a:solidFill>
                  <a:srgbClr val="FFFF00"/>
                </a:solidFill>
              </a:rPr>
              <a:t>关键词</a:t>
            </a:r>
            <a:r>
              <a:rPr lang="zh-CN" altLang="zh-CN" sz="1200" dirty="0" smtClean="0"/>
              <a:t>的符号</a:t>
            </a:r>
            <a:r>
              <a:rPr lang="zh-CN" altLang="en-US" sz="1200" dirty="0" smtClean="0"/>
              <a:t>，</a:t>
            </a:r>
            <a:r>
              <a:rPr lang="zh-CN" altLang="zh-CN" sz="1200" dirty="0" smtClean="0"/>
              <a:t>以增加创意</a:t>
            </a:r>
            <a:r>
              <a:rPr lang="zh-CN" altLang="zh-CN" sz="1200" b="1" dirty="0" smtClean="0">
                <a:solidFill>
                  <a:srgbClr val="FFFF00"/>
                </a:solidFill>
              </a:rPr>
              <a:t>飘红</a:t>
            </a:r>
            <a:r>
              <a:rPr lang="zh-CN" altLang="zh-CN" sz="1200" dirty="0" smtClean="0"/>
              <a:t>几率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增加飘红几率，迅速锁定目标客户眼球，</a:t>
            </a:r>
            <a:r>
              <a:rPr lang="zh-CN" altLang="zh-CN" dirty="0" smtClean="0"/>
              <a:t>带来更高的</a:t>
            </a:r>
            <a:r>
              <a:rPr lang="zh-CN" altLang="zh-CN" b="1" dirty="0" smtClean="0">
                <a:solidFill>
                  <a:srgbClr val="FFFF00"/>
                </a:solidFill>
              </a:rPr>
              <a:t>点击率</a:t>
            </a:r>
            <a:endParaRPr lang="zh-CN" altLang="en-US" b="1" dirty="0" smtClean="0">
              <a:solidFill>
                <a:srgbClr val="FFFF0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dirty="0" smtClean="0"/>
              <a:t>确保创意语句通顺、符合逻辑</a:t>
            </a:r>
            <a:endParaRPr lang="zh-CN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创意标题和描述</a:t>
            </a:r>
            <a:r>
              <a:rPr lang="zh-CN" altLang="zh-CN" sz="12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超长后</a:t>
            </a:r>
            <a:r>
              <a:rPr lang="zh-CN" altLang="en-US" sz="12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截断展现</a:t>
            </a:r>
            <a:endParaRPr lang="zh-CN" altLang="zh-CN" sz="1200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399494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41301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63444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99192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关键词层级跟创意层级的优先级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4771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5794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95476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49384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550527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89832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49890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36822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28724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56596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90626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6798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创意构成：标题、描述、显示</a:t>
            </a:r>
            <a:r>
              <a:rPr lang="en-US" altLang="zh-CN" dirty="0" smtClean="0"/>
              <a:t>URL</a:t>
            </a:r>
            <a:r>
              <a:rPr lang="zh-CN" altLang="en-US" dirty="0" smtClean="0"/>
              <a:t>及访问</a:t>
            </a:r>
            <a:r>
              <a:rPr lang="en-US" altLang="zh-CN" dirty="0" smtClean="0"/>
              <a:t>URL</a:t>
            </a:r>
          </a:p>
          <a:p>
            <a:r>
              <a:rPr lang="zh-CN" altLang="en-US" dirty="0" smtClean="0"/>
              <a:t>作用：免费的宣传阵地</a:t>
            </a:r>
            <a:r>
              <a:rPr lang="en-US" altLang="zh-CN" dirty="0" smtClean="0"/>
              <a:t>/</a:t>
            </a:r>
            <a:r>
              <a:rPr lang="zh-CN" altLang="en-US" dirty="0" smtClean="0"/>
              <a:t>商机的创造阵地</a:t>
            </a:r>
            <a:endParaRPr lang="en-US" altLang="zh-CN" dirty="0" smtClean="0"/>
          </a:p>
          <a:p>
            <a:r>
              <a:rPr lang="zh-CN" altLang="en-US" dirty="0" smtClean="0"/>
              <a:t>显示</a:t>
            </a:r>
            <a:r>
              <a:rPr lang="en-US" altLang="zh-CN" dirty="0" smtClean="0"/>
              <a:t>URL</a:t>
            </a:r>
            <a:r>
              <a:rPr lang="zh-CN" altLang="en-US" dirty="0" smtClean="0"/>
              <a:t>是网民在推广结果中看到的最后一行网址</a:t>
            </a:r>
          </a:p>
          <a:p>
            <a:r>
              <a:rPr lang="zh-CN" altLang="en-US" dirty="0" smtClean="0"/>
              <a:t>访问</a:t>
            </a:r>
            <a:r>
              <a:rPr lang="en-US" altLang="zh-CN" dirty="0" smtClean="0"/>
              <a:t>URL</a:t>
            </a:r>
            <a:r>
              <a:rPr lang="zh-CN" altLang="en-US" dirty="0" smtClean="0"/>
              <a:t>是网民点击推广结果后实际访问的网站页面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7491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aseline="0" dirty="0" smtClean="0"/>
              <a:t>2</a:t>
            </a:r>
            <a:r>
              <a:rPr lang="zh-CN" altLang="en-US" baseline="0" dirty="0" smtClean="0"/>
              <a:t>个字符：中文汉字，全角符号，全角英文，数字符号</a:t>
            </a:r>
            <a:endParaRPr lang="en-US" altLang="zh-CN" baseline="0" dirty="0" smtClean="0"/>
          </a:p>
          <a:p>
            <a:r>
              <a:rPr lang="en-US" altLang="zh-CN" baseline="0" dirty="0" smtClean="0"/>
              <a:t>1</a:t>
            </a:r>
            <a:r>
              <a:rPr lang="zh-CN" altLang="en-US" baseline="0" dirty="0" smtClean="0"/>
              <a:t>个字符：半角英文字母，阿拉伯数字，标点和空格</a:t>
            </a: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7475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创意的配图处理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1007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0406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4716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0826F-117D-4CE7-89C9-34A7A5E5507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3129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75"/>
          <a:stretch>
            <a:fillRect/>
          </a:stretch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3000">
        <p14:reveal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g_Picture_place-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2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12203143" cy="68580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Raleway Light"/>
                <a:cs typeface="Raleway Light"/>
              </a:defRPr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8661246" cy="961869"/>
          </a:xfrm>
        </p:spPr>
        <p:txBody>
          <a:bodyPr>
            <a:normAutofit/>
          </a:bodyPr>
          <a:lstStyle>
            <a:lvl1pPr algn="l">
              <a:defRPr sz="4235" b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1" cy="4525963"/>
          </a:xfrm>
        </p:spPr>
        <p:txBody>
          <a:bodyPr>
            <a:normAutofit/>
          </a:bodyPr>
          <a:lstStyle>
            <a:lvl1pPr>
              <a:defRPr sz="2965" baseline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1pPr>
            <a:lvl2pPr>
              <a:defRPr sz="2540" baseline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2pPr>
            <a:lvl3pPr>
              <a:defRPr sz="2115" baseline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3pPr>
            <a:lvl4pPr>
              <a:defRPr sz="1905" baseline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4pPr>
            <a:lvl5pPr>
              <a:defRPr sz="1905" baseline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7" name="Picture 24" descr="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775" y="1267394"/>
            <a:ext cx="1683161" cy="33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5"/>
            <a:ext cx="10363200" cy="14700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483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7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1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88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6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70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pic>
        <p:nvPicPr>
          <p:cNvPr id="4" name="Picture 24" descr="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0981" y="3553587"/>
            <a:ext cx="1683161" cy="33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8737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75"/>
          <a:stretch>
            <a:fillRect/>
          </a:stretch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3364432" y="675877"/>
            <a:ext cx="5464279" cy="5505834"/>
          </a:xfrm>
          <a:prstGeom prst="wedgeRoundRectCallout">
            <a:avLst/>
          </a:prstGeom>
          <a:solidFill>
            <a:srgbClr val="2E75B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026308" y="4162832"/>
            <a:ext cx="4317600" cy="310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52909" y="2427988"/>
            <a:ext cx="5605463" cy="1400373"/>
          </a:xfrm>
          <a:prstGeom prst="rect">
            <a:avLst/>
          </a:prstGeom>
          <a:noFill/>
        </p:spPr>
        <p:txBody>
          <a:bodyPr wrap="square" lIns="45711" tIns="22855" rIns="45711" bIns="22855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+mn-ea"/>
              </a:rPr>
              <a:t>搜索推广基础知识</a:t>
            </a:r>
            <a:r>
              <a:rPr lang="en-US" altLang="zh-CN" sz="4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+mn-ea"/>
              </a:rPr>
              <a:t>—</a:t>
            </a:r>
            <a:r>
              <a:rPr lang="zh-CN" altLang="en-US" sz="44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+mn-ea"/>
              </a:rPr>
              <a:t>第三站：创意</a:t>
            </a:r>
            <a:endParaRPr lang="zh-CN" altLang="en-US" sz="44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+mn-e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89946" y="5232141"/>
            <a:ext cx="1828800" cy="120485"/>
            <a:chOff x="10866255" y="8448874"/>
            <a:chExt cx="2738812" cy="73150"/>
          </a:xfrm>
        </p:grpSpPr>
        <p:sp>
          <p:nvSpPr>
            <p:cNvPr id="3" name="Rectangle 11"/>
            <p:cNvSpPr/>
            <p:nvPr/>
          </p:nvSpPr>
          <p:spPr>
            <a:xfrm flipV="1">
              <a:off x="10866255" y="8448874"/>
              <a:ext cx="407521" cy="731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8" tIns="60949" rIns="121898" bIns="60949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" name="Rectangle 12"/>
            <p:cNvSpPr/>
            <p:nvPr/>
          </p:nvSpPr>
          <p:spPr>
            <a:xfrm flipV="1">
              <a:off x="11330497" y="8448874"/>
              <a:ext cx="407521" cy="73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8" tIns="60949" rIns="121898" bIns="60949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4" name="Rectangle 13"/>
            <p:cNvSpPr/>
            <p:nvPr/>
          </p:nvSpPr>
          <p:spPr>
            <a:xfrm flipV="1">
              <a:off x="11809200" y="8448874"/>
              <a:ext cx="407521" cy="731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8" tIns="60949" rIns="121898" bIns="60949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5" name="Rectangle 14"/>
            <p:cNvSpPr/>
            <p:nvPr/>
          </p:nvSpPr>
          <p:spPr>
            <a:xfrm flipV="1">
              <a:off x="12273541" y="8448874"/>
              <a:ext cx="407521" cy="731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8" tIns="60949" rIns="121898" bIns="60949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6" name="Rectangle 15"/>
            <p:cNvSpPr/>
            <p:nvPr/>
          </p:nvSpPr>
          <p:spPr>
            <a:xfrm flipV="1">
              <a:off x="12737783" y="8448874"/>
              <a:ext cx="407521" cy="731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8" tIns="60949" rIns="121898" bIns="60949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7" name="Rectangle 16"/>
            <p:cNvSpPr/>
            <p:nvPr/>
          </p:nvSpPr>
          <p:spPr>
            <a:xfrm flipV="1">
              <a:off x="13197546" y="8448874"/>
              <a:ext cx="407521" cy="731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898" tIns="60949" rIns="121898" bIns="60949" rtlCol="0" anchor="ctr"/>
            <a:lstStyle/>
            <a:p>
              <a:pPr algn="ctr"/>
              <a:endParaRPr lang="en-US" sz="900" dirty="0"/>
            </a:p>
          </p:txBody>
        </p:sp>
      </p:grpSp>
      <p:sp>
        <p:nvSpPr>
          <p:cNvPr id="5" name="Freeform 280"/>
          <p:cNvSpPr>
            <a:spLocks noEditPoints="1"/>
          </p:cNvSpPr>
          <p:nvPr/>
        </p:nvSpPr>
        <p:spPr bwMode="auto">
          <a:xfrm>
            <a:off x="5719457" y="1482110"/>
            <a:ext cx="682592" cy="555654"/>
          </a:xfrm>
          <a:custGeom>
            <a:avLst/>
            <a:gdLst>
              <a:gd name="T0" fmla="*/ 0 w 283"/>
              <a:gd name="T1" fmla="*/ 282 h 282"/>
              <a:gd name="T2" fmla="*/ 142 w 283"/>
              <a:gd name="T3" fmla="*/ 282 h 282"/>
              <a:gd name="T4" fmla="*/ 142 w 283"/>
              <a:gd name="T5" fmla="*/ 0 h 282"/>
              <a:gd name="T6" fmla="*/ 0 w 283"/>
              <a:gd name="T7" fmla="*/ 0 h 282"/>
              <a:gd name="T8" fmla="*/ 0 w 283"/>
              <a:gd name="T9" fmla="*/ 282 h 282"/>
              <a:gd name="T10" fmla="*/ 89 w 283"/>
              <a:gd name="T11" fmla="*/ 35 h 282"/>
              <a:gd name="T12" fmla="*/ 124 w 283"/>
              <a:gd name="T13" fmla="*/ 35 h 282"/>
              <a:gd name="T14" fmla="*/ 124 w 283"/>
              <a:gd name="T15" fmla="*/ 70 h 282"/>
              <a:gd name="T16" fmla="*/ 89 w 283"/>
              <a:gd name="T17" fmla="*/ 70 h 282"/>
              <a:gd name="T18" fmla="*/ 89 w 283"/>
              <a:gd name="T19" fmla="*/ 35 h 282"/>
              <a:gd name="T20" fmla="*/ 89 w 283"/>
              <a:gd name="T21" fmla="*/ 106 h 282"/>
              <a:gd name="T22" fmla="*/ 124 w 283"/>
              <a:gd name="T23" fmla="*/ 106 h 282"/>
              <a:gd name="T24" fmla="*/ 124 w 283"/>
              <a:gd name="T25" fmla="*/ 141 h 282"/>
              <a:gd name="T26" fmla="*/ 89 w 283"/>
              <a:gd name="T27" fmla="*/ 141 h 282"/>
              <a:gd name="T28" fmla="*/ 89 w 283"/>
              <a:gd name="T29" fmla="*/ 106 h 282"/>
              <a:gd name="T30" fmla="*/ 89 w 283"/>
              <a:gd name="T31" fmla="*/ 176 h 282"/>
              <a:gd name="T32" fmla="*/ 124 w 283"/>
              <a:gd name="T33" fmla="*/ 176 h 282"/>
              <a:gd name="T34" fmla="*/ 124 w 283"/>
              <a:gd name="T35" fmla="*/ 212 h 282"/>
              <a:gd name="T36" fmla="*/ 89 w 283"/>
              <a:gd name="T37" fmla="*/ 212 h 282"/>
              <a:gd name="T38" fmla="*/ 89 w 283"/>
              <a:gd name="T39" fmla="*/ 176 h 282"/>
              <a:gd name="T40" fmla="*/ 18 w 283"/>
              <a:gd name="T41" fmla="*/ 35 h 282"/>
              <a:gd name="T42" fmla="*/ 53 w 283"/>
              <a:gd name="T43" fmla="*/ 35 h 282"/>
              <a:gd name="T44" fmla="*/ 53 w 283"/>
              <a:gd name="T45" fmla="*/ 70 h 282"/>
              <a:gd name="T46" fmla="*/ 18 w 283"/>
              <a:gd name="T47" fmla="*/ 70 h 282"/>
              <a:gd name="T48" fmla="*/ 18 w 283"/>
              <a:gd name="T49" fmla="*/ 35 h 282"/>
              <a:gd name="T50" fmla="*/ 18 w 283"/>
              <a:gd name="T51" fmla="*/ 106 h 282"/>
              <a:gd name="T52" fmla="*/ 53 w 283"/>
              <a:gd name="T53" fmla="*/ 106 h 282"/>
              <a:gd name="T54" fmla="*/ 53 w 283"/>
              <a:gd name="T55" fmla="*/ 141 h 282"/>
              <a:gd name="T56" fmla="*/ 18 w 283"/>
              <a:gd name="T57" fmla="*/ 141 h 282"/>
              <a:gd name="T58" fmla="*/ 18 w 283"/>
              <a:gd name="T59" fmla="*/ 106 h 282"/>
              <a:gd name="T60" fmla="*/ 18 w 283"/>
              <a:gd name="T61" fmla="*/ 176 h 282"/>
              <a:gd name="T62" fmla="*/ 53 w 283"/>
              <a:gd name="T63" fmla="*/ 176 h 282"/>
              <a:gd name="T64" fmla="*/ 53 w 283"/>
              <a:gd name="T65" fmla="*/ 212 h 282"/>
              <a:gd name="T66" fmla="*/ 18 w 283"/>
              <a:gd name="T67" fmla="*/ 212 h 282"/>
              <a:gd name="T68" fmla="*/ 18 w 283"/>
              <a:gd name="T69" fmla="*/ 176 h 282"/>
              <a:gd name="T70" fmla="*/ 159 w 283"/>
              <a:gd name="T71" fmla="*/ 88 h 282"/>
              <a:gd name="T72" fmla="*/ 283 w 283"/>
              <a:gd name="T73" fmla="*/ 88 h 282"/>
              <a:gd name="T74" fmla="*/ 283 w 283"/>
              <a:gd name="T75" fmla="*/ 106 h 282"/>
              <a:gd name="T76" fmla="*/ 159 w 283"/>
              <a:gd name="T77" fmla="*/ 106 h 282"/>
              <a:gd name="T78" fmla="*/ 159 w 283"/>
              <a:gd name="T79" fmla="*/ 88 h 282"/>
              <a:gd name="T80" fmla="*/ 159 w 283"/>
              <a:gd name="T81" fmla="*/ 282 h 282"/>
              <a:gd name="T82" fmla="*/ 195 w 283"/>
              <a:gd name="T83" fmla="*/ 282 h 282"/>
              <a:gd name="T84" fmla="*/ 195 w 283"/>
              <a:gd name="T85" fmla="*/ 212 h 282"/>
              <a:gd name="T86" fmla="*/ 248 w 283"/>
              <a:gd name="T87" fmla="*/ 212 h 282"/>
              <a:gd name="T88" fmla="*/ 248 w 283"/>
              <a:gd name="T89" fmla="*/ 282 h 282"/>
              <a:gd name="T90" fmla="*/ 283 w 283"/>
              <a:gd name="T91" fmla="*/ 282 h 282"/>
              <a:gd name="T92" fmla="*/ 283 w 283"/>
              <a:gd name="T93" fmla="*/ 123 h 282"/>
              <a:gd name="T94" fmla="*/ 159 w 283"/>
              <a:gd name="T95" fmla="*/ 123 h 282"/>
              <a:gd name="T96" fmla="*/ 159 w 283"/>
              <a:gd name="T97" fmla="*/ 28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2">
                <a:moveTo>
                  <a:pt x="0" y="282"/>
                </a:moveTo>
                <a:lnTo>
                  <a:pt x="142" y="282"/>
                </a:lnTo>
                <a:lnTo>
                  <a:pt x="142" y="0"/>
                </a:lnTo>
                <a:lnTo>
                  <a:pt x="0" y="0"/>
                </a:lnTo>
                <a:lnTo>
                  <a:pt x="0" y="282"/>
                </a:lnTo>
                <a:close/>
                <a:moveTo>
                  <a:pt x="89" y="35"/>
                </a:moveTo>
                <a:lnTo>
                  <a:pt x="124" y="35"/>
                </a:lnTo>
                <a:lnTo>
                  <a:pt x="124" y="70"/>
                </a:lnTo>
                <a:lnTo>
                  <a:pt x="89" y="70"/>
                </a:lnTo>
                <a:lnTo>
                  <a:pt x="89" y="35"/>
                </a:lnTo>
                <a:close/>
                <a:moveTo>
                  <a:pt x="89" y="106"/>
                </a:moveTo>
                <a:lnTo>
                  <a:pt x="124" y="106"/>
                </a:lnTo>
                <a:lnTo>
                  <a:pt x="124" y="141"/>
                </a:lnTo>
                <a:lnTo>
                  <a:pt x="89" y="141"/>
                </a:lnTo>
                <a:lnTo>
                  <a:pt x="89" y="106"/>
                </a:lnTo>
                <a:close/>
                <a:moveTo>
                  <a:pt x="89" y="176"/>
                </a:moveTo>
                <a:lnTo>
                  <a:pt x="124" y="176"/>
                </a:lnTo>
                <a:lnTo>
                  <a:pt x="124" y="212"/>
                </a:lnTo>
                <a:lnTo>
                  <a:pt x="89" y="212"/>
                </a:lnTo>
                <a:lnTo>
                  <a:pt x="89" y="176"/>
                </a:lnTo>
                <a:close/>
                <a:moveTo>
                  <a:pt x="18" y="35"/>
                </a:moveTo>
                <a:lnTo>
                  <a:pt x="53" y="35"/>
                </a:lnTo>
                <a:lnTo>
                  <a:pt x="53" y="70"/>
                </a:lnTo>
                <a:lnTo>
                  <a:pt x="18" y="70"/>
                </a:lnTo>
                <a:lnTo>
                  <a:pt x="18" y="35"/>
                </a:lnTo>
                <a:close/>
                <a:moveTo>
                  <a:pt x="18" y="106"/>
                </a:moveTo>
                <a:lnTo>
                  <a:pt x="53" y="106"/>
                </a:lnTo>
                <a:lnTo>
                  <a:pt x="53" y="141"/>
                </a:lnTo>
                <a:lnTo>
                  <a:pt x="18" y="141"/>
                </a:lnTo>
                <a:lnTo>
                  <a:pt x="18" y="106"/>
                </a:lnTo>
                <a:close/>
                <a:moveTo>
                  <a:pt x="18" y="176"/>
                </a:moveTo>
                <a:lnTo>
                  <a:pt x="53" y="176"/>
                </a:lnTo>
                <a:lnTo>
                  <a:pt x="53" y="212"/>
                </a:lnTo>
                <a:lnTo>
                  <a:pt x="18" y="212"/>
                </a:lnTo>
                <a:lnTo>
                  <a:pt x="18" y="176"/>
                </a:lnTo>
                <a:close/>
                <a:moveTo>
                  <a:pt x="159" y="88"/>
                </a:moveTo>
                <a:lnTo>
                  <a:pt x="283" y="88"/>
                </a:lnTo>
                <a:lnTo>
                  <a:pt x="283" y="106"/>
                </a:lnTo>
                <a:lnTo>
                  <a:pt x="159" y="106"/>
                </a:lnTo>
                <a:lnTo>
                  <a:pt x="159" y="88"/>
                </a:lnTo>
                <a:close/>
                <a:moveTo>
                  <a:pt x="159" y="282"/>
                </a:moveTo>
                <a:lnTo>
                  <a:pt x="195" y="282"/>
                </a:lnTo>
                <a:lnTo>
                  <a:pt x="195" y="212"/>
                </a:lnTo>
                <a:lnTo>
                  <a:pt x="248" y="212"/>
                </a:lnTo>
                <a:lnTo>
                  <a:pt x="248" y="282"/>
                </a:lnTo>
                <a:lnTo>
                  <a:pt x="283" y="282"/>
                </a:lnTo>
                <a:lnTo>
                  <a:pt x="283" y="123"/>
                </a:lnTo>
                <a:lnTo>
                  <a:pt x="159" y="123"/>
                </a:lnTo>
                <a:lnTo>
                  <a:pt x="159" y="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US" sz="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创意配图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368" y="1524132"/>
            <a:ext cx="8990980" cy="4969137"/>
          </a:xfrm>
          <a:prstGeom prst="flowChartProcess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203191" y="2085535"/>
            <a:ext cx="1752479" cy="268769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1" name="矩形 10"/>
          <p:cNvSpPr/>
          <p:nvPr/>
        </p:nvSpPr>
        <p:spPr>
          <a:xfrm>
            <a:off x="2210068" y="2507208"/>
            <a:ext cx="6019385" cy="218548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 xmlns="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2" name="矩形 11"/>
          <p:cNvSpPr/>
          <p:nvPr/>
        </p:nvSpPr>
        <p:spPr>
          <a:xfrm>
            <a:off x="9448570" y="2725756"/>
            <a:ext cx="2232772" cy="1465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gradFill>
              <a:gsLst>
                <a:gs pos="1700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62000">
                  <a:schemeClr val="accent1">
                    <a:lumMod val="45000"/>
                    <a:lumOff val="55000"/>
                    <a:alpha val="64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90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创意有1张和3张图的配图展现样式，建议最少上传</a:t>
            </a:r>
            <a:r>
              <a:rPr lang="en-US" altLang="zh-CN" sz="190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90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张配图</a:t>
            </a:r>
          </a:p>
        </p:txBody>
      </p:sp>
      <p:sp>
        <p:nvSpPr>
          <p:cNvPr id="7" name="矩形 6"/>
          <p:cNvSpPr/>
          <p:nvPr/>
        </p:nvSpPr>
        <p:spPr>
          <a:xfrm>
            <a:off x="2179074" y="5867232"/>
            <a:ext cx="768824" cy="304779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 xmlns="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</p:spTree>
    <p:extLst>
      <p:ext uri="{BB962C8B-B14F-4D97-AF65-F5344CB8AC3E}">
        <p14:creationId xmlns:p14="http://schemas.microsoft.com/office/powerpoint/2010/main" xmlns="" val="1065963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2" grpId="0" animBg="1"/>
      <p:bldP spid="12" grpId="1" bldLvl="0" animBg="1"/>
      <p:bldP spid="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通配符是什么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2539" b="1" dirty="0"/>
              <a:t>通配符</a:t>
            </a:r>
            <a:r>
              <a:rPr lang="zh-CN" altLang="zh-CN" sz="2539" dirty="0"/>
              <a:t>是能够</a:t>
            </a:r>
            <a:r>
              <a:rPr lang="zh-CN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替代</a:t>
            </a:r>
            <a:r>
              <a:rPr lang="zh-CN" altLang="en-US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单元内所有</a:t>
            </a:r>
            <a:r>
              <a:rPr lang="zh-CN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关键词</a:t>
            </a:r>
            <a:r>
              <a:rPr lang="zh-CN" altLang="zh-CN" sz="2539" dirty="0"/>
              <a:t>的符号</a:t>
            </a:r>
            <a:r>
              <a:rPr lang="zh-CN" altLang="en-US" sz="2539" dirty="0"/>
              <a:t>，</a:t>
            </a:r>
            <a:r>
              <a:rPr lang="zh-CN" altLang="zh-CN" sz="2539" dirty="0"/>
              <a:t>以增加创意</a:t>
            </a:r>
            <a:r>
              <a:rPr lang="zh-CN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飘红</a:t>
            </a:r>
            <a:r>
              <a:rPr lang="zh-CN" altLang="zh-CN" sz="2539" dirty="0"/>
              <a:t>几率</a:t>
            </a:r>
            <a:endParaRPr lang="en-US" altLang="zh-CN" sz="2539" dirty="0"/>
          </a:p>
          <a:p>
            <a:r>
              <a:rPr lang="zh-CN" altLang="zh-CN" sz="2539" dirty="0"/>
              <a:t>使用标志为</a:t>
            </a:r>
            <a:r>
              <a:rPr lang="en-US" altLang="zh-CN" sz="2539" dirty="0"/>
              <a:t>“ </a:t>
            </a:r>
            <a:r>
              <a:rPr lang="en-US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{</a:t>
            </a:r>
            <a:r>
              <a:rPr lang="zh-CN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默认关键词</a:t>
            </a:r>
            <a:r>
              <a:rPr lang="en-US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} </a:t>
            </a:r>
            <a:r>
              <a:rPr lang="en-US" altLang="zh-CN" sz="2539" dirty="0"/>
              <a:t>”</a:t>
            </a:r>
            <a:r>
              <a:rPr lang="zh-CN" altLang="zh-CN" sz="2539" dirty="0"/>
              <a:t>，其中的“默认关键词”几个字可以替换为任何已有关键词。</a:t>
            </a:r>
            <a:endParaRPr lang="en-US" altLang="zh-CN" sz="2539" dirty="0"/>
          </a:p>
          <a:p>
            <a:endParaRPr lang="en-US" altLang="zh-CN" sz="2539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465446"/>
              </p:ext>
            </p:extLst>
          </p:nvPr>
        </p:nvGraphicFramePr>
        <p:xfrm>
          <a:off x="686173" y="3298878"/>
          <a:ext cx="5257437" cy="126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5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402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创意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809">
                <a:tc>
                  <a:txBody>
                    <a:bodyPr/>
                    <a:lstStyle/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鲜花</a:t>
                      </a:r>
                      <a:endParaRPr lang="en-US" altLang="zh-CN" sz="1700" kern="1200" dirty="0" smtClean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99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朵鲜花</a:t>
                      </a:r>
                      <a:endParaRPr lang="en-US" altLang="zh-CN" sz="1700" kern="1200" dirty="0" smtClean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节日鲜花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标题： 百度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{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玫瑰</a:t>
                      </a:r>
                      <a:r>
                        <a:rPr lang="zh-CN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花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}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,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为生活添色</a:t>
                      </a:r>
                    </a:p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：百度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{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玫瑰</a:t>
                      </a:r>
                      <a:r>
                        <a:rPr lang="zh-CN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花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}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在手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,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芬芳大千世界</a:t>
                      </a:r>
                      <a:endParaRPr lang="en-US" altLang="zh-CN" sz="1700" kern="1200" dirty="0" smtClean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：四季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{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玫瑰</a:t>
                      </a:r>
                      <a:r>
                        <a:rPr lang="zh-CN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花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},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随时预定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,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保证新鲜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86173" y="4898968"/>
          <a:ext cx="5257437" cy="126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5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402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搜索词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展现结果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809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鲜花预订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标题： 百度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鲜花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为生活添色</a:t>
                      </a:r>
                    </a:p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：百度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鲜花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在手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,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芬芳大千世界</a:t>
                      </a:r>
                      <a:endParaRPr lang="en-US" altLang="zh-CN" sz="1700" kern="1200" dirty="0" smtClean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：四季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鲜花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随时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预定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,</a:t>
                      </a:r>
                      <a:r>
                        <a:rPr lang="zh-CN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保证新鲜</a:t>
                      </a:r>
                      <a:endParaRPr lang="zh-CN" altLang="en-US" sz="17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248390" y="3266778"/>
          <a:ext cx="5257437" cy="12663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29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5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402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创意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809">
                <a:tc>
                  <a:txBody>
                    <a:bodyPr/>
                    <a:lstStyle/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鲜花</a:t>
                      </a:r>
                      <a:endParaRPr lang="en-US" altLang="zh-CN" sz="1700" kern="12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99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朵鲜花</a:t>
                      </a:r>
                      <a:endParaRPr lang="en-US" altLang="zh-CN" sz="1700" kern="12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节日鲜花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标题： 百度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玫瑰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花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为生活添色</a:t>
                      </a:r>
                    </a:p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：百度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玫瑰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花在手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芬芳大千世界</a:t>
                      </a:r>
                      <a:endParaRPr lang="en-US" altLang="zh-CN" sz="1700" kern="12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：四季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玫瑰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花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随时预定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保证新鲜</a:t>
                      </a:r>
                      <a:endParaRPr lang="zh-CN" altLang="en-US" sz="17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248390" y="4866868"/>
          <a:ext cx="5257437" cy="12663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29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5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402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搜索词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展现结果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809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鲜花预订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标题： 百度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玫瑰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花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为生活添色</a:t>
                      </a:r>
                    </a:p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：百度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玫瑰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花在手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芬芳大千世界</a:t>
                      </a:r>
                      <a:endParaRPr lang="en-US" altLang="zh-CN" sz="1700" kern="12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：四季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玫瑰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花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en-US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随时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预定</a:t>
                      </a:r>
                      <a:r>
                        <a:rPr lang="en-US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</a:t>
                      </a:r>
                      <a:r>
                        <a:rPr lang="zh-CN" altLang="zh-CN" sz="1700" kern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保证新鲜</a:t>
                      </a:r>
                      <a:endParaRPr lang="zh-CN" altLang="en-US" sz="17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305199" y="6162179"/>
            <a:ext cx="86862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20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：当创意中有与搜索词一致（或意义相近）的部分时，会飘红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38653" y="2962000"/>
            <a:ext cx="1981063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：有通配符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00869" y="2895637"/>
            <a:ext cx="1981063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r>
              <a:rPr lang="en-US" altLang="zh-CN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：无通配符</a:t>
            </a:r>
          </a:p>
        </p:txBody>
      </p:sp>
      <p:sp>
        <p:nvSpPr>
          <p:cNvPr id="4" name="矩形 3"/>
          <p:cNvSpPr/>
          <p:nvPr/>
        </p:nvSpPr>
        <p:spPr>
          <a:xfrm>
            <a:off x="1829094" y="5257674"/>
            <a:ext cx="4114516" cy="9045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3" name="矩形 12"/>
          <p:cNvSpPr/>
          <p:nvPr/>
        </p:nvSpPr>
        <p:spPr>
          <a:xfrm>
            <a:off x="7446956" y="5242791"/>
            <a:ext cx="4114516" cy="9045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</p:spTree>
    <p:extLst>
      <p:ext uri="{BB962C8B-B14F-4D97-AF65-F5344CB8AC3E}">
        <p14:creationId xmlns:p14="http://schemas.microsoft.com/office/powerpoint/2010/main" xmlns="" val="346856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4" grpId="0" animBg="1"/>
      <p:bldP spid="4" grpId="1" animBg="1"/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使用通配符的好处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增加飘红几率，迅速锁定目标客户眼球，</a:t>
            </a:r>
            <a:r>
              <a:rPr lang="zh-CN" altLang="zh-CN" dirty="0" smtClean="0"/>
              <a:t>带来更高的</a:t>
            </a:r>
            <a:r>
              <a:rPr lang="zh-CN" altLang="zh-CN" sz="3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点击率</a:t>
            </a:r>
            <a:endParaRPr lang="zh-CN" altLang="en-US" sz="32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</p:txBody>
      </p:sp>
      <p:grpSp>
        <p:nvGrpSpPr>
          <p:cNvPr id="15" name="组合 32"/>
          <p:cNvGrpSpPr/>
          <p:nvPr/>
        </p:nvGrpSpPr>
        <p:grpSpPr bwMode="auto">
          <a:xfrm>
            <a:off x="1829095" y="2895637"/>
            <a:ext cx="6657924" cy="2346064"/>
            <a:chOff x="4214810" y="1643050"/>
            <a:chExt cx="3374417" cy="1166814"/>
          </a:xfrm>
        </p:grpSpPr>
        <p:grpSp>
          <p:nvGrpSpPr>
            <p:cNvPr id="16" name="组合 29"/>
            <p:cNvGrpSpPr/>
            <p:nvPr/>
          </p:nvGrpSpPr>
          <p:grpSpPr bwMode="auto">
            <a:xfrm>
              <a:off x="4214810" y="1643050"/>
              <a:ext cx="3354391" cy="1166814"/>
              <a:chOff x="5500694" y="1619244"/>
              <a:chExt cx="3354391" cy="1166814"/>
            </a:xfrm>
          </p:grpSpPr>
          <p:sp>
            <p:nvSpPr>
              <p:cNvPr id="18" name="Freeform 3"/>
              <p:cNvSpPr/>
              <p:nvPr/>
            </p:nvSpPr>
            <p:spPr bwMode="blackWhite">
              <a:xfrm>
                <a:off x="7446199" y="1619244"/>
                <a:ext cx="1408886" cy="1166814"/>
              </a:xfrm>
              <a:custGeom>
                <a:avLst/>
                <a:gdLst>
                  <a:gd name="T0" fmla="*/ 0 w 1448"/>
                  <a:gd name="T1" fmla="*/ 2147483647 h 1879"/>
                  <a:gd name="T2" fmla="*/ 0 w 1448"/>
                  <a:gd name="T3" fmla="*/ 2147483647 h 1879"/>
                  <a:gd name="T4" fmla="*/ 2147483647 w 1448"/>
                  <a:gd name="T5" fmla="*/ 2147483647 h 1879"/>
                  <a:gd name="T6" fmla="*/ 2147483647 w 1448"/>
                  <a:gd name="T7" fmla="*/ 0 h 1879"/>
                  <a:gd name="T8" fmla="*/ 2147483647 w 1448"/>
                  <a:gd name="T9" fmla="*/ 2147483647 h 1879"/>
                  <a:gd name="T10" fmla="*/ 2147483647 w 1448"/>
                  <a:gd name="T11" fmla="*/ 2147483647 h 1879"/>
                  <a:gd name="T12" fmla="*/ 2147483647 w 1448"/>
                  <a:gd name="T13" fmla="*/ 2147483647 h 1879"/>
                  <a:gd name="T14" fmla="*/ 0 w 1448"/>
                  <a:gd name="T15" fmla="*/ 2147483647 h 18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48"/>
                  <a:gd name="T25" fmla="*/ 0 h 1879"/>
                  <a:gd name="T26" fmla="*/ 1448 w 1448"/>
                  <a:gd name="T27" fmla="*/ 1879 h 18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48" h="1879">
                    <a:moveTo>
                      <a:pt x="0" y="1518"/>
                    </a:moveTo>
                    <a:lnTo>
                      <a:pt x="0" y="655"/>
                    </a:lnTo>
                    <a:lnTo>
                      <a:pt x="1087" y="392"/>
                    </a:lnTo>
                    <a:lnTo>
                      <a:pt x="1087" y="0"/>
                    </a:lnTo>
                    <a:lnTo>
                      <a:pt x="1447" y="895"/>
                    </a:lnTo>
                    <a:lnTo>
                      <a:pt x="1087" y="1878"/>
                    </a:lnTo>
                    <a:lnTo>
                      <a:pt x="1087" y="1518"/>
                    </a:lnTo>
                    <a:lnTo>
                      <a:pt x="0" y="1518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rnd">
                <a:solidFill>
                  <a:srgbClr val="0070C0"/>
                </a:solidFill>
                <a:round/>
              </a:ln>
            </p:spPr>
            <p:txBody>
              <a:bodyPr/>
              <a:lstStyle/>
              <a:p>
                <a:endParaRPr lang="zh-CN" altLang="en-US" sz="190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4"/>
              <p:cNvSpPr/>
              <p:nvPr/>
            </p:nvSpPr>
            <p:spPr bwMode="blackWhite">
              <a:xfrm>
                <a:off x="6429388" y="1874551"/>
                <a:ext cx="1316962" cy="884095"/>
              </a:xfrm>
              <a:custGeom>
                <a:avLst/>
                <a:gdLst>
                  <a:gd name="T0" fmla="*/ 0 w 1353"/>
                  <a:gd name="T1" fmla="*/ 2147483647 h 1423"/>
                  <a:gd name="T2" fmla="*/ 2147483647 w 1353"/>
                  <a:gd name="T3" fmla="*/ 2147483647 h 1423"/>
                  <a:gd name="T4" fmla="*/ 2147483647 w 1353"/>
                  <a:gd name="T5" fmla="*/ 2147483647 h 1423"/>
                  <a:gd name="T6" fmla="*/ 2147483647 w 1353"/>
                  <a:gd name="T7" fmla="*/ 0 h 1423"/>
                  <a:gd name="T8" fmla="*/ 2147483647 w 1353"/>
                  <a:gd name="T9" fmla="*/ 2147483647 h 1423"/>
                  <a:gd name="T10" fmla="*/ 2147483647 w 1353"/>
                  <a:gd name="T11" fmla="*/ 2147483647 h 1423"/>
                  <a:gd name="T12" fmla="*/ 2147483647 w 1353"/>
                  <a:gd name="T13" fmla="*/ 2147483647 h 1423"/>
                  <a:gd name="T14" fmla="*/ 0 w 1353"/>
                  <a:gd name="T15" fmla="*/ 2147483647 h 14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53"/>
                  <a:gd name="T25" fmla="*/ 0 h 1423"/>
                  <a:gd name="T26" fmla="*/ 1353 w 1353"/>
                  <a:gd name="T27" fmla="*/ 1423 h 14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53" h="1423">
                    <a:moveTo>
                      <a:pt x="0" y="1118"/>
                    </a:moveTo>
                    <a:lnTo>
                      <a:pt x="16" y="511"/>
                    </a:lnTo>
                    <a:lnTo>
                      <a:pt x="1016" y="263"/>
                    </a:lnTo>
                    <a:lnTo>
                      <a:pt x="1016" y="0"/>
                    </a:lnTo>
                    <a:lnTo>
                      <a:pt x="1352" y="679"/>
                    </a:lnTo>
                    <a:lnTo>
                      <a:pt x="1016" y="1422"/>
                    </a:lnTo>
                    <a:lnTo>
                      <a:pt x="1016" y="1118"/>
                    </a:lnTo>
                    <a:lnTo>
                      <a:pt x="0" y="1118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rnd">
                <a:solidFill>
                  <a:srgbClr val="00B0F0"/>
                </a:solidFill>
                <a:round/>
              </a:ln>
            </p:spPr>
            <p:txBody>
              <a:bodyPr/>
              <a:lstStyle/>
              <a:p>
                <a:endParaRPr lang="zh-CN" altLang="en-US" sz="190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5"/>
              <p:cNvSpPr/>
              <p:nvPr/>
            </p:nvSpPr>
            <p:spPr bwMode="blackWhite">
              <a:xfrm>
                <a:off x="5500694" y="2073111"/>
                <a:ext cx="1315541" cy="620830"/>
              </a:xfrm>
              <a:custGeom>
                <a:avLst/>
                <a:gdLst/>
                <a:ahLst/>
                <a:cxnLst>
                  <a:cxn ang="0">
                    <a:pos x="0" y="791"/>
                  </a:cxn>
                  <a:cxn ang="0">
                    <a:pos x="0" y="440"/>
                  </a:cxn>
                  <a:cxn ang="0">
                    <a:pos x="1023" y="184"/>
                  </a:cxn>
                  <a:cxn ang="0">
                    <a:pos x="1023" y="0"/>
                  </a:cxn>
                  <a:cxn ang="0">
                    <a:pos x="1351" y="480"/>
                  </a:cxn>
                  <a:cxn ang="0">
                    <a:pos x="1023" y="999"/>
                  </a:cxn>
                  <a:cxn ang="0">
                    <a:pos x="1023" y="791"/>
                  </a:cxn>
                  <a:cxn ang="0">
                    <a:pos x="0" y="791"/>
                  </a:cxn>
                </a:cxnLst>
                <a:rect l="0" t="0" r="r" b="b"/>
                <a:pathLst>
                  <a:path w="1352" h="1000">
                    <a:moveTo>
                      <a:pt x="0" y="791"/>
                    </a:moveTo>
                    <a:lnTo>
                      <a:pt x="0" y="440"/>
                    </a:lnTo>
                    <a:lnTo>
                      <a:pt x="1023" y="184"/>
                    </a:lnTo>
                    <a:lnTo>
                      <a:pt x="1023" y="0"/>
                    </a:lnTo>
                    <a:lnTo>
                      <a:pt x="1351" y="480"/>
                    </a:lnTo>
                    <a:lnTo>
                      <a:pt x="1023" y="999"/>
                    </a:lnTo>
                    <a:lnTo>
                      <a:pt x="1023" y="791"/>
                    </a:lnTo>
                    <a:lnTo>
                      <a:pt x="0" y="79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 cap="rnd" cmpd="sng">
                <a:solidFill>
                  <a:schemeClr val="accent1">
                    <a:lumMod val="90000"/>
                  </a:schemeClr>
                </a:solidFill>
                <a:prstDash val="solid"/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190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TextBox 27"/>
              <p:cNvSpPr txBox="1">
                <a:spLocks noChangeArrowheads="1"/>
              </p:cNvSpPr>
              <p:nvPr/>
            </p:nvSpPr>
            <p:spPr bwMode="auto">
              <a:xfrm>
                <a:off x="6882830" y="2208532"/>
                <a:ext cx="724073" cy="22020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1905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锁定眼球</a:t>
                </a:r>
              </a:p>
            </p:txBody>
          </p:sp>
          <p:sp>
            <p:nvSpPr>
              <p:cNvPr id="22" name="TextBox 28"/>
              <p:cNvSpPr txBox="1">
                <a:spLocks noChangeArrowheads="1"/>
              </p:cNvSpPr>
              <p:nvPr/>
            </p:nvSpPr>
            <p:spPr bwMode="auto">
              <a:xfrm>
                <a:off x="5884280" y="2318633"/>
                <a:ext cx="702343" cy="22020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1905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增加飘红</a:t>
                </a:r>
              </a:p>
            </p:txBody>
          </p:sp>
        </p:grpSp>
        <p:sp>
          <p:nvSpPr>
            <p:cNvPr id="17" name="TextBox 23"/>
            <p:cNvSpPr txBox="1">
              <a:spLocks noChangeArrowheads="1"/>
            </p:cNvSpPr>
            <p:nvPr/>
          </p:nvSpPr>
          <p:spPr bwMode="auto">
            <a:xfrm>
              <a:off x="6565009" y="2187129"/>
              <a:ext cx="1024218" cy="220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90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提高点击率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35988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什么情况下创意会飘红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30234" y="1943202"/>
            <a:ext cx="4266905" cy="4190711"/>
          </a:xfrm>
        </p:spPr>
        <p:txBody>
          <a:bodyPr>
            <a:no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第一种情况：当创意文字包含的词语与用户搜索词包含的词语</a:t>
            </a:r>
            <a:r>
              <a:rPr lang="zh-CN" altLang="en-US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完全一致或意义相近</a:t>
            </a:r>
            <a:r>
              <a:rPr lang="zh-CN" altLang="en-US" sz="2000" dirty="0">
                <a:latin typeface="+mj-ea"/>
                <a:ea typeface="+mj-ea"/>
              </a:rPr>
              <a:t>时，在展现时会出现飘</a:t>
            </a:r>
            <a:r>
              <a:rPr lang="zh-CN" altLang="en-US" sz="2000" dirty="0" smtClean="0">
                <a:latin typeface="+mj-ea"/>
                <a:ea typeface="+mj-ea"/>
              </a:rPr>
              <a:t>红</a:t>
            </a:r>
            <a:endParaRPr lang="en-US" altLang="zh-CN" sz="2000" dirty="0" smtClean="0">
              <a:latin typeface="+mj-ea"/>
              <a:ea typeface="+mj-ea"/>
            </a:endParaRPr>
          </a:p>
          <a:p>
            <a:endParaRPr lang="zh-CN" altLang="en-US" sz="2000" dirty="0">
              <a:latin typeface="+mj-ea"/>
              <a:ea typeface="+mj-ea"/>
            </a:endParaRPr>
          </a:p>
          <a:p>
            <a:r>
              <a:rPr lang="zh-CN" altLang="en-US" sz="2000" dirty="0" smtClean="0">
                <a:latin typeface="+mj-ea"/>
                <a:ea typeface="+mj-ea"/>
              </a:rPr>
              <a:t>第二</a:t>
            </a:r>
            <a:r>
              <a:rPr lang="zh-CN" altLang="en-US" sz="2000" dirty="0">
                <a:latin typeface="+mj-ea"/>
                <a:ea typeface="+mj-ea"/>
              </a:rPr>
              <a:t>种情况：如果创意标题或描述中含一个</a:t>
            </a:r>
            <a:r>
              <a:rPr lang="zh-CN" altLang="en-US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国内地名</a:t>
            </a:r>
            <a:r>
              <a:rPr lang="zh-CN" altLang="en-US" sz="2000" dirty="0">
                <a:latin typeface="+mj-ea"/>
                <a:ea typeface="+mj-ea"/>
              </a:rPr>
              <a:t>（省级或市级），当网民提交的检索词中不含地名、但网民所在地（以系统机制识别的</a:t>
            </a:r>
            <a:r>
              <a:rPr lang="en-US" altLang="zh-CN" sz="22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IP</a:t>
            </a:r>
            <a:r>
              <a:rPr lang="zh-CN" altLang="en-US" sz="2000" dirty="0">
                <a:latin typeface="+mj-ea"/>
                <a:ea typeface="+mj-ea"/>
              </a:rPr>
              <a:t>地址为准）包含在上述地名辖区内时，该地名就会飘红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53419" y="1524132"/>
            <a:ext cx="6890281" cy="495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1676706" y="5105284"/>
            <a:ext cx="904806" cy="30477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1676705" y="2487272"/>
            <a:ext cx="946016" cy="332170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2887243" y="2740444"/>
            <a:ext cx="541942" cy="231388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>
            <a:spLocks noChangeArrowheads="1"/>
          </p:cNvSpPr>
          <p:nvPr/>
        </p:nvSpPr>
        <p:spPr bwMode="auto">
          <a:xfrm>
            <a:off x="4754470" y="2895637"/>
            <a:ext cx="371507" cy="26220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>
            <a:spLocks noChangeArrowheads="1"/>
          </p:cNvSpPr>
          <p:nvPr/>
        </p:nvSpPr>
        <p:spPr bwMode="auto">
          <a:xfrm>
            <a:off x="4648301" y="3886168"/>
            <a:ext cx="380973" cy="30477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569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143342" y="4299242"/>
          <a:ext cx="7162306" cy="126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5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517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402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搜索词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展现结果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809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英语培训哪家好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标题：出国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英语培训培训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首选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A+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英语</a:t>
                      </a:r>
                    </a:p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人超小班，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30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课时，专业外教授课</a:t>
                      </a:r>
                    </a:p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：现在报名更有机会得免费课程！</a:t>
                      </a: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通配符使用注意事项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24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确保创意语句通顺、符合逻辑</a:t>
            </a:r>
            <a:endParaRPr lang="zh-CN" altLang="en-US" sz="24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</p:txBody>
      </p:sp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81663" y="4190947"/>
            <a:ext cx="609559" cy="60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671915"/>
              </p:ext>
            </p:extLst>
          </p:nvPr>
        </p:nvGraphicFramePr>
        <p:xfrm>
          <a:off x="1143342" y="2699152"/>
          <a:ext cx="7162306" cy="1266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5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517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2402"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创意</a:t>
                      </a:r>
                      <a:endParaRPr lang="zh-CN" altLang="en-US" sz="17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0809">
                <a:tc>
                  <a:txBody>
                    <a:bodyPr/>
                    <a:lstStyle/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英语培训</a:t>
                      </a:r>
                      <a:endParaRPr lang="en-US" altLang="zh-CN" sz="1700" kern="1200" dirty="0" smtClean="0">
                        <a:solidFill>
                          <a:schemeClr val="dk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[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外教英语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]</a:t>
                      </a:r>
                    </a:p>
                  </a:txBody>
                  <a:tcPr marL="96757" marR="96757" marT="48378" marB="48378"/>
                </a:tc>
                <a:tc>
                  <a:txBody>
                    <a:bodyPr/>
                    <a:lstStyle/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标题：出国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{</a:t>
                      </a:r>
                      <a:r>
                        <a:rPr lang="zh-CN" altLang="en-US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英语</a:t>
                      </a:r>
                      <a:r>
                        <a:rPr lang="en-US" altLang="zh-CN" sz="1700" b="1" kern="12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}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培训首选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A+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英语</a:t>
                      </a:r>
                    </a:p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人超小班，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30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课时，专业外教授课</a:t>
                      </a:r>
                    </a:p>
                    <a:p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描述</a:t>
                      </a:r>
                      <a:r>
                        <a:rPr lang="en-US" altLang="zh-CN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en-US" sz="17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：现在报名更有机会得免费课程！</a:t>
                      </a:r>
                    </a:p>
                  </a:txBody>
                  <a:tcPr marL="96757" marR="96757" marT="48378" marB="4837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4953079" y="4724311"/>
            <a:ext cx="914337" cy="30477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9537" y="6098582"/>
            <a:ext cx="2621230" cy="3854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带入词读一遍保证通顺</a:t>
            </a:r>
          </a:p>
        </p:txBody>
      </p:sp>
    </p:spTree>
    <p:extLst>
      <p:ext uri="{BB962C8B-B14F-4D97-AF65-F5344CB8AC3E}">
        <p14:creationId xmlns:p14="http://schemas.microsoft.com/office/powerpoint/2010/main" xmlns="" val="293460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创意插入通配符的展现规则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539" dirty="0"/>
              <a:t>创意插入通配符，正常情况下展现规则：</a:t>
            </a:r>
            <a:endParaRPr lang="en-US" altLang="zh-CN" sz="2539" dirty="0"/>
          </a:p>
          <a:p>
            <a:pPr>
              <a:buNone/>
            </a:pPr>
            <a:r>
              <a:rPr lang="zh-CN" altLang="en-US" sz="2539" dirty="0"/>
              <a:t>   通配符位置带入被触发关键词</a:t>
            </a:r>
            <a:endParaRPr lang="en-US" altLang="zh-CN" sz="2539" dirty="0"/>
          </a:p>
          <a:p>
            <a:r>
              <a:rPr lang="zh-CN" altLang="en-US" sz="2539" dirty="0"/>
              <a:t>创意插入通配符，超长情况下展现规则</a:t>
            </a:r>
            <a:r>
              <a:rPr lang="en-US" altLang="zh-CN" sz="2539" dirty="0"/>
              <a:t>:</a:t>
            </a:r>
            <a:endParaRPr lang="zh-CN" altLang="en-US" sz="2539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454199"/>
              </p:ext>
            </p:extLst>
          </p:nvPr>
        </p:nvGraphicFramePr>
        <p:xfrm>
          <a:off x="1149657" y="3613442"/>
          <a:ext cx="7579937" cy="88630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8047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61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789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09918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700" b="1" kern="1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展现样式</a:t>
                      </a:r>
                      <a:endParaRPr lang="zh-CN" sz="1700" b="1" kern="1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2567" marR="72567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700" b="1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sz="1700" b="1" kern="1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2567" marR="72567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700" b="1" kern="1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描述</a:t>
                      </a:r>
                      <a:endParaRPr lang="zh-CN" sz="1700" b="1" kern="1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2567" marR="72567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6390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左侧“</a:t>
                      </a:r>
                      <a:r>
                        <a:rPr lang="zh-CN" altLang="en-US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广告</a:t>
                      </a:r>
                      <a:r>
                        <a:rPr lang="zh-CN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”</a:t>
                      </a:r>
                      <a:endParaRPr lang="zh-CN" sz="1700" kern="1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2567" marR="72567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超长后</a:t>
                      </a:r>
                      <a:r>
                        <a:rPr lang="zh-CN" altLang="en-US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截断展现</a:t>
                      </a:r>
                      <a:endParaRPr lang="zh-CN" altLang="zh-CN" sz="1700" kern="1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2567" marR="72567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超长后</a:t>
                      </a:r>
                      <a:r>
                        <a:rPr lang="zh-CN" altLang="en-US" sz="1700" kern="1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截断展现</a:t>
                      </a:r>
                      <a:endParaRPr lang="zh-CN" sz="1700" kern="1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72567" marR="72567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8276117" y="2322101"/>
            <a:ext cx="3503949" cy="678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90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注意：</a:t>
            </a:r>
            <a:endParaRPr lang="en-US" altLang="zh-CN" sz="190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90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在创意中将最长的关键词插入</a:t>
            </a:r>
          </a:p>
        </p:txBody>
      </p:sp>
    </p:spTree>
    <p:extLst>
      <p:ext uri="{BB962C8B-B14F-4D97-AF65-F5344CB8AC3E}">
        <p14:creationId xmlns:p14="http://schemas.microsoft.com/office/powerpoint/2010/main" xmlns="" val="184496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演示：创意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系统操作：提交、编辑、删除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470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知识问答题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通配符是什么？有什么作用？</a:t>
            </a:r>
            <a:endParaRPr lang="en-US" altLang="zh-CN" dirty="0" smtClean="0"/>
          </a:p>
          <a:p>
            <a:r>
              <a:rPr lang="zh-CN" altLang="en-US" dirty="0" smtClean="0"/>
              <a:t>通配符使用的注意事项是什么？</a:t>
            </a:r>
            <a:endParaRPr lang="en-US" altLang="zh-CN" dirty="0" smtClean="0"/>
          </a:p>
          <a:p>
            <a:r>
              <a:rPr lang="zh-CN" altLang="en-US" dirty="0" smtClean="0"/>
              <a:t>不同</a:t>
            </a:r>
            <a:r>
              <a:rPr lang="zh-CN" altLang="en-US" dirty="0"/>
              <a:t>的展现样式，插入通配符</a:t>
            </a:r>
            <a:r>
              <a:rPr lang="zh-CN" altLang="en-US" dirty="0" smtClean="0"/>
              <a:t>后超长的展现</a:t>
            </a:r>
            <a:r>
              <a:rPr lang="zh-CN" altLang="en-US" dirty="0"/>
              <a:t>规则是什么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1648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操作练习题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请</a:t>
            </a:r>
            <a:r>
              <a:rPr lang="zh-CN" altLang="en-US" dirty="0"/>
              <a:t>在</a:t>
            </a:r>
            <a:r>
              <a:rPr lang="en-US" altLang="zh-CN" dirty="0"/>
              <a:t>A</a:t>
            </a:r>
            <a:r>
              <a:rPr lang="zh-CN" altLang="en-US" dirty="0"/>
              <a:t>计划</a:t>
            </a:r>
            <a:r>
              <a:rPr lang="en-US" altLang="zh-CN" dirty="0"/>
              <a:t>B</a:t>
            </a:r>
            <a:r>
              <a:rPr lang="zh-CN" altLang="en-US" dirty="0"/>
              <a:t>单元下提交一</a:t>
            </a:r>
            <a:r>
              <a:rPr lang="zh-CN" altLang="en-US" dirty="0" smtClean="0"/>
              <a:t>个</a:t>
            </a:r>
            <a:r>
              <a:rPr lang="zh-CN" altLang="en-US" dirty="0"/>
              <a:t>带通配符</a:t>
            </a:r>
            <a:r>
              <a:rPr lang="zh-CN" altLang="en-US" dirty="0" smtClean="0"/>
              <a:t>创意</a:t>
            </a:r>
            <a:r>
              <a:rPr lang="zh-CN" altLang="en-US" dirty="0"/>
              <a:t>？</a:t>
            </a:r>
          </a:p>
          <a:p>
            <a:r>
              <a:rPr lang="zh-CN" altLang="en-US" dirty="0"/>
              <a:t>请修改</a:t>
            </a:r>
            <a:r>
              <a:rPr lang="en-US" altLang="zh-CN" dirty="0"/>
              <a:t>A</a:t>
            </a:r>
            <a:r>
              <a:rPr lang="zh-CN" altLang="en-US" dirty="0"/>
              <a:t>创意的标题，添加一个字？</a:t>
            </a:r>
          </a:p>
          <a:p>
            <a:r>
              <a:rPr lang="zh-CN" altLang="en-US" dirty="0"/>
              <a:t>请删除</a:t>
            </a:r>
            <a:r>
              <a:rPr lang="en-US" altLang="zh-CN" dirty="0"/>
              <a:t>A</a:t>
            </a:r>
            <a:r>
              <a:rPr lang="zh-CN" altLang="en-US" dirty="0"/>
              <a:t>创意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r>
              <a:rPr lang="zh-CN" altLang="en-US" dirty="0"/>
              <a:t>当撰写创意标题超过标准限制时，系统提示什么？</a:t>
            </a:r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0741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课程目录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创意是什么及作用</a:t>
            </a:r>
            <a:endParaRPr lang="en-US" altLang="zh-CN" dirty="0" smtClean="0"/>
          </a:p>
          <a:p>
            <a:r>
              <a:rPr lang="zh-CN" altLang="en-US" dirty="0" smtClean="0"/>
              <a:t>创意通配符的含义及使用</a:t>
            </a:r>
            <a:endParaRPr lang="en-US" altLang="zh-CN" dirty="0" smtClean="0"/>
          </a:p>
          <a:p>
            <a:r>
              <a:rPr lang="zh-CN" alt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创意层级状态及功能</a:t>
            </a:r>
            <a:endParaRPr lang="en-US" altLang="zh-CN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zh-CN" altLang="en-US" dirty="0"/>
          </a:p>
        </p:txBody>
      </p:sp>
      <p:pic>
        <p:nvPicPr>
          <p:cNvPr id="4" name="图片 3" descr="Long Round corner Rectangle clear 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32" y="2549536"/>
            <a:ext cx="7256743" cy="77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8737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3" b="283"/>
          <a:stretch>
            <a:fillRect/>
          </a:stretch>
        </p:blipFill>
        <p:spPr>
          <a:xfrm>
            <a:off x="6191" y="0"/>
            <a:ext cx="12199938" cy="6858000"/>
          </a:xfrm>
        </p:spPr>
      </p:pic>
      <p:grpSp>
        <p:nvGrpSpPr>
          <p:cNvPr id="129" name="Group 128"/>
          <p:cNvGrpSpPr/>
          <p:nvPr/>
        </p:nvGrpSpPr>
        <p:grpSpPr>
          <a:xfrm>
            <a:off x="5506644" y="1458946"/>
            <a:ext cx="1206174" cy="1206488"/>
            <a:chOff x="10914389" y="3398630"/>
            <a:chExt cx="2545697" cy="2546360"/>
          </a:xfrm>
          <a:solidFill>
            <a:schemeClr val="bg1"/>
          </a:solidFill>
        </p:grpSpPr>
        <p:sp>
          <p:nvSpPr>
            <p:cNvPr id="130" name="Freeform 9"/>
            <p:cNvSpPr>
              <a:spLocks noEditPoints="1"/>
            </p:cNvSpPr>
            <p:nvPr/>
          </p:nvSpPr>
          <p:spPr bwMode="auto">
            <a:xfrm>
              <a:off x="10914389" y="3398630"/>
              <a:ext cx="2545697" cy="2546360"/>
            </a:xfrm>
            <a:custGeom>
              <a:avLst/>
              <a:gdLst>
                <a:gd name="T0" fmla="*/ 512 w 1024"/>
                <a:gd name="T1" fmla="*/ 0 h 1024"/>
                <a:gd name="T2" fmla="*/ 0 w 1024"/>
                <a:gd name="T3" fmla="*/ 512 h 1024"/>
                <a:gd name="T4" fmla="*/ 512 w 1024"/>
                <a:gd name="T5" fmla="*/ 1024 h 1024"/>
                <a:gd name="T6" fmla="*/ 1024 w 1024"/>
                <a:gd name="T7" fmla="*/ 512 h 1024"/>
                <a:gd name="T8" fmla="*/ 512 w 1024"/>
                <a:gd name="T9" fmla="*/ 0 h 1024"/>
                <a:gd name="T10" fmla="*/ 512 w 1024"/>
                <a:gd name="T11" fmla="*/ 951 h 1024"/>
                <a:gd name="T12" fmla="*/ 73 w 1024"/>
                <a:gd name="T13" fmla="*/ 512 h 1024"/>
                <a:gd name="T14" fmla="*/ 512 w 1024"/>
                <a:gd name="T15" fmla="*/ 73 h 1024"/>
                <a:gd name="T16" fmla="*/ 951 w 1024"/>
                <a:gd name="T17" fmla="*/ 512 h 1024"/>
                <a:gd name="T18" fmla="*/ 512 w 1024"/>
                <a:gd name="T19" fmla="*/ 951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4" h="1024">
                  <a:moveTo>
                    <a:pt x="512" y="0"/>
                  </a:moveTo>
                  <a:cubicBezTo>
                    <a:pt x="229" y="0"/>
                    <a:pt x="0" y="229"/>
                    <a:pt x="0" y="512"/>
                  </a:cubicBezTo>
                  <a:cubicBezTo>
                    <a:pt x="0" y="795"/>
                    <a:pt x="229" y="1024"/>
                    <a:pt x="512" y="1024"/>
                  </a:cubicBezTo>
                  <a:cubicBezTo>
                    <a:pt x="795" y="1024"/>
                    <a:pt x="1024" y="795"/>
                    <a:pt x="1024" y="512"/>
                  </a:cubicBezTo>
                  <a:cubicBezTo>
                    <a:pt x="1024" y="229"/>
                    <a:pt x="795" y="0"/>
                    <a:pt x="512" y="0"/>
                  </a:cubicBezTo>
                  <a:close/>
                  <a:moveTo>
                    <a:pt x="512" y="951"/>
                  </a:moveTo>
                  <a:cubicBezTo>
                    <a:pt x="270" y="951"/>
                    <a:pt x="73" y="754"/>
                    <a:pt x="73" y="512"/>
                  </a:cubicBezTo>
                  <a:cubicBezTo>
                    <a:pt x="73" y="270"/>
                    <a:pt x="270" y="73"/>
                    <a:pt x="512" y="73"/>
                  </a:cubicBezTo>
                  <a:cubicBezTo>
                    <a:pt x="754" y="73"/>
                    <a:pt x="951" y="270"/>
                    <a:pt x="951" y="512"/>
                  </a:cubicBezTo>
                  <a:cubicBezTo>
                    <a:pt x="951" y="754"/>
                    <a:pt x="754" y="951"/>
                    <a:pt x="512" y="9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21" tIns="45711" rIns="91421" bIns="45711"/>
            <a:lstStyle/>
            <a:p>
              <a:pPr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900"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11795226" y="4278110"/>
              <a:ext cx="787195" cy="787400"/>
              <a:chOff x="6350" y="4763"/>
              <a:chExt cx="2898775" cy="2898776"/>
            </a:xfrm>
            <a:grpFill/>
          </p:grpSpPr>
          <p:sp>
            <p:nvSpPr>
              <p:cNvPr id="132" name="Freeform 131"/>
              <p:cNvSpPr/>
              <p:nvPr/>
            </p:nvSpPr>
            <p:spPr bwMode="auto">
              <a:xfrm>
                <a:off x="6350" y="4763"/>
                <a:ext cx="727075" cy="723900"/>
              </a:xfrm>
              <a:custGeom>
                <a:avLst/>
                <a:gdLst>
                  <a:gd name="T0" fmla="*/ 168 w 193"/>
                  <a:gd name="T1" fmla="*/ 0 h 192"/>
                  <a:gd name="T2" fmla="*/ 24 w 193"/>
                  <a:gd name="T3" fmla="*/ 0 h 192"/>
                  <a:gd name="T4" fmla="*/ 0 w 193"/>
                  <a:gd name="T5" fmla="*/ 24 h 192"/>
                  <a:gd name="T6" fmla="*/ 0 w 193"/>
                  <a:gd name="T7" fmla="*/ 168 h 192"/>
                  <a:gd name="T8" fmla="*/ 24 w 193"/>
                  <a:gd name="T9" fmla="*/ 192 h 192"/>
                  <a:gd name="T10" fmla="*/ 168 w 193"/>
                  <a:gd name="T11" fmla="*/ 192 h 192"/>
                  <a:gd name="T12" fmla="*/ 193 w 193"/>
                  <a:gd name="T13" fmla="*/ 168 h 192"/>
                  <a:gd name="T14" fmla="*/ 193 w 193"/>
                  <a:gd name="T15" fmla="*/ 24 h 192"/>
                  <a:gd name="T16" fmla="*/ 168 w 193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2"/>
                      <a:pt x="11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2" y="192"/>
                      <a:pt x="193" y="182"/>
                      <a:pt x="193" y="168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93" y="11"/>
                      <a:pt x="182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828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900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3" name="Freeform 132"/>
              <p:cNvSpPr/>
              <p:nvPr/>
            </p:nvSpPr>
            <p:spPr bwMode="auto">
              <a:xfrm>
                <a:off x="6350" y="1093788"/>
                <a:ext cx="727075" cy="722313"/>
              </a:xfrm>
              <a:custGeom>
                <a:avLst/>
                <a:gdLst>
                  <a:gd name="T0" fmla="*/ 168 w 193"/>
                  <a:gd name="T1" fmla="*/ 0 h 192"/>
                  <a:gd name="T2" fmla="*/ 24 w 193"/>
                  <a:gd name="T3" fmla="*/ 0 h 192"/>
                  <a:gd name="T4" fmla="*/ 0 w 193"/>
                  <a:gd name="T5" fmla="*/ 24 h 192"/>
                  <a:gd name="T6" fmla="*/ 0 w 193"/>
                  <a:gd name="T7" fmla="*/ 168 h 192"/>
                  <a:gd name="T8" fmla="*/ 24 w 193"/>
                  <a:gd name="T9" fmla="*/ 192 h 192"/>
                  <a:gd name="T10" fmla="*/ 168 w 193"/>
                  <a:gd name="T11" fmla="*/ 192 h 192"/>
                  <a:gd name="T12" fmla="*/ 193 w 193"/>
                  <a:gd name="T13" fmla="*/ 168 h 192"/>
                  <a:gd name="T14" fmla="*/ 193 w 193"/>
                  <a:gd name="T15" fmla="*/ 24 h 192"/>
                  <a:gd name="T16" fmla="*/ 168 w 193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2" y="192"/>
                      <a:pt x="193" y="181"/>
                      <a:pt x="193" y="168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93" y="11"/>
                      <a:pt x="182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828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900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3" name="Freeform 162"/>
              <p:cNvSpPr/>
              <p:nvPr/>
            </p:nvSpPr>
            <p:spPr bwMode="auto">
              <a:xfrm>
                <a:off x="6350" y="2178051"/>
                <a:ext cx="727075" cy="725488"/>
              </a:xfrm>
              <a:custGeom>
                <a:avLst/>
                <a:gdLst>
                  <a:gd name="T0" fmla="*/ 168 w 193"/>
                  <a:gd name="T1" fmla="*/ 0 h 193"/>
                  <a:gd name="T2" fmla="*/ 24 w 193"/>
                  <a:gd name="T3" fmla="*/ 0 h 193"/>
                  <a:gd name="T4" fmla="*/ 0 w 193"/>
                  <a:gd name="T5" fmla="*/ 25 h 193"/>
                  <a:gd name="T6" fmla="*/ 0 w 193"/>
                  <a:gd name="T7" fmla="*/ 169 h 193"/>
                  <a:gd name="T8" fmla="*/ 24 w 193"/>
                  <a:gd name="T9" fmla="*/ 193 h 193"/>
                  <a:gd name="T10" fmla="*/ 168 w 193"/>
                  <a:gd name="T11" fmla="*/ 193 h 193"/>
                  <a:gd name="T12" fmla="*/ 193 w 193"/>
                  <a:gd name="T13" fmla="*/ 169 h 193"/>
                  <a:gd name="T14" fmla="*/ 193 w 193"/>
                  <a:gd name="T15" fmla="*/ 25 h 193"/>
                  <a:gd name="T16" fmla="*/ 168 w 193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3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82"/>
                      <a:pt x="11" y="193"/>
                      <a:pt x="24" y="193"/>
                    </a:cubicBezTo>
                    <a:cubicBezTo>
                      <a:pt x="168" y="193"/>
                      <a:pt x="168" y="193"/>
                      <a:pt x="168" y="193"/>
                    </a:cubicBezTo>
                    <a:cubicBezTo>
                      <a:pt x="182" y="193"/>
                      <a:pt x="193" y="182"/>
                      <a:pt x="193" y="169"/>
                    </a:cubicBezTo>
                    <a:cubicBezTo>
                      <a:pt x="193" y="25"/>
                      <a:pt x="193" y="25"/>
                      <a:pt x="193" y="25"/>
                    </a:cubicBezTo>
                    <a:cubicBezTo>
                      <a:pt x="193" y="11"/>
                      <a:pt x="182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828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900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4" name="Freeform 8"/>
              <p:cNvSpPr/>
              <p:nvPr/>
            </p:nvSpPr>
            <p:spPr bwMode="auto">
              <a:xfrm>
                <a:off x="1095375" y="4763"/>
                <a:ext cx="1809750" cy="723900"/>
              </a:xfrm>
              <a:custGeom>
                <a:avLst/>
                <a:gdLst>
                  <a:gd name="T0" fmla="*/ 457 w 481"/>
                  <a:gd name="T1" fmla="*/ 0 h 192"/>
                  <a:gd name="T2" fmla="*/ 24 w 481"/>
                  <a:gd name="T3" fmla="*/ 0 h 192"/>
                  <a:gd name="T4" fmla="*/ 0 w 481"/>
                  <a:gd name="T5" fmla="*/ 24 h 192"/>
                  <a:gd name="T6" fmla="*/ 0 w 481"/>
                  <a:gd name="T7" fmla="*/ 168 h 192"/>
                  <a:gd name="T8" fmla="*/ 24 w 481"/>
                  <a:gd name="T9" fmla="*/ 192 h 192"/>
                  <a:gd name="T10" fmla="*/ 457 w 481"/>
                  <a:gd name="T11" fmla="*/ 192 h 192"/>
                  <a:gd name="T12" fmla="*/ 481 w 481"/>
                  <a:gd name="T13" fmla="*/ 168 h 192"/>
                  <a:gd name="T14" fmla="*/ 481 w 481"/>
                  <a:gd name="T15" fmla="*/ 24 h 192"/>
                  <a:gd name="T16" fmla="*/ 457 w 481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1" h="192">
                    <a:moveTo>
                      <a:pt x="45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2"/>
                      <a:pt x="11" y="192"/>
                      <a:pt x="24" y="192"/>
                    </a:cubicBezTo>
                    <a:cubicBezTo>
                      <a:pt x="457" y="192"/>
                      <a:pt x="457" y="192"/>
                      <a:pt x="457" y="192"/>
                    </a:cubicBezTo>
                    <a:cubicBezTo>
                      <a:pt x="470" y="192"/>
                      <a:pt x="481" y="182"/>
                      <a:pt x="481" y="168"/>
                    </a:cubicBezTo>
                    <a:cubicBezTo>
                      <a:pt x="481" y="24"/>
                      <a:pt x="481" y="24"/>
                      <a:pt x="481" y="24"/>
                    </a:cubicBezTo>
                    <a:cubicBezTo>
                      <a:pt x="481" y="11"/>
                      <a:pt x="470" y="0"/>
                      <a:pt x="45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828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900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5" name="Freeform 9"/>
              <p:cNvSpPr/>
              <p:nvPr/>
            </p:nvSpPr>
            <p:spPr bwMode="auto">
              <a:xfrm>
                <a:off x="1095375" y="1093788"/>
                <a:ext cx="1809750" cy="722313"/>
              </a:xfrm>
              <a:custGeom>
                <a:avLst/>
                <a:gdLst>
                  <a:gd name="T0" fmla="*/ 457 w 481"/>
                  <a:gd name="T1" fmla="*/ 0 h 192"/>
                  <a:gd name="T2" fmla="*/ 24 w 481"/>
                  <a:gd name="T3" fmla="*/ 0 h 192"/>
                  <a:gd name="T4" fmla="*/ 0 w 481"/>
                  <a:gd name="T5" fmla="*/ 24 h 192"/>
                  <a:gd name="T6" fmla="*/ 0 w 481"/>
                  <a:gd name="T7" fmla="*/ 168 h 192"/>
                  <a:gd name="T8" fmla="*/ 24 w 481"/>
                  <a:gd name="T9" fmla="*/ 192 h 192"/>
                  <a:gd name="T10" fmla="*/ 457 w 481"/>
                  <a:gd name="T11" fmla="*/ 192 h 192"/>
                  <a:gd name="T12" fmla="*/ 481 w 481"/>
                  <a:gd name="T13" fmla="*/ 168 h 192"/>
                  <a:gd name="T14" fmla="*/ 481 w 481"/>
                  <a:gd name="T15" fmla="*/ 24 h 192"/>
                  <a:gd name="T16" fmla="*/ 457 w 481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1" h="192">
                    <a:moveTo>
                      <a:pt x="45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457" y="192"/>
                      <a:pt x="457" y="192"/>
                      <a:pt x="457" y="192"/>
                    </a:cubicBezTo>
                    <a:cubicBezTo>
                      <a:pt x="470" y="192"/>
                      <a:pt x="481" y="181"/>
                      <a:pt x="481" y="168"/>
                    </a:cubicBezTo>
                    <a:cubicBezTo>
                      <a:pt x="481" y="24"/>
                      <a:pt x="481" y="24"/>
                      <a:pt x="481" y="24"/>
                    </a:cubicBezTo>
                    <a:cubicBezTo>
                      <a:pt x="481" y="11"/>
                      <a:pt x="470" y="0"/>
                      <a:pt x="45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828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900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6" name="Freeform 10"/>
              <p:cNvSpPr/>
              <p:nvPr/>
            </p:nvSpPr>
            <p:spPr bwMode="auto">
              <a:xfrm>
                <a:off x="1095375" y="2178051"/>
                <a:ext cx="1809750" cy="725488"/>
              </a:xfrm>
              <a:custGeom>
                <a:avLst/>
                <a:gdLst>
                  <a:gd name="T0" fmla="*/ 457 w 481"/>
                  <a:gd name="T1" fmla="*/ 0 h 193"/>
                  <a:gd name="T2" fmla="*/ 24 w 481"/>
                  <a:gd name="T3" fmla="*/ 0 h 193"/>
                  <a:gd name="T4" fmla="*/ 0 w 481"/>
                  <a:gd name="T5" fmla="*/ 25 h 193"/>
                  <a:gd name="T6" fmla="*/ 0 w 481"/>
                  <a:gd name="T7" fmla="*/ 169 h 193"/>
                  <a:gd name="T8" fmla="*/ 24 w 481"/>
                  <a:gd name="T9" fmla="*/ 193 h 193"/>
                  <a:gd name="T10" fmla="*/ 457 w 481"/>
                  <a:gd name="T11" fmla="*/ 193 h 193"/>
                  <a:gd name="T12" fmla="*/ 481 w 481"/>
                  <a:gd name="T13" fmla="*/ 169 h 193"/>
                  <a:gd name="T14" fmla="*/ 481 w 481"/>
                  <a:gd name="T15" fmla="*/ 25 h 193"/>
                  <a:gd name="T16" fmla="*/ 457 w 481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1" h="193">
                    <a:moveTo>
                      <a:pt x="45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82"/>
                      <a:pt x="11" y="193"/>
                      <a:pt x="24" y="193"/>
                    </a:cubicBezTo>
                    <a:cubicBezTo>
                      <a:pt x="457" y="193"/>
                      <a:pt x="457" y="193"/>
                      <a:pt x="457" y="193"/>
                    </a:cubicBezTo>
                    <a:cubicBezTo>
                      <a:pt x="470" y="193"/>
                      <a:pt x="481" y="182"/>
                      <a:pt x="481" y="169"/>
                    </a:cubicBezTo>
                    <a:cubicBezTo>
                      <a:pt x="481" y="25"/>
                      <a:pt x="481" y="25"/>
                      <a:pt x="481" y="25"/>
                    </a:cubicBezTo>
                    <a:cubicBezTo>
                      <a:pt x="481" y="11"/>
                      <a:pt x="470" y="0"/>
                      <a:pt x="45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18281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900"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2999408" y="360254"/>
            <a:ext cx="6179850" cy="920799"/>
            <a:chOff x="5975053" y="720507"/>
            <a:chExt cx="12359700" cy="1841597"/>
          </a:xfrm>
        </p:grpSpPr>
        <p:sp>
          <p:nvSpPr>
            <p:cNvPr id="64" name="TextBox 63"/>
            <p:cNvSpPr txBox="1"/>
            <p:nvPr/>
          </p:nvSpPr>
          <p:spPr>
            <a:xfrm>
              <a:off x="5975053" y="720507"/>
              <a:ext cx="12359700" cy="1524000"/>
            </a:xfrm>
            <a:prstGeom prst="rect">
              <a:avLst/>
            </a:prstGeom>
            <a:noFill/>
          </p:spPr>
          <p:txBody>
            <a:bodyPr wrap="square" lIns="45711" tIns="22855" rIns="45711" bIns="22855" rtlCol="0">
              <a:spAutoFit/>
            </a:bodyPr>
            <a:lstStyle/>
            <a:p>
              <a:pPr algn="ctr"/>
              <a:r>
                <a:rPr lang="zh-CN" altLang="id-ID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+mn-ea"/>
                </a:rPr>
                <a:t>课程目标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1412311" y="2470667"/>
              <a:ext cx="1553038" cy="914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45669" tIns="22836" rIns="45669" bIns="22836" rtlCol="0" anchor="ctr"/>
            <a:lstStyle/>
            <a:p>
              <a:pPr algn="ctr"/>
              <a:endParaRPr lang="en-US" sz="900" dirty="0">
                <a:solidFill>
                  <a:schemeClr val="accent2"/>
                </a:solidFill>
                <a:latin typeface="Open Sans Ligh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83262" y="3604416"/>
            <a:ext cx="5525632" cy="500535"/>
            <a:chOff x="6763349" y="5598472"/>
            <a:chExt cx="11051264" cy="1001070"/>
          </a:xfrm>
        </p:grpSpPr>
        <p:sp>
          <p:nvSpPr>
            <p:cNvPr id="101" name="TextBox 100"/>
            <p:cNvSpPr txBox="1"/>
            <p:nvPr/>
          </p:nvSpPr>
          <p:spPr>
            <a:xfrm>
              <a:off x="7758561" y="5762426"/>
              <a:ext cx="10056052" cy="837116"/>
            </a:xfrm>
            <a:prstGeom prst="rect">
              <a:avLst/>
            </a:prstGeom>
            <a:noFill/>
          </p:spPr>
          <p:txBody>
            <a:bodyPr wrap="square" lIns="109709" tIns="54855" rIns="109709" bIns="54855" rtlCol="0">
              <a:spAutoFit/>
            </a:bodyPr>
            <a:lstStyle/>
            <a:p>
              <a:pPr algn="ju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+mn-ea"/>
                </a:rPr>
                <a:t>掌握创意是什么、作用及通配符的使用</a:t>
              </a:r>
            </a:p>
          </p:txBody>
        </p:sp>
        <p:sp>
          <p:nvSpPr>
            <p:cNvPr id="113" name="Round Same Side Corner Rectangle 112"/>
            <p:cNvSpPr/>
            <p:nvPr/>
          </p:nvSpPr>
          <p:spPr>
            <a:xfrm rot="10800000" flipH="1">
              <a:off x="7736447" y="5598472"/>
              <a:ext cx="109697" cy="91359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09" tIns="54855" rIns="109709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120" name="Round Same Side Corner Rectangle 119"/>
            <p:cNvSpPr/>
            <p:nvPr/>
          </p:nvSpPr>
          <p:spPr>
            <a:xfrm rot="10800000" flipH="1">
              <a:off x="7736447" y="5607944"/>
              <a:ext cx="109697" cy="91359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09" tIns="54855" rIns="109709" bIns="54855" rtlCol="0" anchor="ctr"/>
            <a:lstStyle/>
            <a:p>
              <a:pPr algn="ctr"/>
              <a:endParaRPr lang="bg-BG" sz="900"/>
            </a:p>
          </p:txBody>
        </p:sp>
        <p:sp>
          <p:nvSpPr>
            <p:cNvPr id="88" name="Freeform 222"/>
            <p:cNvSpPr>
              <a:spLocks noEditPoints="1"/>
            </p:cNvSpPr>
            <p:nvPr/>
          </p:nvSpPr>
          <p:spPr bwMode="auto">
            <a:xfrm>
              <a:off x="6763349" y="5765073"/>
              <a:ext cx="646914" cy="649763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383280" y="4573906"/>
            <a:ext cx="5525296" cy="533331"/>
            <a:chOff x="6746875" y="7169785"/>
            <a:chExt cx="11050592" cy="1066663"/>
          </a:xfrm>
        </p:grpSpPr>
        <p:sp>
          <p:nvSpPr>
            <p:cNvPr id="103" name="TextBox 102"/>
            <p:cNvSpPr txBox="1"/>
            <p:nvPr/>
          </p:nvSpPr>
          <p:spPr>
            <a:xfrm>
              <a:off x="7741415" y="7189787"/>
              <a:ext cx="10056052" cy="1046661"/>
            </a:xfrm>
            <a:prstGeom prst="rect">
              <a:avLst/>
            </a:prstGeom>
            <a:noFill/>
          </p:spPr>
          <p:txBody>
            <a:bodyPr wrap="square" lIns="109709" tIns="54855" rIns="109709" bIns="54855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+mn-ea"/>
                </a:rPr>
                <a:t>掌握创意层级的状态及功能</a:t>
              </a:r>
            </a:p>
          </p:txBody>
        </p:sp>
        <p:sp>
          <p:nvSpPr>
            <p:cNvPr id="114" name="Round Same Side Corner Rectangle 113"/>
            <p:cNvSpPr/>
            <p:nvPr/>
          </p:nvSpPr>
          <p:spPr>
            <a:xfrm rot="10800000" flipH="1">
              <a:off x="7741527" y="7169785"/>
              <a:ext cx="109697" cy="91359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09" tIns="54855" rIns="109709" bIns="54855" rtlCol="0" anchor="ctr"/>
            <a:lstStyle/>
            <a:p>
              <a:pPr algn="ctr"/>
              <a:endParaRPr lang="bg-BG" sz="900"/>
            </a:p>
          </p:txBody>
        </p:sp>
        <p:sp>
          <p:nvSpPr>
            <p:cNvPr id="89" name="Freeform 222"/>
            <p:cNvSpPr>
              <a:spLocks noEditPoints="1"/>
            </p:cNvSpPr>
            <p:nvPr/>
          </p:nvSpPr>
          <p:spPr bwMode="auto">
            <a:xfrm>
              <a:off x="6746875" y="7189165"/>
              <a:ext cx="646914" cy="649763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383262" y="5453194"/>
            <a:ext cx="5668645" cy="523330"/>
            <a:chOff x="6723979" y="8557517"/>
            <a:chExt cx="11337290" cy="1046659"/>
          </a:xfrm>
        </p:grpSpPr>
        <p:sp>
          <p:nvSpPr>
            <p:cNvPr id="111" name="TextBox 110"/>
            <p:cNvSpPr txBox="1"/>
            <p:nvPr/>
          </p:nvSpPr>
          <p:spPr>
            <a:xfrm>
              <a:off x="7696799" y="8557517"/>
              <a:ext cx="10364470" cy="1046659"/>
            </a:xfrm>
            <a:prstGeom prst="rect">
              <a:avLst/>
            </a:prstGeom>
            <a:noFill/>
          </p:spPr>
          <p:txBody>
            <a:bodyPr wrap="square" lIns="109709" tIns="54855" rIns="109709" bIns="54855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+mn-ea"/>
                </a:rPr>
                <a:t>掌握创意层级的基础系统操作</a:t>
              </a:r>
            </a:p>
          </p:txBody>
        </p:sp>
        <p:sp>
          <p:nvSpPr>
            <p:cNvPr id="115" name="Round Same Side Corner Rectangle 114"/>
            <p:cNvSpPr/>
            <p:nvPr/>
          </p:nvSpPr>
          <p:spPr>
            <a:xfrm rot="10800000" flipH="1">
              <a:off x="7719937" y="8688669"/>
              <a:ext cx="109697" cy="91359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09" tIns="54855" rIns="109709" bIns="54855" rtlCol="0" anchor="ctr"/>
            <a:lstStyle/>
            <a:p>
              <a:pPr algn="ctr"/>
              <a:endParaRPr lang="bg-BG" sz="900"/>
            </a:p>
          </p:txBody>
        </p:sp>
        <p:sp>
          <p:nvSpPr>
            <p:cNvPr id="90" name="Freeform 222"/>
            <p:cNvSpPr>
              <a:spLocks noEditPoints="1"/>
            </p:cNvSpPr>
            <p:nvPr/>
          </p:nvSpPr>
          <p:spPr bwMode="auto">
            <a:xfrm>
              <a:off x="6723979" y="8820398"/>
              <a:ext cx="646914" cy="649763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1" y="1564068"/>
            <a:ext cx="10872918" cy="44598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创意的状态及功能</a:t>
            </a: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9377834" y="3577902"/>
            <a:ext cx="527903" cy="2293648"/>
          </a:xfrm>
          <a:prstGeom prst="round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5791221" y="2434981"/>
            <a:ext cx="990532" cy="308267"/>
          </a:xfrm>
          <a:prstGeom prst="round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2972016" y="4223070"/>
            <a:ext cx="609558" cy="348851"/>
          </a:xfrm>
          <a:prstGeom prst="round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5791221" y="2743248"/>
            <a:ext cx="1012649" cy="1971907"/>
          </a:xfrm>
          <a:prstGeom prst="roundRect">
            <a:avLst/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38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创意的状态及功能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创意的状态：</a:t>
            </a:r>
            <a:endParaRPr lang="en-US" altLang="zh-CN" sz="28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  <a:p>
            <a:r>
              <a:rPr lang="en-US" altLang="zh-CN" dirty="0" smtClean="0"/>
              <a:t>—</a:t>
            </a:r>
            <a:r>
              <a:rPr lang="zh-CN" altLang="en-US" dirty="0" smtClean="0"/>
              <a:t>有效、不宜推广、暂停推广、审核中、待激活、部分无效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2800" b="1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创意的功能：</a:t>
            </a:r>
            <a:endParaRPr lang="en-US" altLang="zh-CN" sz="2800" b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  <a:p>
            <a:r>
              <a:rPr lang="en-US" altLang="zh-CN" dirty="0" smtClean="0"/>
              <a:t>—</a:t>
            </a:r>
            <a:r>
              <a:rPr lang="zh-CN" altLang="en-US" dirty="0"/>
              <a:t>设置标签、</a:t>
            </a:r>
            <a:r>
              <a:rPr lang="zh-CN" altLang="en-US" dirty="0" smtClean="0"/>
              <a:t>修改创意文字、</a:t>
            </a:r>
            <a:r>
              <a:rPr lang="zh-CN" altLang="en-US" dirty="0"/>
              <a:t>修改</a:t>
            </a:r>
            <a:r>
              <a:rPr lang="zh-CN" altLang="en-US" dirty="0" smtClean="0"/>
              <a:t>创意</a:t>
            </a:r>
            <a:r>
              <a:rPr lang="zh-CN" altLang="en-US" dirty="0"/>
              <a:t>网址</a:t>
            </a:r>
            <a:r>
              <a:rPr lang="zh-CN" altLang="en-US" dirty="0" smtClean="0"/>
              <a:t>、启用、暂停</a:t>
            </a:r>
            <a:r>
              <a:rPr lang="zh-CN" altLang="en-US" dirty="0"/>
              <a:t>、</a:t>
            </a:r>
            <a:r>
              <a:rPr lang="zh-CN" altLang="en-US" dirty="0" smtClean="0"/>
              <a:t>激活、删除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xmlns="" val="229717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创意状态含义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90237686"/>
              </p:ext>
            </p:extLst>
          </p:nvPr>
        </p:nvGraphicFramePr>
        <p:xfrm>
          <a:off x="609601" y="1600327"/>
          <a:ext cx="11048617" cy="493856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2540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148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797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37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2000" b="1" kern="1200" baseline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状态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2000" b="1" kern="1200" baseline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状态含义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2000" b="1" kern="1200" baseline="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怎么办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93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600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有效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表示</a:t>
                      </a: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创意</a:t>
                      </a:r>
                      <a:r>
                        <a:rPr lang="zh-CN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可</a:t>
                      </a:r>
                      <a:r>
                        <a:rPr lang="zh-CN" sz="1600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正常推广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\</a:t>
                      </a:r>
                      <a:endParaRPr lang="en-US" sz="1600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59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不宜推广</a:t>
                      </a:r>
                      <a:endParaRPr lang="zh-CN" sz="1600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表示创意因不符合推广标准而无法正常展现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根据系统显示的创意不宜推广的具体原因进行修改。系统会重新审核修改后的创意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66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暂停推广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表示创意已设置为暂停，此时这条创意将不会被展现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点击“启用”来取消该创意的暂停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4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审核中</a:t>
                      </a:r>
                      <a:endParaRPr lang="zh-CN" sz="1600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表示系统正在对创意进行审核，通过审核的创意才能正常推广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请耐心等待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40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待激活</a:t>
                      </a:r>
                      <a:endParaRPr lang="zh-CN" sz="1600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表示创意是由推广顾问创建的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客户激活这些创意，之后创意仍在“审核中”状态，审核完毕后才可以推广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46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部分无效</a:t>
                      </a:r>
                      <a:endParaRPr lang="zh-CN" sz="1600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表示默认</a:t>
                      </a:r>
                      <a:r>
                        <a:rPr lang="en-US" altLang="zh-CN" sz="1600" kern="1200" baseline="0" dirty="0" err="1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url</a:t>
                      </a: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或移动</a:t>
                      </a:r>
                      <a:r>
                        <a:rPr lang="en-US" altLang="zh-CN" sz="1600" kern="1200" baseline="0" dirty="0" err="1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url</a:t>
                      </a: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任一无效时，展现该状态。 </a:t>
                      </a: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altLang="en-US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修改</a:t>
                      </a:r>
                      <a:r>
                        <a:rPr lang="en-US" altLang="zh-CN" sz="1600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URL</a:t>
                      </a:r>
                      <a:endParaRPr lang="zh-CN" altLang="en-US" sz="1600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72567" marR="725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4372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创意状态变化图</a:t>
            </a:r>
          </a:p>
        </p:txBody>
      </p:sp>
      <p:pic>
        <p:nvPicPr>
          <p:cNvPr id="4" name="图片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1042" y="1236508"/>
            <a:ext cx="6862051" cy="549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67491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设置标签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7979" y="3036145"/>
            <a:ext cx="3184421" cy="1266636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可批量设置标签便于后期管理</a:t>
            </a:r>
            <a:endParaRPr lang="zh-CN" altLang="en-US" sz="2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2" y="1680996"/>
            <a:ext cx="7788377" cy="47467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4207" y="2467143"/>
            <a:ext cx="5974272" cy="356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879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修改创意文字</a:t>
            </a:r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8686255" y="2555101"/>
            <a:ext cx="3124351" cy="2362667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勾选要修改的创意</a:t>
            </a:r>
            <a:endParaRPr lang="en-US" altLang="zh-CN" sz="2400" dirty="0" smtClean="0"/>
          </a:p>
          <a:p>
            <a:r>
              <a:rPr lang="zh-CN" altLang="en-US" sz="2400" dirty="0" smtClean="0"/>
              <a:t>点击批量编辑</a:t>
            </a:r>
            <a:r>
              <a:rPr lang="en-US" altLang="zh-CN" sz="2400" dirty="0" smtClean="0"/>
              <a:t>-</a:t>
            </a:r>
            <a:r>
              <a:rPr lang="zh-CN" altLang="en-US" sz="2400" dirty="0" smtClean="0"/>
              <a:t>修改创意文字</a:t>
            </a:r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1" y="1544391"/>
            <a:ext cx="8076654" cy="49323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0458" y="2689517"/>
            <a:ext cx="7135797" cy="178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159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修改创意网址</a:t>
            </a:r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8534232" y="2056866"/>
            <a:ext cx="3185543" cy="4650082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创意中移动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计算机访问网址是网民点击创意后，进入移动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计算机网址对应的页面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zh-CN" altLang="en-US" sz="2000" dirty="0" smtClean="0"/>
              <a:t>若关键词单独设置移动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计算机访问网址，则网民点击创意后访问关键词单独设置的移动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计算机网址</a:t>
            </a:r>
            <a:endParaRPr lang="zh-CN" altLang="en-US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785" y="1695250"/>
            <a:ext cx="8076654" cy="45529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537" y="3600218"/>
            <a:ext cx="7135797" cy="147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608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743" y="1701154"/>
            <a:ext cx="7771408" cy="44245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启用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9969" y="3082858"/>
            <a:ext cx="3268247" cy="1619177"/>
          </a:xfrm>
        </p:spPr>
        <p:txBody>
          <a:bodyPr/>
          <a:lstStyle/>
          <a:p>
            <a:r>
              <a:rPr lang="zh-CN" altLang="en-US" sz="2400" dirty="0" smtClean="0"/>
              <a:t>启用是灰色的，</a:t>
            </a:r>
            <a:r>
              <a:rPr lang="zh-CN" altLang="en-US" sz="2400" dirty="0"/>
              <a:t>表示</a:t>
            </a:r>
            <a:r>
              <a:rPr lang="zh-CN" altLang="en-US" sz="2400" dirty="0" smtClean="0"/>
              <a:t>创意是正常上线的有效状态</a:t>
            </a:r>
            <a:endParaRPr lang="en-US" altLang="zh-CN" sz="2400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1856599" y="4233366"/>
            <a:ext cx="416644" cy="46866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3886353" y="3657585"/>
            <a:ext cx="449737" cy="311228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72671" y="3863116"/>
            <a:ext cx="383928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16164" y="3438676"/>
            <a:ext cx="470189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86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633" y="2046531"/>
            <a:ext cx="8686577" cy="41441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暂停</a:t>
            </a:r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8686622" y="4419532"/>
            <a:ext cx="477067" cy="37190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2241151" y="4430117"/>
            <a:ext cx="380974" cy="380974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C000"/>
            </a:solidFill>
            <a:prstDash val="sysDash"/>
            <a:round/>
          </a:ln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zh-CN" altLang="en-US" sz="1481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09735" y="4079338"/>
            <a:ext cx="470189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zh-CN" altLang="en-US" sz="4232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40238" y="4203850"/>
            <a:ext cx="470189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1209" y="4952895"/>
            <a:ext cx="1752479" cy="46265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miter lim="800000"/>
            <a:headEnd/>
            <a:tailEnd/>
          </a:ln>
        </p:spPr>
      </p:pic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4477824" y="4160985"/>
            <a:ext cx="475255" cy="334741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C000"/>
            </a:solidFill>
            <a:prstDash val="sysDash"/>
            <a:round/>
          </a:ln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zh-CN" altLang="en-US" sz="1481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62548" y="3899071"/>
            <a:ext cx="509628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zh-CN" altLang="en-US" sz="4232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56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9" grpId="0"/>
      <p:bldP spid="6" grpId="0" animBg="1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743" y="1701154"/>
            <a:ext cx="7771408" cy="44245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激活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9969" y="3082858"/>
            <a:ext cx="3268247" cy="1619177"/>
          </a:xfrm>
        </p:spPr>
        <p:txBody>
          <a:bodyPr/>
          <a:lstStyle/>
          <a:p>
            <a:r>
              <a:rPr lang="zh-CN" altLang="en-US" sz="2400" dirty="0" smtClean="0"/>
              <a:t>激活是灰色的，表示没有需要激活的创意</a:t>
            </a:r>
            <a:endParaRPr lang="en-US" altLang="zh-CN" sz="2400" dirty="0" smtClean="0"/>
          </a:p>
          <a:p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1856599" y="4233366"/>
            <a:ext cx="416644" cy="468669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3886353" y="4233366"/>
            <a:ext cx="449737" cy="425523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72671" y="3863116"/>
            <a:ext cx="383928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81765" y="4045007"/>
            <a:ext cx="470189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09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课程目录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创意是什么及作用</a:t>
            </a:r>
            <a:endParaRPr lang="en-US" altLang="zh-CN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zh-CN" altLang="en-US" dirty="0" smtClean="0"/>
              <a:t>创意通配符的含义及使用</a:t>
            </a:r>
            <a:endParaRPr lang="en-US" altLang="zh-CN" dirty="0" smtClean="0"/>
          </a:p>
          <a:p>
            <a:r>
              <a:rPr lang="zh-CN" altLang="en-US" dirty="0" smtClean="0"/>
              <a:t>创意层级状态及功能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 descr="Long Round corner Rectangle clear 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26" y="1443767"/>
            <a:ext cx="7256743" cy="77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7968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715" y="1644603"/>
            <a:ext cx="8410076" cy="478821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创意功能</a:t>
            </a:r>
            <a:r>
              <a:rPr lang="en-US" altLang="zh-CN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——</a:t>
            </a:r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删除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27927" y="2807725"/>
            <a:ext cx="2667195" cy="1793639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勾选要删除的创意，点击批量编辑</a:t>
            </a:r>
            <a:r>
              <a:rPr lang="en-US" altLang="zh-CN" sz="2400" dirty="0" smtClean="0"/>
              <a:t>-</a:t>
            </a:r>
            <a:r>
              <a:rPr lang="zh-CN" altLang="en-US" sz="2400" dirty="0" smtClean="0"/>
              <a:t>删除</a:t>
            </a:r>
            <a:endParaRPr lang="zh-CN" altLang="en-US" sz="2400" dirty="0"/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2222277" y="4444360"/>
            <a:ext cx="368765" cy="432341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>
            <a:spLocks noChangeArrowheads="1"/>
          </p:cNvSpPr>
          <p:nvPr/>
        </p:nvSpPr>
        <p:spPr bwMode="auto">
          <a:xfrm>
            <a:off x="4393484" y="4730934"/>
            <a:ext cx="433468" cy="374350"/>
          </a:xfrm>
          <a:prstGeom prst="roundRect">
            <a:avLst>
              <a:gd name="adj" fmla="val 2557"/>
            </a:avLst>
          </a:prstGeom>
          <a:noFill/>
          <a:ln w="38100" algn="ctr">
            <a:solidFill>
              <a:srgbClr val="FF0000"/>
            </a:solidFill>
            <a:prstDash val="sysDash"/>
            <a:round/>
          </a:ln>
        </p:spPr>
        <p:txBody>
          <a:bodyPr/>
          <a:lstStyle/>
          <a:p>
            <a:pPr algn="ctr"/>
            <a:endParaRPr lang="zh-CN" altLang="en-US" sz="1481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45457" y="4232959"/>
            <a:ext cx="470189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15677" y="4543665"/>
            <a:ext cx="546328" cy="748969"/>
          </a:xfrm>
          <a:prstGeom prst="rect">
            <a:avLst/>
          </a:prstGeom>
          <a:noFill/>
        </p:spPr>
        <p:txBody>
          <a:bodyPr wrap="square" lIns="96757" tIns="48378" rIns="96757" bIns="48378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232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zh-CN" altLang="en-US" sz="4232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87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演示：创意功能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系统操作</a:t>
            </a:r>
            <a:r>
              <a:rPr lang="zh-CN" altLang="en-US" dirty="0"/>
              <a:t>：默认</a:t>
            </a:r>
            <a:r>
              <a:rPr lang="en-US" altLang="zh-CN" dirty="0"/>
              <a:t>URL</a:t>
            </a:r>
            <a:r>
              <a:rPr lang="zh-CN" altLang="en-US" dirty="0"/>
              <a:t>、移动</a:t>
            </a:r>
            <a:r>
              <a:rPr lang="en-US" altLang="zh-CN" dirty="0"/>
              <a:t>URL</a:t>
            </a:r>
            <a:r>
              <a:rPr lang="zh-CN" altLang="en-US" dirty="0"/>
              <a:t>、暂停、</a:t>
            </a:r>
            <a:r>
              <a:rPr lang="zh-CN" altLang="en-US" dirty="0" smtClean="0"/>
              <a:t>激活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80609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相同功能在不同层级的执行规则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9660424"/>
              </p:ext>
            </p:extLst>
          </p:nvPr>
        </p:nvGraphicFramePr>
        <p:xfrm>
          <a:off x="522477" y="2039434"/>
          <a:ext cx="7255544" cy="4314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0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34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25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189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898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10644">
                <a:tc>
                  <a:txBody>
                    <a:bodyPr/>
                    <a:lstStyle/>
                    <a:p>
                      <a:pPr algn="ctr"/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帐户</a:t>
                      </a:r>
                      <a:endParaRPr lang="en-US" altLang="zh-CN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层级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计划</a:t>
                      </a:r>
                      <a:endParaRPr lang="en-US" altLang="zh-CN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层级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单元层级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关键词层级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创意</a:t>
                      </a:r>
                      <a:endParaRPr lang="en-US" altLang="zh-CN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1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层级</a:t>
                      </a:r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08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预算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08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分地域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7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出价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53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否定关键词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177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暂停</a:t>
                      </a:r>
                      <a:endParaRPr lang="zh-CN" altLang="en-US" sz="21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203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访问</a:t>
                      </a:r>
                      <a:r>
                        <a:rPr lang="en-US" altLang="zh-CN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URL</a:t>
                      </a: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0917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移动出价比例</a:t>
                      </a:r>
                      <a:endParaRPr lang="en-US" altLang="zh-CN" sz="2100" b="1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10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08565" y="2741794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97728" y="2767920"/>
            <a:ext cx="391393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08565" y="3195341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97728" y="3234905"/>
            <a:ext cx="391393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60794" y="3620395"/>
            <a:ext cx="391393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37546" y="3644477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97728" y="4039379"/>
            <a:ext cx="391393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850374" y="4039379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97728" y="4572742"/>
            <a:ext cx="391393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850374" y="4572742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62243" y="4576647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074297" y="4572742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937546" y="5187096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074297" y="5157066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21" name="TextBox 25"/>
          <p:cNvSpPr txBox="1">
            <a:spLocks noChangeArrowheads="1"/>
          </p:cNvSpPr>
          <p:nvPr/>
        </p:nvSpPr>
        <p:spPr bwMode="auto">
          <a:xfrm>
            <a:off x="894390" y="1508056"/>
            <a:ext cx="2872461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√代表该层级有此设置</a:t>
            </a:r>
          </a:p>
        </p:txBody>
      </p:sp>
      <p:cxnSp>
        <p:nvCxnSpPr>
          <p:cNvPr id="22" name="直接连接符 27"/>
          <p:cNvCxnSpPr>
            <a:cxnSpLocks noChangeShapeType="1"/>
          </p:cNvCxnSpPr>
          <p:nvPr/>
        </p:nvCxnSpPr>
        <p:spPr bwMode="auto">
          <a:xfrm>
            <a:off x="522477" y="2039433"/>
            <a:ext cx="1834269" cy="7284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</a:ln>
        </p:spPr>
      </p:cxn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914758" y="2317537"/>
            <a:ext cx="71559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设置</a:t>
            </a:r>
          </a:p>
        </p:txBody>
      </p:sp>
      <p:sp>
        <p:nvSpPr>
          <p:cNvPr id="24" name="TextBox 29"/>
          <p:cNvSpPr txBox="1">
            <a:spLocks noChangeArrowheads="1"/>
          </p:cNvSpPr>
          <p:nvPr/>
        </p:nvSpPr>
        <p:spPr bwMode="auto">
          <a:xfrm>
            <a:off x="1443895" y="2001734"/>
            <a:ext cx="781108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b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层级</a:t>
            </a: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4998404"/>
              </p:ext>
            </p:extLst>
          </p:nvPr>
        </p:nvGraphicFramePr>
        <p:xfrm>
          <a:off x="7999529" y="2016631"/>
          <a:ext cx="3023630" cy="4466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6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1967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500" b="1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执行规则</a:t>
                      </a:r>
                      <a:endParaRPr lang="zh-CN" altLang="en-US" sz="25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9156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9925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8135">
                <a:tc>
                  <a:txBody>
                    <a:bodyPr/>
                    <a:lstStyle/>
                    <a:p>
                      <a:endParaRPr lang="zh-CN" altLang="en-US" sz="190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1872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9873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4157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64157">
                <a:tc>
                  <a:txBody>
                    <a:bodyPr/>
                    <a:lstStyle/>
                    <a:p>
                      <a:endParaRPr lang="zh-CN" altLang="en-US" sz="1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6757" marR="96757" marT="48378" marB="483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950029" y="2833235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两层同时设置以计划优先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950029" y="3286782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两层同时设置以计划优先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950029" y="3740329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两层同时设置以关键词优先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950029" y="4135187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两层同时设置相加执行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950027" y="4722188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多层同时设置以高层级优先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980995" y="5352904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两层同时设置以关键词优先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908147" y="5703060"/>
            <a:ext cx="391393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873737" y="5703060"/>
            <a:ext cx="389714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955857" y="5875559"/>
            <a:ext cx="3174825" cy="385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905" dirty="0">
                <a:latin typeface="华文细黑" panose="02010600040101010101" pitchFamily="2" charset="-122"/>
                <a:ea typeface="华文细黑" panose="02010600040101010101" pitchFamily="2" charset="-122"/>
              </a:rPr>
              <a:t>两层同时设置以单元优先</a:t>
            </a:r>
          </a:p>
        </p:txBody>
      </p:sp>
    </p:spTree>
    <p:extLst>
      <p:ext uri="{BB962C8B-B14F-4D97-AF65-F5344CB8AC3E}">
        <p14:creationId xmlns:p14="http://schemas.microsoft.com/office/powerpoint/2010/main" xmlns="" val="265394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6" grpId="0"/>
      <p:bldP spid="27" grpId="0"/>
      <p:bldP spid="28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知识问答题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1" y="1600480"/>
            <a:ext cx="10972801" cy="4723920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创意有几种状态？几种功能？</a:t>
            </a:r>
            <a:endParaRPr lang="en-US" altLang="zh-CN" dirty="0" smtClean="0"/>
          </a:p>
          <a:p>
            <a:r>
              <a:rPr lang="zh-CN" altLang="en-US" dirty="0" smtClean="0"/>
              <a:t>预算哪个层级可以设置？同时设置规则是什么</a:t>
            </a:r>
            <a:endParaRPr lang="en-US" altLang="zh-CN" dirty="0" smtClean="0"/>
          </a:p>
          <a:p>
            <a:r>
              <a:rPr lang="zh-CN" altLang="en-US" dirty="0" smtClean="0"/>
              <a:t>地域哪个层级可以设置？同时设置规则是什么</a:t>
            </a:r>
            <a:endParaRPr lang="en-US" altLang="zh-CN" dirty="0" smtClean="0"/>
          </a:p>
          <a:p>
            <a:r>
              <a:rPr lang="zh-CN" altLang="en-US" dirty="0" smtClean="0"/>
              <a:t>出价哪个层级可以设置？同时设置规则是什么</a:t>
            </a:r>
            <a:endParaRPr lang="en-US" altLang="zh-CN" dirty="0" smtClean="0"/>
          </a:p>
          <a:p>
            <a:r>
              <a:rPr lang="en-US" altLang="zh-CN" dirty="0" smtClean="0"/>
              <a:t>IP</a:t>
            </a:r>
            <a:r>
              <a:rPr lang="zh-CN" altLang="en-US" dirty="0" smtClean="0"/>
              <a:t>排除哪个层级可以设置？同时设置规则是什么</a:t>
            </a:r>
            <a:endParaRPr lang="en-US" altLang="zh-CN" dirty="0" smtClean="0"/>
          </a:p>
          <a:p>
            <a:r>
              <a:rPr lang="zh-CN" altLang="en-US" dirty="0" smtClean="0"/>
              <a:t>否定关键词哪个层级可以设置？同时设置规则是什么</a:t>
            </a:r>
            <a:endParaRPr lang="en-US" altLang="zh-CN" dirty="0" smtClean="0"/>
          </a:p>
          <a:p>
            <a:r>
              <a:rPr lang="zh-CN" altLang="en-US" dirty="0" smtClean="0"/>
              <a:t>暂停哪个层级可以设置？同时设置规则是什么</a:t>
            </a:r>
            <a:endParaRPr lang="en-US" altLang="zh-CN" dirty="0" smtClean="0"/>
          </a:p>
          <a:p>
            <a:r>
              <a:rPr lang="zh-CN" altLang="en-US" dirty="0" smtClean="0"/>
              <a:t>访问</a:t>
            </a:r>
            <a:r>
              <a:rPr lang="en-US" altLang="zh-CN" dirty="0" smtClean="0"/>
              <a:t>URL</a:t>
            </a:r>
            <a:r>
              <a:rPr lang="zh-CN" altLang="en-US" dirty="0" smtClean="0"/>
              <a:t>哪个层级可以设置？同时设置规则是什么</a:t>
            </a:r>
            <a:endParaRPr lang="en-US" altLang="zh-CN" dirty="0" smtClean="0"/>
          </a:p>
          <a:p>
            <a:r>
              <a:rPr lang="zh-CN" altLang="en-US" dirty="0" smtClean="0"/>
              <a:t>移动出价比例哪个层级可以设置？同时设置规则是什么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07529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操作练习题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smtClean="0"/>
              <a:t>A</a:t>
            </a:r>
            <a:r>
              <a:rPr lang="zh-CN" altLang="en-US" dirty="0" smtClean="0"/>
              <a:t>单元下提供一个创意，之后再删除？</a:t>
            </a:r>
          </a:p>
          <a:p>
            <a:r>
              <a:rPr lang="zh-CN" altLang="en-US" dirty="0" smtClean="0"/>
              <a:t>将创意</a:t>
            </a:r>
            <a:r>
              <a:rPr lang="en-US" altLang="zh-CN" dirty="0" smtClean="0"/>
              <a:t>A</a:t>
            </a:r>
            <a:r>
              <a:rPr lang="zh-CN" altLang="en-US" dirty="0" smtClean="0"/>
              <a:t>暂停？</a:t>
            </a:r>
          </a:p>
          <a:p>
            <a:r>
              <a:rPr lang="zh-CN" altLang="en-US" dirty="0" smtClean="0"/>
              <a:t>将创意</a:t>
            </a:r>
            <a:r>
              <a:rPr lang="en-US" altLang="zh-CN" dirty="0" smtClean="0"/>
              <a:t>A</a:t>
            </a:r>
            <a:r>
              <a:rPr lang="zh-CN" altLang="en-US" dirty="0" smtClean="0"/>
              <a:t>激活？</a:t>
            </a:r>
          </a:p>
          <a:p>
            <a:r>
              <a:rPr lang="zh-CN" altLang="en-US" dirty="0" smtClean="0"/>
              <a:t>修改创意的访问</a:t>
            </a:r>
            <a:r>
              <a:rPr lang="en-US" altLang="zh-CN" dirty="0" smtClean="0"/>
              <a:t>URL</a:t>
            </a:r>
            <a:r>
              <a:rPr lang="zh-CN" altLang="en-US" dirty="0" smtClean="0"/>
              <a:t>？</a:t>
            </a:r>
          </a:p>
          <a:p>
            <a:r>
              <a:rPr lang="zh-CN" altLang="en-US" dirty="0" smtClean="0"/>
              <a:t>修改创意的移动</a:t>
            </a:r>
            <a:r>
              <a:rPr lang="en-US" altLang="zh-CN" dirty="0" smtClean="0"/>
              <a:t>URL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4796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305016"/>
            <a:ext cx="8661246" cy="961722"/>
          </a:xfrm>
        </p:spPr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创意怎么写才具备吸引力？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标题</a:t>
            </a:r>
            <a:r>
              <a:rPr lang="en-US" altLang="zh-CN" dirty="0" smtClean="0"/>
              <a:t>/</a:t>
            </a:r>
            <a:r>
              <a:rPr lang="zh-CN" altLang="en-US" dirty="0" smtClean="0"/>
              <a:t>描述简明精炼，不超过字符限制</a:t>
            </a:r>
            <a:endParaRPr lang="en-US" altLang="zh-CN" dirty="0" smtClean="0"/>
          </a:p>
          <a:p>
            <a:r>
              <a:rPr lang="zh-CN" altLang="en-US" dirty="0" smtClean="0"/>
              <a:t>扼要说明产品</a:t>
            </a:r>
            <a:r>
              <a:rPr lang="en-US" altLang="zh-CN" dirty="0" smtClean="0"/>
              <a:t>/</a:t>
            </a:r>
            <a:r>
              <a:rPr lang="zh-CN" altLang="en-US" dirty="0" smtClean="0"/>
              <a:t>服务的属性及特点</a:t>
            </a:r>
            <a:endParaRPr lang="en-US" altLang="zh-CN" dirty="0" smtClean="0"/>
          </a:p>
          <a:p>
            <a:r>
              <a:rPr lang="zh-CN" altLang="en-US" dirty="0"/>
              <a:t>突出</a:t>
            </a:r>
            <a:r>
              <a:rPr lang="zh-CN" altLang="en-US" dirty="0" smtClean="0"/>
              <a:t>企业产品</a:t>
            </a:r>
            <a:r>
              <a:rPr lang="en-US" altLang="zh-CN" dirty="0" smtClean="0"/>
              <a:t>/</a:t>
            </a:r>
            <a:r>
              <a:rPr lang="zh-CN" altLang="en-US" dirty="0" smtClean="0"/>
              <a:t>服务的卖点，公司实力优势、独特性等</a:t>
            </a:r>
            <a:endParaRPr lang="en-US" altLang="zh-CN" dirty="0" smtClean="0"/>
          </a:p>
          <a:p>
            <a:r>
              <a:rPr lang="zh-CN" altLang="en-US" dirty="0" smtClean="0"/>
              <a:t>添加通配符及图片样式，至少有</a:t>
            </a:r>
            <a:r>
              <a:rPr lang="en-US" altLang="zh-CN" dirty="0" smtClean="0"/>
              <a:t>2-3</a:t>
            </a:r>
            <a:r>
              <a:rPr lang="zh-CN" altLang="en-US" dirty="0" smtClean="0"/>
              <a:t>处飘红和图片展示</a:t>
            </a:r>
            <a:endParaRPr lang="en-US" altLang="zh-CN" dirty="0" smtClean="0"/>
          </a:p>
          <a:p>
            <a:r>
              <a:rPr lang="zh-CN" altLang="en-US" dirty="0" smtClean="0"/>
              <a:t>业务相关性强，关键词跟创意高度匹配</a:t>
            </a:r>
            <a:endParaRPr lang="en-US" altLang="zh-CN" dirty="0" smtClean="0"/>
          </a:p>
          <a:p>
            <a:r>
              <a:rPr lang="en-US" altLang="zh-CN" dirty="0" smtClean="0"/>
              <a:t>PC/</a:t>
            </a:r>
            <a:r>
              <a:rPr lang="zh-CN" altLang="en-US" dirty="0" smtClean="0"/>
              <a:t>移动分开撰写</a:t>
            </a:r>
          </a:p>
        </p:txBody>
      </p:sp>
    </p:spTree>
    <p:extLst>
      <p:ext uri="{BB962C8B-B14F-4D97-AF65-F5344CB8AC3E}">
        <p14:creationId xmlns:p14="http://schemas.microsoft.com/office/powerpoint/2010/main" xmlns="" val="309106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zh-CN" altLang="en-US" sz="4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ato Regular"/>
                <a:sym typeface="+mn-ea"/>
              </a:rPr>
              <a:t>搜索推广基础知识</a:t>
            </a:r>
            <a:r>
              <a:rPr lang="en-US" altLang="zh-CN" sz="4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ato Regular"/>
                <a:sym typeface="+mn-ea"/>
              </a:rPr>
              <a:t>—</a:t>
            </a:r>
            <a:r>
              <a:rPr lang="zh-CN" altLang="en-US" sz="4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ato Regular"/>
                <a:sym typeface="+mn-ea"/>
              </a:rPr>
              <a:t>第三站：创意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END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6061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创意是什么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481"/>
            <a:ext cx="11201005" cy="4525270"/>
          </a:xfrm>
        </p:spPr>
        <p:txBody>
          <a:bodyPr>
            <a:normAutofit/>
          </a:bodyPr>
          <a:lstStyle/>
          <a:p>
            <a:r>
              <a:rPr lang="zh-CN" altLang="en-US" sz="2539" dirty="0">
                <a:latin typeface="微软雅黑" panose="020B0503020204020204" pitchFamily="34" charset="-122"/>
              </a:rPr>
              <a:t>创意是</a:t>
            </a:r>
            <a:r>
              <a:rPr lang="zh-CN" altLang="zh-CN" sz="2539" dirty="0">
                <a:latin typeface="微软雅黑" panose="020B0503020204020204" pitchFamily="34" charset="-122"/>
              </a:rPr>
              <a:t>展现给网民看的推广内容，包括</a:t>
            </a:r>
            <a:r>
              <a:rPr lang="zh-CN" altLang="zh-CN" sz="28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标题、描述、显示</a:t>
            </a:r>
            <a:r>
              <a:rPr lang="en-US" altLang="zh-CN" sz="28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URL</a:t>
            </a:r>
            <a:r>
              <a:rPr lang="zh-CN" altLang="zh-CN" sz="28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及访问</a:t>
            </a:r>
            <a:r>
              <a:rPr lang="en-US" altLang="zh-CN" sz="28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URL</a:t>
            </a:r>
            <a:r>
              <a:rPr lang="zh-CN" altLang="en-US" sz="28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。</a:t>
            </a:r>
            <a:endParaRPr lang="en-US" altLang="zh-CN" sz="28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  <a:p>
            <a:r>
              <a:rPr lang="zh-CN" altLang="en-US" sz="2539" dirty="0"/>
              <a:t>显示</a:t>
            </a:r>
            <a:r>
              <a:rPr lang="en-US" altLang="zh-CN" sz="2539" dirty="0"/>
              <a:t>URL</a:t>
            </a:r>
            <a:r>
              <a:rPr lang="zh-CN" altLang="en-US" sz="2539" dirty="0"/>
              <a:t>是网民在推广结果中看到的最后一行网址</a:t>
            </a:r>
            <a:endParaRPr lang="en-US" altLang="zh-CN" sz="2539" dirty="0"/>
          </a:p>
          <a:p>
            <a:r>
              <a:rPr lang="zh-CN" altLang="en-US" sz="2539" dirty="0"/>
              <a:t>访问</a:t>
            </a:r>
            <a:r>
              <a:rPr lang="en-US" altLang="zh-CN" sz="2539" dirty="0"/>
              <a:t>URL</a:t>
            </a:r>
            <a:r>
              <a:rPr lang="zh-CN" altLang="en-US" sz="2539" dirty="0"/>
              <a:t>是网民点击推广结果后实际访问的网站页面</a:t>
            </a:r>
            <a:endParaRPr lang="en-US" altLang="zh-CN" sz="2539" dirty="0"/>
          </a:p>
          <a:p>
            <a:endParaRPr lang="zh-CN" altLang="en-US" sz="2539" dirty="0">
              <a:latin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433" y="3010730"/>
            <a:ext cx="5808082" cy="32480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7515" y="3010730"/>
            <a:ext cx="5280624" cy="11086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17515" y="4489628"/>
            <a:ext cx="5280624" cy="1007209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6400717" y="3047686"/>
            <a:ext cx="3581337" cy="22912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1" name="圆角矩形 10"/>
          <p:cNvSpPr/>
          <p:nvPr/>
        </p:nvSpPr>
        <p:spPr>
          <a:xfrm>
            <a:off x="7693492" y="3314439"/>
            <a:ext cx="4005319" cy="428013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2" name="圆角矩形 11"/>
          <p:cNvSpPr/>
          <p:nvPr/>
        </p:nvSpPr>
        <p:spPr>
          <a:xfrm>
            <a:off x="7693492" y="3758578"/>
            <a:ext cx="3581337" cy="22912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3" name="圆角矩形 12"/>
          <p:cNvSpPr/>
          <p:nvPr/>
        </p:nvSpPr>
        <p:spPr>
          <a:xfrm>
            <a:off x="6945644" y="5032539"/>
            <a:ext cx="3581337" cy="35343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14" name="文本框 13"/>
          <p:cNvSpPr txBox="1"/>
          <p:nvPr/>
        </p:nvSpPr>
        <p:spPr>
          <a:xfrm>
            <a:off x="9982053" y="2969071"/>
            <a:ext cx="1314277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>
                <a:solidFill>
                  <a:srgbClr val="FF0000"/>
                </a:solidFill>
              </a:rPr>
              <a:t>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212704" y="3371552"/>
            <a:ext cx="1314277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>
                <a:solidFill>
                  <a:srgbClr val="FF0000"/>
                </a:solidFill>
              </a:rPr>
              <a:t>描述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693492" y="3977624"/>
            <a:ext cx="1314277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>
                <a:solidFill>
                  <a:srgbClr val="FF0000"/>
                </a:solidFill>
              </a:rPr>
              <a:t>显示</a:t>
            </a:r>
            <a:r>
              <a:rPr lang="en-US" altLang="zh-CN" sz="1905">
                <a:solidFill>
                  <a:srgbClr val="FF0000"/>
                </a:solidFill>
              </a:rPr>
              <a:t>URL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693492" y="4489627"/>
            <a:ext cx="1314277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5">
                <a:solidFill>
                  <a:srgbClr val="FF0000"/>
                </a:solidFill>
              </a:rPr>
              <a:t>访问</a:t>
            </a:r>
            <a:r>
              <a:rPr lang="en-US" altLang="zh-CN" sz="1905">
                <a:solidFill>
                  <a:srgbClr val="FF0000"/>
                </a:solidFill>
              </a:rPr>
              <a:t>URL</a:t>
            </a:r>
          </a:p>
        </p:txBody>
      </p:sp>
    </p:spTree>
    <p:extLst>
      <p:ext uri="{BB962C8B-B14F-4D97-AF65-F5344CB8AC3E}">
        <p14:creationId xmlns:p14="http://schemas.microsoft.com/office/powerpoint/2010/main" xmlns="" val="4005310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创意的作用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免费的宣传阵地：</a:t>
            </a:r>
            <a:endParaRPr lang="en-US" altLang="zh-CN" sz="32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  <a:p>
            <a:r>
              <a:rPr lang="en-US" altLang="zh-CN" dirty="0" smtClean="0"/>
              <a:t>——</a:t>
            </a:r>
            <a:r>
              <a:rPr lang="zh-CN" altLang="zh-CN" dirty="0" smtClean="0"/>
              <a:t>创意的展现是不收费的，即使没有获得点击，也能让网民留下印象</a:t>
            </a:r>
            <a:endParaRPr lang="en-US" altLang="zh-CN" dirty="0" smtClean="0"/>
          </a:p>
          <a:p>
            <a:endParaRPr lang="en-US" altLang="zh-CN" dirty="0" smtClean="0"/>
          </a:p>
          <a:p>
            <a:pPr lvl="0"/>
            <a:r>
              <a:rPr lang="zh-CN" altLang="zh-CN" sz="32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商机</a:t>
            </a:r>
            <a:r>
              <a:rPr lang="zh-CN" altLang="en-US" sz="32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的创造阵地</a:t>
            </a:r>
            <a:r>
              <a:rPr lang="zh-CN" altLang="zh-CN" sz="32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</a:rPr>
              <a:t>：</a:t>
            </a:r>
            <a:endParaRPr lang="en-US" altLang="zh-CN" sz="32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微软雅黑" panose="020B0503020204020204" pitchFamily="34" charset="-122"/>
            </a:endParaRPr>
          </a:p>
          <a:p>
            <a:pPr lvl="0"/>
            <a:r>
              <a:rPr lang="en-US" altLang="zh-CN" dirty="0" smtClean="0"/>
              <a:t>——</a:t>
            </a:r>
            <a:r>
              <a:rPr lang="zh-CN" altLang="zh-CN" dirty="0" smtClean="0"/>
              <a:t>被创意吸引的潜在客户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可以通过点击创意直接访问</a:t>
            </a:r>
            <a:r>
              <a:rPr lang="zh-CN" altLang="en-US" dirty="0" smtClean="0"/>
              <a:t>企业</a:t>
            </a:r>
            <a:r>
              <a:rPr lang="zh-CN" altLang="zh-CN" dirty="0" smtClean="0"/>
              <a:t>网站</a:t>
            </a:r>
            <a:r>
              <a:rPr lang="zh-CN" altLang="en-US" dirty="0" smtClean="0"/>
              <a:t>，</a:t>
            </a:r>
            <a:r>
              <a:rPr lang="zh-CN" altLang="zh-CN" dirty="0" smtClean="0"/>
              <a:t>为企业赢得潜在客户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4584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知识问答题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创意是由几部分构成？</a:t>
            </a:r>
            <a:endParaRPr lang="en-US" altLang="zh-CN" dirty="0" smtClean="0"/>
          </a:p>
          <a:p>
            <a:r>
              <a:rPr lang="zh-CN" altLang="en-US" dirty="0" smtClean="0"/>
              <a:t>创意的作用？</a:t>
            </a:r>
            <a:endParaRPr lang="en-US" altLang="zh-CN" dirty="0" smtClean="0"/>
          </a:p>
          <a:p>
            <a:r>
              <a:rPr lang="zh-CN" altLang="en-US" dirty="0" smtClean="0"/>
              <a:t>显示</a:t>
            </a:r>
            <a:r>
              <a:rPr lang="en-US" altLang="zh-CN" dirty="0" smtClean="0"/>
              <a:t>URL</a:t>
            </a:r>
            <a:r>
              <a:rPr lang="zh-CN" altLang="en-US" dirty="0" smtClean="0"/>
              <a:t>与访问</a:t>
            </a:r>
            <a:r>
              <a:rPr lang="en-US" altLang="zh-CN" dirty="0" smtClean="0"/>
              <a:t>URL</a:t>
            </a:r>
            <a:r>
              <a:rPr lang="zh-CN" altLang="en-US" dirty="0" smtClean="0"/>
              <a:t>的区别？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3948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课程目录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创意是什么及作用</a:t>
            </a:r>
            <a:endParaRPr lang="en-US" altLang="zh-CN" dirty="0" smtClean="0"/>
          </a:p>
          <a:p>
            <a:r>
              <a:rPr lang="zh-CN" alt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创意通配符的含义及使用</a:t>
            </a:r>
            <a:endParaRPr lang="en-US" altLang="zh-CN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zh-CN" altLang="en-US" dirty="0" smtClean="0"/>
              <a:t>创意层级状态及功能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 descr="Long Round corner Rectangle clear 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558" y="2003057"/>
            <a:ext cx="7256743" cy="77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549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创意提交界面</a:t>
            </a:r>
          </a:p>
        </p:txBody>
      </p:sp>
      <p:sp>
        <p:nvSpPr>
          <p:cNvPr id="17" name="矩形标注 16"/>
          <p:cNvSpPr/>
          <p:nvPr/>
        </p:nvSpPr>
        <p:spPr>
          <a:xfrm>
            <a:off x="10451111" y="2206003"/>
            <a:ext cx="1066726" cy="1115740"/>
          </a:xfrm>
          <a:prstGeom prst="wedgeRectCallout">
            <a:avLst>
              <a:gd name="adj1" fmla="val -109451"/>
              <a:gd name="adj2" fmla="val 5933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创意预览区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9536775" y="3549626"/>
            <a:ext cx="2680737" cy="2468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dirty="0"/>
              <a:t>创意的展现详述将在后面排序和展现介绍，这里大家先了解有这两种样式的显示即可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108" y="1728594"/>
            <a:ext cx="8536083" cy="4164504"/>
          </a:xfrm>
          <a:prstGeom prst="rect">
            <a:avLst/>
          </a:prstGeom>
        </p:spPr>
      </p:pic>
      <p:sp>
        <p:nvSpPr>
          <p:cNvPr id="16" name="矩形标注 15"/>
          <p:cNvSpPr/>
          <p:nvPr/>
        </p:nvSpPr>
        <p:spPr>
          <a:xfrm>
            <a:off x="403721" y="1711912"/>
            <a:ext cx="990532" cy="887155"/>
          </a:xfrm>
          <a:prstGeom prst="wedgeRectCallout">
            <a:avLst>
              <a:gd name="adj1" fmla="val 45571"/>
              <a:gd name="adj2" fmla="val 9717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创意编辑区</a:t>
            </a:r>
          </a:p>
        </p:txBody>
      </p:sp>
      <p:sp>
        <p:nvSpPr>
          <p:cNvPr id="18" name="矩形标注 17"/>
          <p:cNvSpPr/>
          <p:nvPr/>
        </p:nvSpPr>
        <p:spPr>
          <a:xfrm>
            <a:off x="2955883" y="1205430"/>
            <a:ext cx="1981063" cy="780183"/>
          </a:xfrm>
          <a:prstGeom prst="wedgeRectCallout">
            <a:avLst>
              <a:gd name="adj1" fmla="val -56403"/>
              <a:gd name="adj2" fmla="val 8691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标题：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个字符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个汉字</a:t>
            </a:r>
          </a:p>
        </p:txBody>
      </p:sp>
      <p:sp>
        <p:nvSpPr>
          <p:cNvPr id="22" name="矩形标注 21"/>
          <p:cNvSpPr/>
          <p:nvPr/>
        </p:nvSpPr>
        <p:spPr>
          <a:xfrm>
            <a:off x="4999650" y="2206003"/>
            <a:ext cx="2209650" cy="806092"/>
          </a:xfrm>
          <a:prstGeom prst="wedgeRectCallout">
            <a:avLst>
              <a:gd name="adj1" fmla="val -78671"/>
              <a:gd name="adj2" fmla="val 467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个字符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个汉字</a:t>
            </a:r>
          </a:p>
        </p:txBody>
      </p:sp>
      <p:sp>
        <p:nvSpPr>
          <p:cNvPr id="24" name="矩形标注 23"/>
          <p:cNvSpPr/>
          <p:nvPr/>
        </p:nvSpPr>
        <p:spPr>
          <a:xfrm>
            <a:off x="4800690" y="3193858"/>
            <a:ext cx="2128500" cy="780183"/>
          </a:xfrm>
          <a:prstGeom prst="wedgeRectCallout">
            <a:avLst>
              <a:gd name="adj1" fmla="val -79471"/>
              <a:gd name="adj2" fmla="val -5931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个字符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个汉字</a:t>
            </a:r>
          </a:p>
        </p:txBody>
      </p:sp>
      <p:sp>
        <p:nvSpPr>
          <p:cNvPr id="25" name="右大括号 24"/>
          <p:cNvSpPr/>
          <p:nvPr/>
        </p:nvSpPr>
        <p:spPr>
          <a:xfrm>
            <a:off x="9288310" y="2402167"/>
            <a:ext cx="570082" cy="1693827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26" name="矩形标注 25"/>
          <p:cNvSpPr/>
          <p:nvPr/>
        </p:nvSpPr>
        <p:spPr>
          <a:xfrm>
            <a:off x="7316933" y="659930"/>
            <a:ext cx="1828674" cy="685753"/>
          </a:xfrm>
          <a:prstGeom prst="wedgeRectCallout">
            <a:avLst>
              <a:gd name="adj1" fmla="val -14548"/>
              <a:gd name="adj2" fmla="val 12482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创意展现样式</a:t>
            </a:r>
          </a:p>
        </p:txBody>
      </p:sp>
      <p:sp>
        <p:nvSpPr>
          <p:cNvPr id="27" name="矩形标注 26"/>
          <p:cNvSpPr/>
          <p:nvPr/>
        </p:nvSpPr>
        <p:spPr>
          <a:xfrm>
            <a:off x="9536774" y="1385717"/>
            <a:ext cx="1828674" cy="685753"/>
          </a:xfrm>
          <a:prstGeom prst="wedgeRectCallout">
            <a:avLst>
              <a:gd name="adj1" fmla="val -73777"/>
              <a:gd name="adj2" fmla="val 3637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创意展现样式</a:t>
            </a:r>
          </a:p>
        </p:txBody>
      </p:sp>
      <p:sp>
        <p:nvSpPr>
          <p:cNvPr id="13" name="右大括号 12"/>
          <p:cNvSpPr/>
          <p:nvPr/>
        </p:nvSpPr>
        <p:spPr>
          <a:xfrm rot="10800000">
            <a:off x="1320567" y="2346945"/>
            <a:ext cx="570082" cy="1693827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</p:spTree>
    <p:extLst>
      <p:ext uri="{BB962C8B-B14F-4D97-AF65-F5344CB8AC3E}">
        <p14:creationId xmlns:p14="http://schemas.microsoft.com/office/powerpoint/2010/main" xmlns="" val="374022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8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创意展现的配图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8741" y="1524132"/>
            <a:ext cx="6429480" cy="4831401"/>
          </a:xfrm>
          <a:prstGeom prst="rect">
            <a:avLst/>
          </a:prstGeom>
        </p:spPr>
      </p:pic>
      <p:sp>
        <p:nvSpPr>
          <p:cNvPr id="5" name="矩形标注 4"/>
          <p:cNvSpPr/>
          <p:nvPr/>
        </p:nvSpPr>
        <p:spPr>
          <a:xfrm>
            <a:off x="6946908" y="4571921"/>
            <a:ext cx="4647879" cy="1600090"/>
          </a:xfrm>
          <a:prstGeom prst="wedgeRectCallout">
            <a:avLst>
              <a:gd name="adj1" fmla="val -71261"/>
              <a:gd name="adj2" fmla="val -663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创意配图：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移动端尺寸：比例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1:1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，最小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</a:p>
          <a:p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计算机尺寸：比例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1.61:1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，最小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323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</a:p>
          <a:p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图片大小：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2MB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</a:t>
            </a:r>
            <a:endParaRPr lang="en-US" altLang="zh-CN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图片格式：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JPG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JPEG</a:t>
            </a:r>
            <a:r>
              <a:rPr lang="zh-CN" altLang="en-US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90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endParaRPr lang="zh-CN" altLang="en-US" sz="1905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73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Gulim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1923</Words>
  <Application>Microsoft Office PowerPoint</Application>
  <PresentationFormat>自定义</PresentationFormat>
  <Paragraphs>308</Paragraphs>
  <Slides>36</Slides>
  <Notes>27</Notes>
  <HiddenSlides>2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Arial</vt:lpstr>
      <vt:lpstr>宋体</vt:lpstr>
      <vt:lpstr>Calibri</vt:lpstr>
      <vt:lpstr>微软雅黑</vt:lpstr>
      <vt:lpstr>Lato Regular</vt:lpstr>
      <vt:lpstr>Open Sans Light</vt:lpstr>
      <vt:lpstr>Verdana</vt:lpstr>
      <vt:lpstr>Times New Roman</vt:lpstr>
      <vt:lpstr>华文细黑</vt:lpstr>
      <vt:lpstr>Raleway Light</vt:lpstr>
      <vt:lpstr>第一PPT模板网-WWW.1PPT.COM</vt:lpstr>
      <vt:lpstr>幻灯片 1</vt:lpstr>
      <vt:lpstr>幻灯片 2</vt:lpstr>
      <vt:lpstr>课程目录</vt:lpstr>
      <vt:lpstr>创意是什么</vt:lpstr>
      <vt:lpstr>创意的作用</vt:lpstr>
      <vt:lpstr>知识问答题</vt:lpstr>
      <vt:lpstr>课程目录</vt:lpstr>
      <vt:lpstr>创意提交界面</vt:lpstr>
      <vt:lpstr>创意展现的配图</vt:lpstr>
      <vt:lpstr>创意配图</vt:lpstr>
      <vt:lpstr>通配符是什么</vt:lpstr>
      <vt:lpstr>使用通配符的好处</vt:lpstr>
      <vt:lpstr>什么情况下创意会飘红</vt:lpstr>
      <vt:lpstr>通配符使用注意事项</vt:lpstr>
      <vt:lpstr>创意插入通配符的展现规则</vt:lpstr>
      <vt:lpstr>演示：创意</vt:lpstr>
      <vt:lpstr>知识问答题</vt:lpstr>
      <vt:lpstr>操作练习题</vt:lpstr>
      <vt:lpstr>课程目录</vt:lpstr>
      <vt:lpstr>创意的状态及功能</vt:lpstr>
      <vt:lpstr>创意的状态及功能</vt:lpstr>
      <vt:lpstr>创意状态含义</vt:lpstr>
      <vt:lpstr>创意状态变化图</vt:lpstr>
      <vt:lpstr>创意功能——设置标签</vt:lpstr>
      <vt:lpstr>创意功能——修改创意文字</vt:lpstr>
      <vt:lpstr>创意功能——修改创意网址</vt:lpstr>
      <vt:lpstr>创意功能——启用</vt:lpstr>
      <vt:lpstr>创意功能——暂停</vt:lpstr>
      <vt:lpstr>创意功能——激活</vt:lpstr>
      <vt:lpstr>创意功能——删除</vt:lpstr>
      <vt:lpstr>演示：创意功能</vt:lpstr>
      <vt:lpstr>相同功能在不同层级的执行规则</vt:lpstr>
      <vt:lpstr>知识问答题</vt:lpstr>
      <vt:lpstr>操作练习题</vt:lpstr>
      <vt:lpstr>创意怎么写才具备吸引力？</vt:lpstr>
      <vt:lpstr>搜索推广基础知识—第三站：创意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jafferson</cp:lastModifiedBy>
  <cp:revision>1</cp:revision>
  <dcterms:created xsi:type="dcterms:W3CDTF">2014-11-23T09:38:00Z</dcterms:created>
  <dcterms:modified xsi:type="dcterms:W3CDTF">2022-05-10T13:56:03Z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