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wdp" ContentType="image/vnd.ms-photo"/>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54"/>
  </p:notesMasterIdLst>
  <p:sldIdLst>
    <p:sldId id="303" r:id="rId2"/>
    <p:sldId id="373" r:id="rId3"/>
    <p:sldId id="330" r:id="rId4"/>
    <p:sldId id="332" r:id="rId5"/>
    <p:sldId id="375" r:id="rId6"/>
    <p:sldId id="426" r:id="rId7"/>
    <p:sldId id="428" r:id="rId8"/>
    <p:sldId id="420" r:id="rId9"/>
    <p:sldId id="379" r:id="rId10"/>
    <p:sldId id="380" r:id="rId11"/>
    <p:sldId id="381" r:id="rId12"/>
    <p:sldId id="382" r:id="rId13"/>
    <p:sldId id="429" r:id="rId14"/>
    <p:sldId id="384" r:id="rId15"/>
    <p:sldId id="385" r:id="rId16"/>
    <p:sldId id="386" r:id="rId17"/>
    <p:sldId id="387" r:id="rId18"/>
    <p:sldId id="388" r:id="rId19"/>
    <p:sldId id="389" r:id="rId20"/>
    <p:sldId id="390" r:id="rId21"/>
    <p:sldId id="391" r:id="rId22"/>
    <p:sldId id="392" r:id="rId23"/>
    <p:sldId id="393" r:id="rId24"/>
    <p:sldId id="394" r:id="rId25"/>
    <p:sldId id="395" r:id="rId26"/>
    <p:sldId id="396" r:id="rId27"/>
    <p:sldId id="421" r:id="rId28"/>
    <p:sldId id="430" r:id="rId29"/>
    <p:sldId id="398" r:id="rId30"/>
    <p:sldId id="399" r:id="rId31"/>
    <p:sldId id="400" r:id="rId32"/>
    <p:sldId id="401" r:id="rId33"/>
    <p:sldId id="402" r:id="rId34"/>
    <p:sldId id="403" r:id="rId35"/>
    <p:sldId id="404" r:id="rId36"/>
    <p:sldId id="405" r:id="rId37"/>
    <p:sldId id="406" r:id="rId38"/>
    <p:sldId id="407" r:id="rId39"/>
    <p:sldId id="408" r:id="rId40"/>
    <p:sldId id="431" r:id="rId41"/>
    <p:sldId id="411" r:id="rId42"/>
    <p:sldId id="412" r:id="rId43"/>
    <p:sldId id="413" r:id="rId44"/>
    <p:sldId id="415" r:id="rId45"/>
    <p:sldId id="414" r:id="rId46"/>
    <p:sldId id="422" r:id="rId47"/>
    <p:sldId id="417" r:id="rId48"/>
    <p:sldId id="418" r:id="rId49"/>
    <p:sldId id="419" r:id="rId50"/>
    <p:sldId id="416" r:id="rId51"/>
    <p:sldId id="424" r:id="rId52"/>
    <p:sldId id="425" r:id="rId53"/>
  </p:sldIdLst>
  <p:sldSz cx="12192000" cy="6858000"/>
  <p:notesSz cx="6858000" cy="9144000"/>
  <p:embeddedFontLst>
    <p:embeddedFont>
      <p:font typeface="Calibri" pitchFamily="34" charset="0"/>
      <p:regular r:id="rId55"/>
      <p:bold r:id="rId56"/>
      <p:italic r:id="rId57"/>
      <p:boldItalic r:id="rId58"/>
    </p:embeddedFont>
    <p:embeddedFont>
      <p:font typeface="微软雅黑" pitchFamily="34" charset="-122"/>
      <p:regular r:id="rId59"/>
      <p:bold r:id="rId60"/>
    </p:embeddedFont>
    <p:embeddedFont>
      <p:font typeface="Jokerman" pitchFamily="82" charset="0"/>
      <p:regular r:id="rId61"/>
    </p:embeddedFont>
    <p:embeddedFont>
      <p:font typeface="Verdana" pitchFamily="34" charset="0"/>
      <p:regular r:id="rId62"/>
      <p:bold r:id="rId63"/>
      <p:italic r:id="rId64"/>
      <p:boldItalic r:id="rId65"/>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xmlns=""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A5326"/>
    <a:srgbClr val="B3B8B5"/>
    <a:srgbClr val="4BA93B"/>
    <a:srgbClr val="00B0F0"/>
    <a:srgbClr val="1B8ABF"/>
    <a:srgbClr val="E2524A"/>
    <a:srgbClr val="3B393E"/>
    <a:srgbClr val="F1E307"/>
    <a:srgbClr val="D2D3D5"/>
    <a:srgbClr val="2F383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2642" autoAdjust="0"/>
  </p:normalViewPr>
  <p:slideViewPr>
    <p:cSldViewPr snapToGrid="0">
      <p:cViewPr varScale="1">
        <p:scale>
          <a:sx n="114" d="100"/>
          <a:sy n="114" d="100"/>
        </p:scale>
        <p:origin x="-360" y="-96"/>
      </p:cViewPr>
      <p:guideLst>
        <p:guide orient="horz" pos="2155"/>
        <p:guide pos="3870"/>
      </p:guideLst>
    </p:cSldViewPr>
  </p:slideViewPr>
  <p:notesTextViewPr>
    <p:cViewPr>
      <p:scale>
        <a:sx n="1" d="1"/>
        <a:sy n="1" d="1"/>
      </p:scale>
      <p:origin x="0" y="0"/>
    </p:cViewPr>
  </p:notesTextViewPr>
  <p:sorterViewPr>
    <p:cViewPr>
      <p:scale>
        <a:sx n="110" d="100"/>
        <a:sy n="110" d="100"/>
      </p:scale>
      <p:origin x="0" y="271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1.fntdata"/><Relationship Id="rId63" Type="http://schemas.openxmlformats.org/officeDocument/2006/relationships/font" Target="fonts/font9.fntdata"/><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4.fntdata"/><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3.fntdata"/><Relationship Id="rId61"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6.fntdata"/><Relationship Id="rId65"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2.fntdata"/><Relationship Id="rId64" Type="http://schemas.openxmlformats.org/officeDocument/2006/relationships/font" Target="fonts/font10.fntdata"/><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5.fntdata"/><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62"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8B5EDD-FF9E-4057-A488-E848CDD604EF}" type="datetimeFigureOut">
              <a:rPr lang="zh-CN" altLang="en-US" smtClean="0"/>
              <a:pPr/>
              <a:t>2022/5/10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1E4CA6-4D40-4370-8D93-DA5309A02198}"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14</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15</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16</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17</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18</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19</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20</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21</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22</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24</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29</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30</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31</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32</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33</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34</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35</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36</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37</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1E4CA6-4D40-4370-8D93-DA5309A02198}" type="slidenum">
              <a:rPr lang="zh-CN" altLang="en-US" smtClean="0"/>
              <a:pPr/>
              <a:t>4</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en-US" altLang="zh-CN" dirty="0" smtClean="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38</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39</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41</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42</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43</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44</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45</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46</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smtClean="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8</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9</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10</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81E4CA6-4D40-4370-8D93-DA5309A02198}" type="slidenum">
              <a:rPr lang="zh-CN" altLang="en-US" smtClean="0"/>
              <a:pPr/>
              <a:t>11</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90826F-117D-4CE7-89C9-34A7A5E5507D}" type="slidenum">
              <a:rPr lang="zh-CN" altLang="en-US" smtClean="0"/>
              <a:pPr/>
              <a:t>12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BEBA8EAE-BF5A-486C-A8C5-ECC9F3942E4B}">
                <a14:imgProps xmlns:a14="http://schemas.microsoft.com/office/drawing/2010/main" xmlns="">
                  <a14:imgLayer r:embed="rId3">
                    <a14:imgEffect>
                      <a14:brightnessContrast bright="-40000" contrast="-40000"/>
                    </a14:imgEffect>
                  </a14:imgLayer>
                </a14:imgProps>
              </a:ext>
              <a:ext uri="{28A0092B-C50C-407E-A947-70E740481C1C}">
                <a14:useLocalDpi xmlns:a14="http://schemas.microsoft.com/office/drawing/2010/main" xmlns="" val="0"/>
              </a:ext>
            </a:extLst>
          </a:blip>
          <a:srcRect b="5075"/>
          <a:stretch>
            <a:fillRect/>
          </a:stretch>
        </p:blipFill>
        <p:spPr>
          <a:xfrm>
            <a:off x="0" y="0"/>
            <a:ext cx="12192541" cy="68580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ffee Break">
    <p:spTree>
      <p:nvGrpSpPr>
        <p:cNvPr id="1" name=""/>
        <p:cNvGrpSpPr/>
        <p:nvPr/>
      </p:nvGrpSpPr>
      <p:grpSpPr>
        <a:xfrm>
          <a:off x="0" y="0"/>
          <a:ext cx="0" cy="0"/>
          <a:chOff x="0" y="0"/>
          <a:chExt cx="0" cy="0"/>
        </a:xfrm>
      </p:grpSpPr>
      <p:sp>
        <p:nvSpPr>
          <p:cNvPr id="9" name="Picture Placeholder 7"/>
          <p:cNvSpPr>
            <a:spLocks noGrp="1" noChangeAspect="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500" advClick="0" advTm="3000">
        <p14:reveal/>
      </p:transition>
    </mc:Choice>
    <mc:Fallback>
      <p:transition spd="slow" advClick="0" advTm="3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Big_Picture_place-holder">
    <p:spTree>
      <p:nvGrpSpPr>
        <p:cNvPr id="1" name=""/>
        <p:cNvGrpSpPr/>
        <p:nvPr/>
      </p:nvGrpSpPr>
      <p:grpSpPr>
        <a:xfrm>
          <a:off x="0" y="0"/>
          <a:ext cx="0" cy="0"/>
          <a:chOff x="0" y="0"/>
          <a:chExt cx="0" cy="0"/>
        </a:xfrm>
      </p:grpSpPr>
      <p:sp>
        <p:nvSpPr>
          <p:cNvPr id="9" name="Picture Placeholder 22"/>
          <p:cNvSpPr>
            <a:spLocks noGrp="1" noChangeAspect="1"/>
          </p:cNvSpPr>
          <p:nvPr>
            <p:ph type="pic" sz="quarter" idx="13"/>
          </p:nvPr>
        </p:nvSpPr>
        <p:spPr>
          <a:xfrm>
            <a:off x="0" y="0"/>
            <a:ext cx="12203143" cy="6858001"/>
          </a:xfrm>
        </p:spPr>
        <p:txBody>
          <a:bodyPr>
            <a:normAutofit/>
          </a:bodyPr>
          <a:lstStyle>
            <a:lvl1pPr marL="0" indent="0">
              <a:buNone/>
              <a:defRPr sz="1600">
                <a:latin typeface="Raleway Light"/>
                <a:cs typeface="Raleway Light"/>
              </a:defRPr>
            </a:lvl1pPr>
          </a:lstStyle>
          <a:p>
            <a:endParaRPr lang="id-ID" dirty="0"/>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9"/>
            <a:ext cx="8661246" cy="961869"/>
          </a:xfrm>
        </p:spPr>
        <p:txBody>
          <a:bodyPr>
            <a:normAutofit/>
          </a:bodyPr>
          <a:lstStyle>
            <a:lvl1pPr algn="l">
              <a:defRPr sz="4235" b="0">
                <a:solidFill>
                  <a:srgbClr val="FFFF00"/>
                </a:solidFi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600200"/>
            <a:ext cx="10972801" cy="4525963"/>
          </a:xfrm>
        </p:spPr>
        <p:txBody>
          <a:bodyPr>
            <a:normAutofit/>
          </a:bodyPr>
          <a:lstStyle>
            <a:lvl1pPr>
              <a:defRPr sz="2965" baseline="0">
                <a:solidFill>
                  <a:schemeClr val="bg1">
                    <a:lumMod val="95000"/>
                  </a:schemeClr>
                </a:solidFill>
                <a:latin typeface="Verdana" panose="020B0604030504040204" pitchFamily="34" charset="0"/>
                <a:ea typeface="微软雅黑" panose="020B0503020204020204" pitchFamily="34" charset="-122"/>
              </a:defRPr>
            </a:lvl1pPr>
            <a:lvl2pPr>
              <a:defRPr sz="2540" baseline="0">
                <a:solidFill>
                  <a:schemeClr val="bg1">
                    <a:lumMod val="95000"/>
                  </a:schemeClr>
                </a:solidFill>
                <a:latin typeface="Verdana" panose="020B0604030504040204" pitchFamily="34" charset="0"/>
                <a:ea typeface="微软雅黑" panose="020B0503020204020204" pitchFamily="34" charset="-122"/>
              </a:defRPr>
            </a:lvl2pPr>
            <a:lvl3pPr>
              <a:defRPr sz="2115" baseline="0">
                <a:solidFill>
                  <a:schemeClr val="bg1">
                    <a:lumMod val="95000"/>
                  </a:schemeClr>
                </a:solidFill>
                <a:latin typeface="Verdana" panose="020B0604030504040204" pitchFamily="34" charset="0"/>
                <a:ea typeface="微软雅黑" panose="020B0503020204020204" pitchFamily="34" charset="-122"/>
              </a:defRPr>
            </a:lvl3pPr>
            <a:lvl4pPr>
              <a:defRPr sz="1905" baseline="0">
                <a:solidFill>
                  <a:schemeClr val="bg1">
                    <a:lumMod val="95000"/>
                  </a:schemeClr>
                </a:solidFill>
                <a:latin typeface="Verdana" panose="020B0604030504040204" pitchFamily="34" charset="0"/>
                <a:ea typeface="微软雅黑" panose="020B0503020204020204" pitchFamily="34" charset="-122"/>
              </a:defRPr>
            </a:lvl4pPr>
            <a:lvl5pPr>
              <a:defRPr sz="1905" baseline="0">
                <a:solidFill>
                  <a:schemeClr val="bg1">
                    <a:lumMod val="95000"/>
                  </a:schemeClr>
                </a:solidFill>
                <a:latin typeface="Verdana" panose="020B0604030504040204" pitchFamily="34" charset="0"/>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pic>
        <p:nvPicPr>
          <p:cNvPr id="7" name="Picture 24" descr="bd"/>
          <p:cNvPicPr>
            <a:picLocks noChangeAspect="1" noChangeArrowheads="1"/>
          </p:cNvPicPr>
          <p:nvPr userDrawn="1"/>
        </p:nvPicPr>
        <p:blipFill>
          <a:blip r:embed="rId2" cstate="print"/>
          <a:srcRect/>
          <a:stretch>
            <a:fillRect/>
          </a:stretch>
        </p:blipFill>
        <p:spPr bwMode="auto">
          <a:xfrm>
            <a:off x="760775" y="1267394"/>
            <a:ext cx="1683161" cy="332652"/>
          </a:xfrm>
          <a:prstGeom prst="rect">
            <a:avLst/>
          </a:prstGeom>
          <a:noFill/>
          <a:ln w="9525">
            <a:noFill/>
            <a:miter lim="800000"/>
            <a:headEnd/>
            <a:tailEnd/>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1" y="2130425"/>
            <a:ext cx="10363200" cy="1470026"/>
          </a:xfrm>
          <a:prstGeom prst="rect">
            <a:avLst/>
          </a:prstGeom>
        </p:spPr>
        <p:txBody>
          <a:bodyPr/>
          <a:lstStyle>
            <a:lvl1pPr>
              <a:defRPr>
                <a:solidFill>
                  <a:srgbClr val="FFFF00"/>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1" cy="1752600"/>
          </a:xfrm>
          <a:prstGeom prst="rect">
            <a:avLst/>
          </a:prstGeom>
        </p:spPr>
        <p:txBody>
          <a:bodyPr/>
          <a:lstStyle>
            <a:lvl1pPr marL="0" indent="0" algn="ctr">
              <a:buNone/>
              <a:defRPr>
                <a:solidFill>
                  <a:schemeClr val="bg1"/>
                </a:solidFill>
                <a:latin typeface="微软雅黑" panose="020B0503020204020204" pitchFamily="34" charset="-122"/>
                <a:ea typeface="微软雅黑" panose="020B0503020204020204" pitchFamily="34" charset="-122"/>
              </a:defRPr>
            </a:lvl1pPr>
            <a:lvl2pPr marL="483870" indent="0" algn="ctr">
              <a:buNone/>
              <a:defRPr>
                <a:solidFill>
                  <a:schemeClr val="tx1">
                    <a:tint val="75000"/>
                  </a:schemeClr>
                </a:solidFill>
              </a:defRPr>
            </a:lvl2pPr>
            <a:lvl3pPr marL="967740" indent="0" algn="ctr">
              <a:buNone/>
              <a:defRPr>
                <a:solidFill>
                  <a:schemeClr val="tx1">
                    <a:tint val="75000"/>
                  </a:schemeClr>
                </a:solidFill>
              </a:defRPr>
            </a:lvl3pPr>
            <a:lvl4pPr marL="1450975" indent="0" algn="ctr">
              <a:buNone/>
              <a:defRPr>
                <a:solidFill>
                  <a:schemeClr val="tx1">
                    <a:tint val="75000"/>
                  </a:schemeClr>
                </a:solidFill>
              </a:defRPr>
            </a:lvl4pPr>
            <a:lvl5pPr marL="1934845" indent="0" algn="ctr">
              <a:buNone/>
              <a:defRPr>
                <a:solidFill>
                  <a:schemeClr val="tx1">
                    <a:tint val="75000"/>
                  </a:schemeClr>
                </a:solidFill>
              </a:defRPr>
            </a:lvl5pPr>
            <a:lvl6pPr marL="2418715" indent="0" algn="ctr">
              <a:buNone/>
              <a:defRPr>
                <a:solidFill>
                  <a:schemeClr val="tx1">
                    <a:tint val="75000"/>
                  </a:schemeClr>
                </a:solidFill>
              </a:defRPr>
            </a:lvl6pPr>
            <a:lvl7pPr marL="2902585" indent="0" algn="ctr">
              <a:buNone/>
              <a:defRPr>
                <a:solidFill>
                  <a:schemeClr val="tx1">
                    <a:tint val="75000"/>
                  </a:schemeClr>
                </a:solidFill>
              </a:defRPr>
            </a:lvl7pPr>
            <a:lvl8pPr marL="3386455" indent="0" algn="ctr">
              <a:buNone/>
              <a:defRPr>
                <a:solidFill>
                  <a:schemeClr val="tx1">
                    <a:tint val="75000"/>
                  </a:schemeClr>
                </a:solidFill>
              </a:defRPr>
            </a:lvl8pPr>
            <a:lvl9pPr marL="3870325" indent="0" algn="ctr">
              <a:buNone/>
              <a:defRPr>
                <a:solidFill>
                  <a:schemeClr val="tx1">
                    <a:tint val="75000"/>
                  </a:schemeClr>
                </a:solidFill>
              </a:defRPr>
            </a:lvl9pPr>
          </a:lstStyle>
          <a:p>
            <a:r>
              <a:rPr lang="zh-CN" altLang="en-US" dirty="0" smtClean="0"/>
              <a:t>单击此处编辑母版副标题样式</a:t>
            </a:r>
            <a:endParaRPr lang="zh-CN" altLang="en-US" dirty="0"/>
          </a:p>
        </p:txBody>
      </p:sp>
      <p:pic>
        <p:nvPicPr>
          <p:cNvPr id="4" name="Picture 24" descr="bd"/>
          <p:cNvPicPr>
            <a:picLocks noChangeAspect="1" noChangeArrowheads="1"/>
          </p:cNvPicPr>
          <p:nvPr userDrawn="1"/>
        </p:nvPicPr>
        <p:blipFill>
          <a:blip r:embed="rId2" cstate="print"/>
          <a:srcRect/>
          <a:stretch>
            <a:fillRect/>
          </a:stretch>
        </p:blipFill>
        <p:spPr bwMode="auto">
          <a:xfrm>
            <a:off x="5250981" y="3553587"/>
            <a:ext cx="1683161" cy="332652"/>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microsoft.com/office/2007/relationships/hdphoto" Target="../media/image2.wdp"/><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7" cstate="print">
            <a:extLst>
              <a:ext uri="{BEBA8EAE-BF5A-486C-A8C5-ECC9F3942E4B}">
                <a14:imgProps xmlns:a14="http://schemas.microsoft.com/office/drawing/2010/main" xmlns="">
                  <a14:imgLayer r:embed="rId8">
                    <a14:imgEffect>
                      <a14:brightnessContrast bright="-40000" contrast="-40000"/>
                    </a14:imgEffect>
                  </a14:imgLayer>
                </a14:imgProps>
              </a:ext>
              <a:ext uri="{28A0092B-C50C-407E-A947-70E740481C1C}">
                <a14:useLocalDpi xmlns:a14="http://schemas.microsoft.com/office/drawing/2010/main" xmlns="" val="0"/>
              </a:ext>
            </a:extLst>
          </a:blip>
          <a:srcRect b="5075"/>
          <a:stretch>
            <a:fillRect/>
          </a:stretch>
        </p:blipFill>
        <p:spPr>
          <a:xfrm>
            <a:off x="0" y="0"/>
            <a:ext cx="12192541"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4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标注 7"/>
          <p:cNvSpPr/>
          <p:nvPr/>
        </p:nvSpPr>
        <p:spPr>
          <a:xfrm>
            <a:off x="3364432" y="675877"/>
            <a:ext cx="5464279" cy="5505834"/>
          </a:xfrm>
          <a:prstGeom prst="wedgeRoundRectCallout">
            <a:avLst/>
          </a:prstGeom>
          <a:solidFill>
            <a:srgbClr val="2E75B6">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flipV="1">
            <a:off x="4026308" y="4162832"/>
            <a:ext cx="4317600" cy="3103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095625" y="2377123"/>
            <a:ext cx="6179820" cy="2103120"/>
          </a:xfrm>
          <a:prstGeom prst="rect">
            <a:avLst/>
          </a:prstGeom>
          <a:noFill/>
        </p:spPr>
        <p:txBody>
          <a:bodyPr wrap="square" lIns="45711" tIns="22855" rIns="45711" bIns="22855" rtlCol="0">
            <a:spAutoFit/>
          </a:bodyPr>
          <a:lstStyle/>
          <a:p>
            <a:pPr algn="ctr"/>
            <a:r>
              <a:rPr lang="zh-CN" altLang="en-US" sz="4400"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搜索推广基础知识</a:t>
            </a:r>
            <a:r>
              <a:rPr lang="en-US" altLang="zh-CN" sz="4400"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a:t>
            </a:r>
          </a:p>
          <a:p>
            <a:pPr algn="ctr"/>
            <a:r>
              <a:rPr lang="zh-CN" altLang="en-US" sz="4400"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第一站：帐户结构</a:t>
            </a:r>
          </a:p>
          <a:p>
            <a:pPr algn="ctr"/>
            <a:endParaRPr lang="zh-CN" altLang="en-US" sz="4400"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Regular"/>
              <a:sym typeface="+mn-ea"/>
            </a:endParaRPr>
          </a:p>
        </p:txBody>
      </p:sp>
      <p:grpSp>
        <p:nvGrpSpPr>
          <p:cNvPr id="2" name="Group 1"/>
          <p:cNvGrpSpPr/>
          <p:nvPr/>
        </p:nvGrpSpPr>
        <p:grpSpPr>
          <a:xfrm>
            <a:off x="5189946" y="5232141"/>
            <a:ext cx="1828800" cy="120485"/>
            <a:chOff x="10866255" y="8448874"/>
            <a:chExt cx="2738812" cy="73150"/>
          </a:xfrm>
        </p:grpSpPr>
        <p:sp>
          <p:nvSpPr>
            <p:cNvPr id="3" name="Rectangle 11"/>
            <p:cNvSpPr/>
            <p:nvPr/>
          </p:nvSpPr>
          <p:spPr>
            <a:xfrm flipV="1">
              <a:off x="10866255" y="8448874"/>
              <a:ext cx="407521" cy="731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sp>
          <p:nvSpPr>
            <p:cNvPr id="4" name="Rectangle 12"/>
            <p:cNvSpPr/>
            <p:nvPr/>
          </p:nvSpPr>
          <p:spPr>
            <a:xfrm flipV="1">
              <a:off x="11330497" y="8448874"/>
              <a:ext cx="407521" cy="7315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sp>
          <p:nvSpPr>
            <p:cNvPr id="14" name="Rectangle 13"/>
            <p:cNvSpPr/>
            <p:nvPr/>
          </p:nvSpPr>
          <p:spPr>
            <a:xfrm flipV="1">
              <a:off x="11809200" y="8448874"/>
              <a:ext cx="407521" cy="7315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sp>
          <p:nvSpPr>
            <p:cNvPr id="15" name="Rectangle 14"/>
            <p:cNvSpPr/>
            <p:nvPr/>
          </p:nvSpPr>
          <p:spPr>
            <a:xfrm flipV="1">
              <a:off x="12273541" y="8448874"/>
              <a:ext cx="407521" cy="731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sp>
          <p:nvSpPr>
            <p:cNvPr id="16" name="Rectangle 15"/>
            <p:cNvSpPr/>
            <p:nvPr/>
          </p:nvSpPr>
          <p:spPr>
            <a:xfrm flipV="1">
              <a:off x="12737783" y="8448874"/>
              <a:ext cx="407521" cy="7315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sp>
          <p:nvSpPr>
            <p:cNvPr id="17" name="Rectangle 16"/>
            <p:cNvSpPr/>
            <p:nvPr/>
          </p:nvSpPr>
          <p:spPr>
            <a:xfrm flipV="1">
              <a:off x="13197546" y="8448874"/>
              <a:ext cx="407521" cy="7315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121898" tIns="60949" rIns="121898" bIns="60949" rtlCol="0" anchor="ctr"/>
            <a:lstStyle/>
            <a:p>
              <a:pPr algn="ctr"/>
              <a:endParaRPr lang="en-US" sz="900" dirty="0"/>
            </a:p>
          </p:txBody>
        </p:sp>
      </p:grpSp>
      <p:sp>
        <p:nvSpPr>
          <p:cNvPr id="5" name="Freeform 280"/>
          <p:cNvSpPr>
            <a:spLocks noEditPoints="1"/>
          </p:cNvSpPr>
          <p:nvPr/>
        </p:nvSpPr>
        <p:spPr bwMode="auto">
          <a:xfrm>
            <a:off x="5719457" y="1482110"/>
            <a:ext cx="682592" cy="555654"/>
          </a:xfrm>
          <a:custGeom>
            <a:avLst/>
            <a:gdLst>
              <a:gd name="T0" fmla="*/ 0 w 283"/>
              <a:gd name="T1" fmla="*/ 282 h 282"/>
              <a:gd name="T2" fmla="*/ 142 w 283"/>
              <a:gd name="T3" fmla="*/ 282 h 282"/>
              <a:gd name="T4" fmla="*/ 142 w 283"/>
              <a:gd name="T5" fmla="*/ 0 h 282"/>
              <a:gd name="T6" fmla="*/ 0 w 283"/>
              <a:gd name="T7" fmla="*/ 0 h 282"/>
              <a:gd name="T8" fmla="*/ 0 w 283"/>
              <a:gd name="T9" fmla="*/ 282 h 282"/>
              <a:gd name="T10" fmla="*/ 89 w 283"/>
              <a:gd name="T11" fmla="*/ 35 h 282"/>
              <a:gd name="T12" fmla="*/ 124 w 283"/>
              <a:gd name="T13" fmla="*/ 35 h 282"/>
              <a:gd name="T14" fmla="*/ 124 w 283"/>
              <a:gd name="T15" fmla="*/ 70 h 282"/>
              <a:gd name="T16" fmla="*/ 89 w 283"/>
              <a:gd name="T17" fmla="*/ 70 h 282"/>
              <a:gd name="T18" fmla="*/ 89 w 283"/>
              <a:gd name="T19" fmla="*/ 35 h 282"/>
              <a:gd name="T20" fmla="*/ 89 w 283"/>
              <a:gd name="T21" fmla="*/ 106 h 282"/>
              <a:gd name="T22" fmla="*/ 124 w 283"/>
              <a:gd name="T23" fmla="*/ 106 h 282"/>
              <a:gd name="T24" fmla="*/ 124 w 283"/>
              <a:gd name="T25" fmla="*/ 141 h 282"/>
              <a:gd name="T26" fmla="*/ 89 w 283"/>
              <a:gd name="T27" fmla="*/ 141 h 282"/>
              <a:gd name="T28" fmla="*/ 89 w 283"/>
              <a:gd name="T29" fmla="*/ 106 h 282"/>
              <a:gd name="T30" fmla="*/ 89 w 283"/>
              <a:gd name="T31" fmla="*/ 176 h 282"/>
              <a:gd name="T32" fmla="*/ 124 w 283"/>
              <a:gd name="T33" fmla="*/ 176 h 282"/>
              <a:gd name="T34" fmla="*/ 124 w 283"/>
              <a:gd name="T35" fmla="*/ 212 h 282"/>
              <a:gd name="T36" fmla="*/ 89 w 283"/>
              <a:gd name="T37" fmla="*/ 212 h 282"/>
              <a:gd name="T38" fmla="*/ 89 w 283"/>
              <a:gd name="T39" fmla="*/ 176 h 282"/>
              <a:gd name="T40" fmla="*/ 18 w 283"/>
              <a:gd name="T41" fmla="*/ 35 h 282"/>
              <a:gd name="T42" fmla="*/ 53 w 283"/>
              <a:gd name="T43" fmla="*/ 35 h 282"/>
              <a:gd name="T44" fmla="*/ 53 w 283"/>
              <a:gd name="T45" fmla="*/ 70 h 282"/>
              <a:gd name="T46" fmla="*/ 18 w 283"/>
              <a:gd name="T47" fmla="*/ 70 h 282"/>
              <a:gd name="T48" fmla="*/ 18 w 283"/>
              <a:gd name="T49" fmla="*/ 35 h 282"/>
              <a:gd name="T50" fmla="*/ 18 w 283"/>
              <a:gd name="T51" fmla="*/ 106 h 282"/>
              <a:gd name="T52" fmla="*/ 53 w 283"/>
              <a:gd name="T53" fmla="*/ 106 h 282"/>
              <a:gd name="T54" fmla="*/ 53 w 283"/>
              <a:gd name="T55" fmla="*/ 141 h 282"/>
              <a:gd name="T56" fmla="*/ 18 w 283"/>
              <a:gd name="T57" fmla="*/ 141 h 282"/>
              <a:gd name="T58" fmla="*/ 18 w 283"/>
              <a:gd name="T59" fmla="*/ 106 h 282"/>
              <a:gd name="T60" fmla="*/ 18 w 283"/>
              <a:gd name="T61" fmla="*/ 176 h 282"/>
              <a:gd name="T62" fmla="*/ 53 w 283"/>
              <a:gd name="T63" fmla="*/ 176 h 282"/>
              <a:gd name="T64" fmla="*/ 53 w 283"/>
              <a:gd name="T65" fmla="*/ 212 h 282"/>
              <a:gd name="T66" fmla="*/ 18 w 283"/>
              <a:gd name="T67" fmla="*/ 212 h 282"/>
              <a:gd name="T68" fmla="*/ 18 w 283"/>
              <a:gd name="T69" fmla="*/ 176 h 282"/>
              <a:gd name="T70" fmla="*/ 159 w 283"/>
              <a:gd name="T71" fmla="*/ 88 h 282"/>
              <a:gd name="T72" fmla="*/ 283 w 283"/>
              <a:gd name="T73" fmla="*/ 88 h 282"/>
              <a:gd name="T74" fmla="*/ 283 w 283"/>
              <a:gd name="T75" fmla="*/ 106 h 282"/>
              <a:gd name="T76" fmla="*/ 159 w 283"/>
              <a:gd name="T77" fmla="*/ 106 h 282"/>
              <a:gd name="T78" fmla="*/ 159 w 283"/>
              <a:gd name="T79" fmla="*/ 88 h 282"/>
              <a:gd name="T80" fmla="*/ 159 w 283"/>
              <a:gd name="T81" fmla="*/ 282 h 282"/>
              <a:gd name="T82" fmla="*/ 195 w 283"/>
              <a:gd name="T83" fmla="*/ 282 h 282"/>
              <a:gd name="T84" fmla="*/ 195 w 283"/>
              <a:gd name="T85" fmla="*/ 212 h 282"/>
              <a:gd name="T86" fmla="*/ 248 w 283"/>
              <a:gd name="T87" fmla="*/ 212 h 282"/>
              <a:gd name="T88" fmla="*/ 248 w 283"/>
              <a:gd name="T89" fmla="*/ 282 h 282"/>
              <a:gd name="T90" fmla="*/ 283 w 283"/>
              <a:gd name="T91" fmla="*/ 282 h 282"/>
              <a:gd name="T92" fmla="*/ 283 w 283"/>
              <a:gd name="T93" fmla="*/ 123 h 282"/>
              <a:gd name="T94" fmla="*/ 159 w 283"/>
              <a:gd name="T95" fmla="*/ 123 h 282"/>
              <a:gd name="T96" fmla="*/ 159 w 283"/>
              <a:gd name="T97"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3" h="282">
                <a:moveTo>
                  <a:pt x="0" y="282"/>
                </a:moveTo>
                <a:lnTo>
                  <a:pt x="142" y="282"/>
                </a:lnTo>
                <a:lnTo>
                  <a:pt x="142" y="0"/>
                </a:lnTo>
                <a:lnTo>
                  <a:pt x="0" y="0"/>
                </a:lnTo>
                <a:lnTo>
                  <a:pt x="0" y="282"/>
                </a:lnTo>
                <a:close/>
                <a:moveTo>
                  <a:pt x="89" y="35"/>
                </a:moveTo>
                <a:lnTo>
                  <a:pt x="124" y="35"/>
                </a:lnTo>
                <a:lnTo>
                  <a:pt x="124" y="70"/>
                </a:lnTo>
                <a:lnTo>
                  <a:pt x="89" y="70"/>
                </a:lnTo>
                <a:lnTo>
                  <a:pt x="89" y="35"/>
                </a:lnTo>
                <a:close/>
                <a:moveTo>
                  <a:pt x="89" y="106"/>
                </a:moveTo>
                <a:lnTo>
                  <a:pt x="124" y="106"/>
                </a:lnTo>
                <a:lnTo>
                  <a:pt x="124" y="141"/>
                </a:lnTo>
                <a:lnTo>
                  <a:pt x="89" y="141"/>
                </a:lnTo>
                <a:lnTo>
                  <a:pt x="89" y="106"/>
                </a:lnTo>
                <a:close/>
                <a:moveTo>
                  <a:pt x="89" y="176"/>
                </a:moveTo>
                <a:lnTo>
                  <a:pt x="124" y="176"/>
                </a:lnTo>
                <a:lnTo>
                  <a:pt x="124" y="212"/>
                </a:lnTo>
                <a:lnTo>
                  <a:pt x="89" y="212"/>
                </a:lnTo>
                <a:lnTo>
                  <a:pt x="89" y="176"/>
                </a:lnTo>
                <a:close/>
                <a:moveTo>
                  <a:pt x="18" y="35"/>
                </a:moveTo>
                <a:lnTo>
                  <a:pt x="53" y="35"/>
                </a:lnTo>
                <a:lnTo>
                  <a:pt x="53" y="70"/>
                </a:lnTo>
                <a:lnTo>
                  <a:pt x="18" y="70"/>
                </a:lnTo>
                <a:lnTo>
                  <a:pt x="18" y="35"/>
                </a:lnTo>
                <a:close/>
                <a:moveTo>
                  <a:pt x="18" y="106"/>
                </a:moveTo>
                <a:lnTo>
                  <a:pt x="53" y="106"/>
                </a:lnTo>
                <a:lnTo>
                  <a:pt x="53" y="141"/>
                </a:lnTo>
                <a:lnTo>
                  <a:pt x="18" y="141"/>
                </a:lnTo>
                <a:lnTo>
                  <a:pt x="18" y="106"/>
                </a:lnTo>
                <a:close/>
                <a:moveTo>
                  <a:pt x="18" y="176"/>
                </a:moveTo>
                <a:lnTo>
                  <a:pt x="53" y="176"/>
                </a:lnTo>
                <a:lnTo>
                  <a:pt x="53" y="212"/>
                </a:lnTo>
                <a:lnTo>
                  <a:pt x="18" y="212"/>
                </a:lnTo>
                <a:lnTo>
                  <a:pt x="18" y="176"/>
                </a:lnTo>
                <a:close/>
                <a:moveTo>
                  <a:pt x="159" y="88"/>
                </a:moveTo>
                <a:lnTo>
                  <a:pt x="283" y="88"/>
                </a:lnTo>
                <a:lnTo>
                  <a:pt x="283" y="106"/>
                </a:lnTo>
                <a:lnTo>
                  <a:pt x="159" y="106"/>
                </a:lnTo>
                <a:lnTo>
                  <a:pt x="159" y="88"/>
                </a:lnTo>
                <a:close/>
                <a:moveTo>
                  <a:pt x="159" y="282"/>
                </a:moveTo>
                <a:lnTo>
                  <a:pt x="195" y="282"/>
                </a:lnTo>
                <a:lnTo>
                  <a:pt x="195" y="212"/>
                </a:lnTo>
                <a:lnTo>
                  <a:pt x="248" y="212"/>
                </a:lnTo>
                <a:lnTo>
                  <a:pt x="248" y="282"/>
                </a:lnTo>
                <a:lnTo>
                  <a:pt x="283" y="282"/>
                </a:lnTo>
                <a:lnTo>
                  <a:pt x="283" y="123"/>
                </a:lnTo>
                <a:lnTo>
                  <a:pt x="159" y="123"/>
                </a:lnTo>
                <a:lnTo>
                  <a:pt x="159" y="282"/>
                </a:lnTo>
                <a:close/>
              </a:path>
            </a:pathLst>
          </a:custGeom>
          <a:solidFill>
            <a:schemeClr val="bg1"/>
          </a:solidFill>
          <a:ln>
            <a:noFill/>
          </a:ln>
        </p:spPr>
        <p:txBody>
          <a:bodyPr vert="horz" wrap="square" lIns="45720" tIns="22860" rIns="45720" bIns="22860" numCol="1" anchor="t" anchorCtr="0" compatLnSpc="1"/>
          <a:lstStyle/>
          <a:p>
            <a:endParaRPr lang="en-US" sz="9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6"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80">
                                          <p:stCondLst>
                                            <p:cond delay="0"/>
                                          </p:stCondLst>
                                        </p:cTn>
                                        <p:tgtEl>
                                          <p:spTgt spid="5"/>
                                        </p:tgtEl>
                                      </p:cBhvr>
                                    </p:animEffect>
                                    <p:anim calcmode="lin" valueType="num">
                                      <p:cBhvr>
                                        <p:cTn id="1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9" dur="26">
                                          <p:stCondLst>
                                            <p:cond delay="650"/>
                                          </p:stCondLst>
                                        </p:cTn>
                                        <p:tgtEl>
                                          <p:spTgt spid="5"/>
                                        </p:tgtEl>
                                      </p:cBhvr>
                                      <p:to x="100000" y="60000"/>
                                    </p:animScale>
                                    <p:animScale>
                                      <p:cBhvr>
                                        <p:cTn id="20" dur="166" decel="50000">
                                          <p:stCondLst>
                                            <p:cond delay="676"/>
                                          </p:stCondLst>
                                        </p:cTn>
                                        <p:tgtEl>
                                          <p:spTgt spid="5"/>
                                        </p:tgtEl>
                                      </p:cBhvr>
                                      <p:to x="100000" y="100000"/>
                                    </p:animScale>
                                    <p:animScale>
                                      <p:cBhvr>
                                        <p:cTn id="21" dur="26">
                                          <p:stCondLst>
                                            <p:cond delay="1312"/>
                                          </p:stCondLst>
                                        </p:cTn>
                                        <p:tgtEl>
                                          <p:spTgt spid="5"/>
                                        </p:tgtEl>
                                      </p:cBhvr>
                                      <p:to x="100000" y="80000"/>
                                    </p:animScale>
                                    <p:animScale>
                                      <p:cBhvr>
                                        <p:cTn id="22" dur="166" decel="50000">
                                          <p:stCondLst>
                                            <p:cond delay="1338"/>
                                          </p:stCondLst>
                                        </p:cTn>
                                        <p:tgtEl>
                                          <p:spTgt spid="5"/>
                                        </p:tgtEl>
                                      </p:cBhvr>
                                      <p:to x="100000" y="100000"/>
                                    </p:animScale>
                                    <p:animScale>
                                      <p:cBhvr>
                                        <p:cTn id="23" dur="26">
                                          <p:stCondLst>
                                            <p:cond delay="1642"/>
                                          </p:stCondLst>
                                        </p:cTn>
                                        <p:tgtEl>
                                          <p:spTgt spid="5"/>
                                        </p:tgtEl>
                                      </p:cBhvr>
                                      <p:to x="100000" y="90000"/>
                                    </p:animScale>
                                    <p:animScale>
                                      <p:cBhvr>
                                        <p:cTn id="24" dur="166" decel="50000">
                                          <p:stCondLst>
                                            <p:cond delay="1668"/>
                                          </p:stCondLst>
                                        </p:cTn>
                                        <p:tgtEl>
                                          <p:spTgt spid="5"/>
                                        </p:tgtEl>
                                      </p:cBhvr>
                                      <p:to x="100000" y="100000"/>
                                    </p:animScale>
                                    <p:animScale>
                                      <p:cBhvr>
                                        <p:cTn id="25" dur="26">
                                          <p:stCondLst>
                                            <p:cond delay="1808"/>
                                          </p:stCondLst>
                                        </p:cTn>
                                        <p:tgtEl>
                                          <p:spTgt spid="5"/>
                                        </p:tgtEl>
                                      </p:cBhvr>
                                      <p:to x="100000" y="95000"/>
                                    </p:animScale>
                                    <p:animScale>
                                      <p:cBhvr>
                                        <p:cTn id="26"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举例：帐户结构</a:t>
            </a:r>
          </a:p>
        </p:txBody>
      </p:sp>
      <p:pic>
        <p:nvPicPr>
          <p:cNvPr id="8" name="图片 7" descr="01"/>
          <p:cNvPicPr/>
          <p:nvPr/>
        </p:nvPicPr>
        <p:blipFill>
          <a:blip r:embed="rId3" cstate="print"/>
          <a:srcRect/>
          <a:stretch>
            <a:fillRect/>
          </a:stretch>
        </p:blipFill>
        <p:spPr bwMode="auto">
          <a:xfrm>
            <a:off x="1067146" y="1524131"/>
            <a:ext cx="8533811" cy="48764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551008" y="404891"/>
            <a:ext cx="5714969" cy="743585"/>
          </a:xfrm>
          <a:prstGeom prst="rect">
            <a:avLst/>
          </a:prstGeom>
        </p:spPr>
        <p:txBody>
          <a:bodyPr wrap="square">
            <a:spAutoFit/>
          </a:bodyPr>
          <a:lstStyle/>
          <a:p>
            <a:pPr lvl="0"/>
            <a:r>
              <a:rPr lang="zh-CN" altLang="en-US" sz="4000" b="1" dirty="0" smtClean="0">
                <a:solidFill>
                  <a:schemeClr val="accent4">
                    <a:lumMod val="20000"/>
                    <a:lumOff val="80000"/>
                  </a:schemeClr>
                </a:solidFill>
                <a:effectLst>
                  <a:outerShdw blurRad="38100" dist="38100" dir="2700000" algn="tl">
                    <a:srgbClr val="000000">
                      <a:alpha val="43137"/>
                    </a:srgbClr>
                  </a:outerShdw>
                </a:effectLst>
                <a:sym typeface="+mn-ea"/>
              </a:rPr>
              <a:t>帐户结构的作用</a:t>
            </a:r>
            <a:endParaRPr lang="zh-CN" altLang="en-US" sz="4000" b="1" dirty="0" smtClean="0">
              <a:solidFill>
                <a:schemeClr val="accent4">
                  <a:lumMod val="20000"/>
                  <a:lumOff val="80000"/>
                </a:schemeClr>
              </a:solidFill>
              <a:effectLst>
                <a:outerShdw blurRad="38100" dist="38100" dir="2700000" algn="tl">
                  <a:srgbClr val="000000">
                    <a:alpha val="43137"/>
                  </a:srgbClr>
                </a:outerShdw>
              </a:effectLst>
              <a:latin typeface="Gulim" panose="020B0600000101010101" pitchFamily="34" charset="-127"/>
              <a:ea typeface="Gulim" panose="020B0600000101010101" pitchFamily="34" charset="-127"/>
              <a:sym typeface="+mn-ea"/>
            </a:endParaRPr>
          </a:p>
        </p:txBody>
      </p:sp>
      <p:sp>
        <p:nvSpPr>
          <p:cNvPr id="95" name="矩形 94"/>
          <p:cNvSpPr/>
          <p:nvPr/>
        </p:nvSpPr>
        <p:spPr>
          <a:xfrm>
            <a:off x="551244" y="2022578"/>
            <a:ext cx="2626643" cy="958645"/>
          </a:xfrm>
          <a:prstGeom prst="rect">
            <a:avLst/>
          </a:prstGeom>
          <a:solidFill>
            <a:srgbClr val="1B8ABF"/>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zh-CN" altLang="en-US" sz="1890">
              <a:solidFill>
                <a:prstClr val="white"/>
              </a:solidFill>
            </a:endParaRPr>
          </a:p>
        </p:txBody>
      </p:sp>
      <p:sp>
        <p:nvSpPr>
          <p:cNvPr id="96" name="矩形 95"/>
          <p:cNvSpPr/>
          <p:nvPr/>
        </p:nvSpPr>
        <p:spPr>
          <a:xfrm>
            <a:off x="4583798" y="1989558"/>
            <a:ext cx="2626643" cy="958645"/>
          </a:xfrm>
          <a:prstGeom prst="rect">
            <a:avLst/>
          </a:prstGeom>
          <a:solidFill>
            <a:srgbClr val="00B0F0"/>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zh-CN" altLang="en-US" sz="1890">
              <a:solidFill>
                <a:prstClr val="white"/>
              </a:solidFill>
            </a:endParaRPr>
          </a:p>
        </p:txBody>
      </p:sp>
      <p:sp>
        <p:nvSpPr>
          <p:cNvPr id="97" name="矩形 96"/>
          <p:cNvSpPr/>
          <p:nvPr/>
        </p:nvSpPr>
        <p:spPr>
          <a:xfrm>
            <a:off x="8872257" y="1989558"/>
            <a:ext cx="2626643" cy="958645"/>
          </a:xfrm>
          <a:prstGeom prst="rect">
            <a:avLst/>
          </a:prstGeom>
          <a:solidFill>
            <a:srgbClr val="4BA93B"/>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zh-CN" altLang="en-US" sz="1890">
              <a:solidFill>
                <a:prstClr val="white"/>
              </a:solidFill>
            </a:endParaRPr>
          </a:p>
        </p:txBody>
      </p:sp>
      <p:sp>
        <p:nvSpPr>
          <p:cNvPr id="111" name="矩形 110"/>
          <p:cNvSpPr/>
          <p:nvPr/>
        </p:nvSpPr>
        <p:spPr>
          <a:xfrm>
            <a:off x="551180" y="2194560"/>
            <a:ext cx="2625725" cy="548640"/>
          </a:xfrm>
          <a:prstGeom prst="rect">
            <a:avLst/>
          </a:prstGeom>
        </p:spPr>
        <p:txBody>
          <a:bodyPr wrap="square">
            <a:spAutoFit/>
          </a:bodyPr>
          <a:lstStyle/>
          <a:p>
            <a:pPr lvl="0" algn="ctr"/>
            <a:r>
              <a:rPr lang="zh-CN" altLang="en-US"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精细化管理</a:t>
            </a:r>
          </a:p>
        </p:txBody>
      </p:sp>
      <p:sp>
        <p:nvSpPr>
          <p:cNvPr id="114" name="矩形 113"/>
          <p:cNvSpPr/>
          <p:nvPr/>
        </p:nvSpPr>
        <p:spPr>
          <a:xfrm>
            <a:off x="4583430" y="2178685"/>
            <a:ext cx="2626360" cy="548640"/>
          </a:xfrm>
          <a:prstGeom prst="rect">
            <a:avLst/>
          </a:prstGeom>
        </p:spPr>
        <p:txBody>
          <a:bodyPr wrap="square">
            <a:spAutoFit/>
          </a:bodyPr>
          <a:lstStyle/>
          <a:p>
            <a:pPr lvl="0" algn="ctr"/>
            <a:r>
              <a:rPr lang="zh-CN" altLang="en-US"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灵活化管理</a:t>
            </a:r>
          </a:p>
        </p:txBody>
      </p:sp>
      <p:sp>
        <p:nvSpPr>
          <p:cNvPr id="115" name="矩形 114"/>
          <p:cNvSpPr/>
          <p:nvPr/>
        </p:nvSpPr>
        <p:spPr>
          <a:xfrm>
            <a:off x="8872220" y="2194560"/>
            <a:ext cx="2626995" cy="548640"/>
          </a:xfrm>
          <a:prstGeom prst="rect">
            <a:avLst/>
          </a:prstGeom>
        </p:spPr>
        <p:txBody>
          <a:bodyPr wrap="square">
            <a:spAutoFit/>
          </a:bodyPr>
          <a:lstStyle/>
          <a:p>
            <a:pPr lvl="0" algn="ctr"/>
            <a:r>
              <a:rPr lang="zh-CN" altLang="en-US" sz="2800" b="1"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科学化评估</a:t>
            </a:r>
          </a:p>
        </p:txBody>
      </p:sp>
      <p:sp>
        <p:nvSpPr>
          <p:cNvPr id="117" name="五边形 116"/>
          <p:cNvSpPr/>
          <p:nvPr/>
        </p:nvSpPr>
        <p:spPr>
          <a:xfrm rot="5400000">
            <a:off x="719461" y="2968982"/>
            <a:ext cx="2290207" cy="2626643"/>
          </a:xfrm>
          <a:prstGeom prst="homePlate">
            <a:avLst>
              <a:gd name="adj" fmla="val 19679"/>
            </a:avLst>
          </a:prstGeom>
          <a:solidFill>
            <a:srgbClr val="1B8A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五边形 117"/>
          <p:cNvSpPr/>
          <p:nvPr/>
        </p:nvSpPr>
        <p:spPr>
          <a:xfrm rot="5400000">
            <a:off x="4751380" y="2968982"/>
            <a:ext cx="2290207" cy="2626643"/>
          </a:xfrm>
          <a:prstGeom prst="homePlate">
            <a:avLst>
              <a:gd name="adj" fmla="val 19679"/>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五边形 118"/>
          <p:cNvSpPr/>
          <p:nvPr/>
        </p:nvSpPr>
        <p:spPr>
          <a:xfrm rot="5400000">
            <a:off x="9040473" y="2968982"/>
            <a:ext cx="2290207" cy="2626643"/>
          </a:xfrm>
          <a:prstGeom prst="homePlate">
            <a:avLst>
              <a:gd name="adj" fmla="val 19679"/>
            </a:avLst>
          </a:prstGeom>
          <a:solidFill>
            <a:srgbClr val="4BA9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51180" y="3136900"/>
            <a:ext cx="2570480" cy="1920240"/>
          </a:xfrm>
          <a:prstGeom prst="rect">
            <a:avLst/>
          </a:prstGeom>
        </p:spPr>
        <p:txBody>
          <a:bodyPr wrap="square">
            <a:spAutoFit/>
          </a:bodyPr>
          <a:lstStyle/>
          <a:p>
            <a:pPr lvl="0">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不同的推广目标建立不同的推广计划；</a:t>
            </a:r>
          </a:p>
          <a:p>
            <a:pPr lvl="0">
              <a:lnSpc>
                <a:spcPct val="120000"/>
              </a:lnSpc>
            </a:pPr>
            <a:r>
              <a:rPr lang="zh-CN" altLang="en-US" sz="2000" dirty="0">
                <a:solidFill>
                  <a:schemeClr val="bg1"/>
                </a:solidFill>
                <a:latin typeface="微软雅黑" panose="020B0503020204020204" pitchFamily="34" charset="-122"/>
                <a:ea typeface="微软雅黑" panose="020B0503020204020204" pitchFamily="34" charset="-122"/>
              </a:rPr>
              <a:t>分类关键词划分同一单元，有针对性的撰写创意</a:t>
            </a:r>
          </a:p>
        </p:txBody>
      </p:sp>
      <p:sp>
        <p:nvSpPr>
          <p:cNvPr id="25" name="矩形 24"/>
          <p:cNvSpPr/>
          <p:nvPr/>
        </p:nvSpPr>
        <p:spPr>
          <a:xfrm>
            <a:off x="4583590" y="3136648"/>
            <a:ext cx="2514601" cy="1798320"/>
          </a:xfrm>
          <a:prstGeom prst="rect">
            <a:avLst/>
          </a:prstGeom>
        </p:spPr>
        <p:txBody>
          <a:bodyPr wrap="square">
            <a:spAutoFit/>
          </a:bodyPr>
          <a:lstStyle/>
          <a:p>
            <a:pPr lvl="0">
              <a:lnSpc>
                <a:spcPct val="140000"/>
              </a:lnSpc>
            </a:pPr>
            <a:r>
              <a:rPr lang="zh-CN" altLang="en-US" sz="2000" dirty="0">
                <a:solidFill>
                  <a:schemeClr val="bg1"/>
                </a:solidFill>
                <a:latin typeface="微软雅黑" panose="020B0503020204020204" pitchFamily="34" charset="-122"/>
                <a:ea typeface="微软雅黑" panose="020B0503020204020204" pitchFamily="34" charset="-122"/>
              </a:rPr>
              <a:t>不同的业务或产品可设置不同的地域；</a:t>
            </a:r>
          </a:p>
          <a:p>
            <a:pPr lvl="0">
              <a:lnSpc>
                <a:spcPct val="140000"/>
              </a:lnSpc>
            </a:pPr>
            <a:r>
              <a:rPr lang="zh-CN" altLang="en-US" sz="2000" dirty="0">
                <a:solidFill>
                  <a:schemeClr val="bg1"/>
                </a:solidFill>
                <a:latin typeface="微软雅黑" panose="020B0503020204020204" pitchFamily="34" charset="-122"/>
                <a:ea typeface="微软雅黑" panose="020B0503020204020204" pitchFamily="34" charset="-122"/>
              </a:rPr>
              <a:t>不同的业务或产品可设置不同的预算 </a:t>
            </a:r>
          </a:p>
        </p:txBody>
      </p:sp>
      <p:sp>
        <p:nvSpPr>
          <p:cNvPr id="27" name="矩形 26"/>
          <p:cNvSpPr/>
          <p:nvPr/>
        </p:nvSpPr>
        <p:spPr>
          <a:xfrm>
            <a:off x="8872537" y="3136648"/>
            <a:ext cx="2514601" cy="1889760"/>
          </a:xfrm>
          <a:prstGeom prst="rect">
            <a:avLst/>
          </a:prstGeom>
        </p:spPr>
        <p:txBody>
          <a:bodyPr wrap="square">
            <a:spAutoFit/>
          </a:bodyPr>
          <a:lstStyle/>
          <a:p>
            <a:pPr lvl="0">
              <a:lnSpc>
                <a:spcPct val="130000"/>
              </a:lnSpc>
            </a:pPr>
            <a:r>
              <a:rPr lang="zh-CN" altLang="en-US" sz="2000" dirty="0">
                <a:solidFill>
                  <a:schemeClr val="bg1"/>
                </a:solidFill>
                <a:latin typeface="微软雅黑" panose="020B0503020204020204" pitchFamily="34" charset="-122"/>
                <a:ea typeface="微软雅黑" panose="020B0503020204020204" pitchFamily="34" charset="-122"/>
              </a:rPr>
              <a:t>对不同计划、单元的推广效果进行准确评估；</a:t>
            </a:r>
          </a:p>
          <a:p>
            <a:pPr lvl="0"/>
            <a:r>
              <a:rPr lang="zh-CN" altLang="en-US" sz="2000" dirty="0">
                <a:solidFill>
                  <a:schemeClr val="bg1"/>
                </a:solidFill>
                <a:latin typeface="微软雅黑" panose="020B0503020204020204" pitchFamily="34" charset="-122"/>
                <a:ea typeface="微软雅黑" panose="020B0503020204020204" pitchFamily="34" charset="-122"/>
              </a:rPr>
              <a:t>同一组关键词评估不同创意的吸引力</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各层级提交数量值</a:t>
            </a:r>
          </a:p>
        </p:txBody>
      </p:sp>
      <p:grpSp>
        <p:nvGrpSpPr>
          <p:cNvPr id="44" name="组合 62"/>
          <p:cNvGrpSpPr/>
          <p:nvPr/>
        </p:nvGrpSpPr>
        <p:grpSpPr bwMode="auto">
          <a:xfrm>
            <a:off x="914757" y="1828910"/>
            <a:ext cx="5028853" cy="4343100"/>
            <a:chOff x="4896552" y="2160500"/>
            <a:chExt cx="4161010" cy="3840268"/>
          </a:xfrm>
          <a:effectLst/>
        </p:grpSpPr>
        <p:sp>
          <p:nvSpPr>
            <p:cNvPr id="45" name="直接连接符 3"/>
            <p:cNvSpPr/>
            <p:nvPr/>
          </p:nvSpPr>
          <p:spPr>
            <a:xfrm>
              <a:off x="6977057" y="2857431"/>
              <a:ext cx="1472699" cy="255595"/>
            </a:xfrm>
            <a:custGeom>
              <a:avLst/>
              <a:gdLst/>
              <a:ahLst/>
              <a:cxnLst/>
              <a:rect l="0" t="0" r="0" b="0"/>
              <a:pathLst>
                <a:path>
                  <a:moveTo>
                    <a:pt x="0" y="0"/>
                  </a:moveTo>
                  <a:lnTo>
                    <a:pt x="0" y="127750"/>
                  </a:lnTo>
                  <a:lnTo>
                    <a:pt x="1472170" y="127750"/>
                  </a:lnTo>
                  <a:lnTo>
                    <a:pt x="1472170" y="255500"/>
                  </a:lnTo>
                </a:path>
              </a:pathLst>
            </a:custGeom>
            <a:noFill/>
            <a:ln w="25400" cap="flat" cmpd="sng" algn="ctr">
              <a:solidFill>
                <a:srgbClr val="4BACC6">
                  <a:hueOff val="0"/>
                  <a:satOff val="0"/>
                  <a:lumOff val="0"/>
                  <a:alphaOff val="0"/>
                </a:srgbClr>
              </a:solidFill>
              <a:prstDash val="solid"/>
            </a:ln>
            <a:effectLst/>
            <a:scene3d>
              <a:camera prst="orthographicFront"/>
              <a:lightRig rig="threePt" dir="t"/>
            </a:scene3d>
            <a:sp3d>
              <a:bevelT prst="angle"/>
            </a:sp3d>
          </p:spPr>
        </p:sp>
        <p:sp>
          <p:nvSpPr>
            <p:cNvPr id="46" name="直接连接符 4"/>
            <p:cNvSpPr/>
            <p:nvPr/>
          </p:nvSpPr>
          <p:spPr>
            <a:xfrm>
              <a:off x="6977057" y="3959187"/>
              <a:ext cx="1472699" cy="255595"/>
            </a:xfrm>
            <a:custGeom>
              <a:avLst/>
              <a:gdLst/>
              <a:ahLst/>
              <a:cxnLst/>
              <a:rect l="0" t="0" r="0" b="0"/>
              <a:pathLst>
                <a:path>
                  <a:moveTo>
                    <a:pt x="0" y="0"/>
                  </a:moveTo>
                  <a:lnTo>
                    <a:pt x="0" y="127750"/>
                  </a:lnTo>
                  <a:lnTo>
                    <a:pt x="1472170" y="127750"/>
                  </a:lnTo>
                  <a:lnTo>
                    <a:pt x="1472170" y="255500"/>
                  </a:lnTo>
                </a:path>
              </a:pathLst>
            </a:custGeom>
            <a:noFill/>
            <a:ln w="25400" cap="flat" cmpd="sng" algn="ctr">
              <a:solidFill>
                <a:srgbClr val="F79646">
                  <a:hueOff val="0"/>
                  <a:satOff val="0"/>
                  <a:lumOff val="0"/>
                  <a:alphaOff val="0"/>
                </a:srgbClr>
              </a:solidFill>
              <a:prstDash val="solid"/>
            </a:ln>
            <a:effectLst/>
            <a:scene3d>
              <a:camera prst="orthographicFront"/>
              <a:lightRig rig="threePt" dir="t"/>
            </a:scene3d>
            <a:sp3d>
              <a:bevelT prst="angle"/>
            </a:sp3d>
          </p:spPr>
        </p:sp>
        <p:sp>
          <p:nvSpPr>
            <p:cNvPr id="47" name="直接连接符 5"/>
            <p:cNvSpPr/>
            <p:nvPr/>
          </p:nvSpPr>
          <p:spPr>
            <a:xfrm>
              <a:off x="6988166" y="5084756"/>
              <a:ext cx="368175" cy="611204"/>
            </a:xfrm>
            <a:custGeom>
              <a:avLst/>
              <a:gdLst/>
              <a:ahLst/>
              <a:cxnLst/>
              <a:rect l="0" t="0" r="0" b="0"/>
              <a:pathLst>
                <a:path>
                  <a:moveTo>
                    <a:pt x="0" y="0"/>
                  </a:moveTo>
                  <a:lnTo>
                    <a:pt x="0" y="611206"/>
                  </a:lnTo>
                  <a:lnTo>
                    <a:pt x="367628" y="611206"/>
                  </a:lnTo>
                </a:path>
              </a:pathLst>
            </a:custGeom>
            <a:noFill/>
            <a:ln w="25400" cap="flat" cmpd="sng" algn="ctr">
              <a:solidFill>
                <a:srgbClr val="4F81BD">
                  <a:hueOff val="0"/>
                  <a:satOff val="0"/>
                  <a:lumOff val="0"/>
                  <a:alphaOff val="0"/>
                </a:srgbClr>
              </a:solidFill>
              <a:prstDash val="solid"/>
            </a:ln>
            <a:effectLst/>
            <a:scene3d>
              <a:camera prst="orthographicFront"/>
              <a:lightRig rig="threePt" dir="t"/>
            </a:scene3d>
            <a:sp3d>
              <a:bevelT prst="angle"/>
            </a:sp3d>
          </p:spPr>
        </p:sp>
        <p:sp>
          <p:nvSpPr>
            <p:cNvPr id="48" name="直接连接符 6"/>
            <p:cNvSpPr/>
            <p:nvPr/>
          </p:nvSpPr>
          <p:spPr>
            <a:xfrm>
              <a:off x="6572382" y="5084756"/>
              <a:ext cx="415784" cy="611204"/>
            </a:xfrm>
            <a:custGeom>
              <a:avLst/>
              <a:gdLst/>
              <a:ahLst/>
              <a:cxnLst/>
              <a:rect l="0" t="0" r="0" b="0"/>
              <a:pathLst>
                <a:path>
                  <a:moveTo>
                    <a:pt x="415967" y="0"/>
                  </a:moveTo>
                  <a:lnTo>
                    <a:pt x="415967" y="611206"/>
                  </a:lnTo>
                  <a:lnTo>
                    <a:pt x="0" y="611206"/>
                  </a:lnTo>
                </a:path>
              </a:pathLst>
            </a:custGeom>
            <a:noFill/>
            <a:ln w="25400" cap="flat" cmpd="sng" algn="ctr">
              <a:solidFill>
                <a:srgbClr val="4F81BD">
                  <a:hueOff val="0"/>
                  <a:satOff val="0"/>
                  <a:lumOff val="0"/>
                  <a:alphaOff val="0"/>
                </a:srgbClr>
              </a:solidFill>
              <a:prstDash val="solid"/>
            </a:ln>
            <a:effectLst/>
            <a:scene3d>
              <a:camera prst="orthographicFront"/>
              <a:lightRig rig="threePt" dir="t"/>
            </a:scene3d>
            <a:sp3d>
              <a:bevelT prst="angle"/>
            </a:sp3d>
          </p:spPr>
        </p:sp>
        <p:sp>
          <p:nvSpPr>
            <p:cNvPr id="49" name="直接连接符 7"/>
            <p:cNvSpPr/>
            <p:nvPr/>
          </p:nvSpPr>
          <p:spPr>
            <a:xfrm>
              <a:off x="6931035" y="3959187"/>
              <a:ext cx="92044" cy="255595"/>
            </a:xfrm>
            <a:custGeom>
              <a:avLst/>
              <a:gdLst/>
              <a:ahLst/>
              <a:cxnLst/>
              <a:rect l="0" t="0" r="0" b="0"/>
              <a:pathLst>
                <a:path>
                  <a:moveTo>
                    <a:pt x="45720" y="0"/>
                  </a:moveTo>
                  <a:lnTo>
                    <a:pt x="45720" y="255500"/>
                  </a:lnTo>
                </a:path>
              </a:pathLst>
            </a:custGeom>
            <a:noFill/>
            <a:ln w="25400" cap="flat" cmpd="sng" algn="ctr">
              <a:solidFill>
                <a:srgbClr val="F79646">
                  <a:hueOff val="0"/>
                  <a:satOff val="0"/>
                  <a:lumOff val="0"/>
                  <a:alphaOff val="0"/>
                </a:srgbClr>
              </a:solidFill>
              <a:prstDash val="solid"/>
            </a:ln>
            <a:effectLst/>
            <a:scene3d>
              <a:camera prst="orthographicFront"/>
              <a:lightRig rig="threePt" dir="t"/>
            </a:scene3d>
            <a:sp3d>
              <a:bevelT prst="angle"/>
            </a:sp3d>
          </p:spPr>
        </p:sp>
        <p:sp>
          <p:nvSpPr>
            <p:cNvPr id="50" name="直接连接符 8"/>
            <p:cNvSpPr/>
            <p:nvPr/>
          </p:nvSpPr>
          <p:spPr>
            <a:xfrm>
              <a:off x="5504358" y="3959187"/>
              <a:ext cx="1472699" cy="255595"/>
            </a:xfrm>
            <a:custGeom>
              <a:avLst/>
              <a:gdLst/>
              <a:ahLst/>
              <a:cxnLst/>
              <a:rect l="0" t="0" r="0" b="0"/>
              <a:pathLst>
                <a:path>
                  <a:moveTo>
                    <a:pt x="1472170" y="0"/>
                  </a:moveTo>
                  <a:lnTo>
                    <a:pt x="1472170" y="127750"/>
                  </a:lnTo>
                  <a:lnTo>
                    <a:pt x="0" y="127750"/>
                  </a:lnTo>
                  <a:lnTo>
                    <a:pt x="0" y="255500"/>
                  </a:lnTo>
                </a:path>
              </a:pathLst>
            </a:custGeom>
            <a:noFill/>
            <a:ln w="25400" cap="flat" cmpd="sng" algn="ctr">
              <a:solidFill>
                <a:srgbClr val="F79646">
                  <a:hueOff val="0"/>
                  <a:satOff val="0"/>
                  <a:lumOff val="0"/>
                  <a:alphaOff val="0"/>
                </a:srgbClr>
              </a:solidFill>
              <a:prstDash val="solid"/>
            </a:ln>
            <a:effectLst/>
            <a:scene3d>
              <a:camera prst="orthographicFront"/>
              <a:lightRig rig="threePt" dir="t"/>
            </a:scene3d>
            <a:sp3d>
              <a:bevelT prst="angle"/>
            </a:sp3d>
          </p:spPr>
        </p:sp>
        <p:sp>
          <p:nvSpPr>
            <p:cNvPr id="51" name="直接连接符 9"/>
            <p:cNvSpPr/>
            <p:nvPr/>
          </p:nvSpPr>
          <p:spPr>
            <a:xfrm>
              <a:off x="6931035" y="2857431"/>
              <a:ext cx="92044" cy="255595"/>
            </a:xfrm>
            <a:custGeom>
              <a:avLst/>
              <a:gdLst/>
              <a:ahLst/>
              <a:cxnLst/>
              <a:rect l="0" t="0" r="0" b="0"/>
              <a:pathLst>
                <a:path>
                  <a:moveTo>
                    <a:pt x="45720" y="0"/>
                  </a:moveTo>
                  <a:lnTo>
                    <a:pt x="45720" y="255500"/>
                  </a:lnTo>
                </a:path>
              </a:pathLst>
            </a:custGeom>
            <a:noFill/>
            <a:ln w="25400" cap="flat" cmpd="sng" algn="ctr">
              <a:solidFill>
                <a:srgbClr val="4BACC6">
                  <a:hueOff val="0"/>
                  <a:satOff val="0"/>
                  <a:lumOff val="0"/>
                  <a:alphaOff val="0"/>
                </a:srgbClr>
              </a:solidFill>
              <a:prstDash val="solid"/>
            </a:ln>
            <a:effectLst/>
            <a:scene3d>
              <a:camera prst="orthographicFront"/>
              <a:lightRig rig="threePt" dir="t"/>
            </a:scene3d>
            <a:sp3d>
              <a:bevelT prst="angle"/>
            </a:sp3d>
          </p:spPr>
        </p:sp>
        <p:sp>
          <p:nvSpPr>
            <p:cNvPr id="52" name="直接连接符 10"/>
            <p:cNvSpPr/>
            <p:nvPr/>
          </p:nvSpPr>
          <p:spPr>
            <a:xfrm>
              <a:off x="5504358" y="2857431"/>
              <a:ext cx="1472699" cy="255595"/>
            </a:xfrm>
            <a:custGeom>
              <a:avLst/>
              <a:gdLst/>
              <a:ahLst/>
              <a:cxnLst/>
              <a:rect l="0" t="0" r="0" b="0"/>
              <a:pathLst>
                <a:path>
                  <a:moveTo>
                    <a:pt x="1472170" y="0"/>
                  </a:moveTo>
                  <a:lnTo>
                    <a:pt x="1472170" y="127750"/>
                  </a:lnTo>
                  <a:lnTo>
                    <a:pt x="0" y="127750"/>
                  </a:lnTo>
                  <a:lnTo>
                    <a:pt x="0" y="255500"/>
                  </a:lnTo>
                </a:path>
              </a:pathLst>
            </a:custGeom>
            <a:noFill/>
            <a:ln w="25400" cap="flat" cmpd="sng" algn="ctr">
              <a:solidFill>
                <a:srgbClr val="4BACC6">
                  <a:hueOff val="0"/>
                  <a:satOff val="0"/>
                  <a:lumOff val="0"/>
                  <a:alphaOff val="0"/>
                </a:srgbClr>
              </a:solidFill>
              <a:prstDash val="solid"/>
            </a:ln>
            <a:effectLst/>
            <a:scene3d>
              <a:camera prst="orthographicFront"/>
              <a:lightRig rig="threePt" dir="t"/>
            </a:scene3d>
            <a:sp3d>
              <a:bevelT prst="angle"/>
            </a:sp3d>
          </p:spPr>
        </p:sp>
        <p:grpSp>
          <p:nvGrpSpPr>
            <p:cNvPr id="53" name="组合 34"/>
            <p:cNvGrpSpPr/>
            <p:nvPr/>
          </p:nvGrpSpPr>
          <p:grpSpPr>
            <a:xfrm>
              <a:off x="6220509" y="2160500"/>
              <a:ext cx="1450051" cy="608334"/>
              <a:chOff x="2291451" y="161"/>
              <a:chExt cx="1450051" cy="608334"/>
            </a:xfrm>
            <a:scene3d>
              <a:camera prst="orthographicFront">
                <a:rot lat="0" lon="0" rev="0"/>
              </a:camera>
              <a:lightRig rig="threePt" dir="t">
                <a:rot lat="0" lon="0" rev="1200000"/>
              </a:lightRig>
            </a:scene3d>
          </p:grpSpPr>
          <p:sp>
            <p:nvSpPr>
              <p:cNvPr id="78" name="矩形 77"/>
              <p:cNvSpPr/>
              <p:nvPr/>
            </p:nvSpPr>
            <p:spPr>
              <a:xfrm>
                <a:off x="2311650" y="161"/>
                <a:ext cx="1429852" cy="608334"/>
              </a:xfrm>
              <a:prstGeom prst="rect">
                <a:avLst/>
              </a:prstGeom>
              <a:gradFill rotWithShape="0">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angle"/>
              </a:sp3d>
            </p:spPr>
          </p:sp>
          <p:sp>
            <p:nvSpPr>
              <p:cNvPr id="79" name="矩形 78"/>
              <p:cNvSpPr/>
              <p:nvPr/>
            </p:nvSpPr>
            <p:spPr>
              <a:xfrm>
                <a:off x="2291451" y="161"/>
                <a:ext cx="1450050" cy="608334"/>
              </a:xfrm>
              <a:prstGeom prst="rect">
                <a:avLst/>
              </a:prstGeom>
              <a:noFill/>
              <a:ln>
                <a:noFill/>
              </a:ln>
              <a:effectLst/>
              <a:sp3d>
                <a:bevelT prst="angle"/>
              </a:sp3d>
            </p:spPr>
            <p:txBody>
              <a:bodyPr lIns="10078" tIns="10078" rIns="10078" bIns="10078" spcCol="1270" anchor="ctr"/>
              <a:lstStyle/>
              <a:p>
                <a:pPr marL="0" marR="0" lvl="0" indent="0" algn="ctr" defTabSz="666750" eaLnBrk="1" fontAlgn="auto" latinLnBrk="0" hangingPunct="1">
                  <a:lnSpc>
                    <a:spcPct val="90000"/>
                  </a:lnSpc>
                  <a:spcBef>
                    <a:spcPts val="0"/>
                  </a:spcBef>
                  <a:spcAft>
                    <a:spcPct val="35000"/>
                  </a:spcAft>
                  <a:buClrTx/>
                  <a:buSzTx/>
                  <a:buFontTx/>
                  <a:buNone/>
                  <a:defRPr/>
                </a:pPr>
                <a:r>
                  <a:rPr kumimoji="0" lang="zh-CN" altLang="en-US"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百度搜索推广</a:t>
                </a:r>
              </a:p>
            </p:txBody>
          </p:sp>
        </p:grpSp>
        <p:grpSp>
          <p:nvGrpSpPr>
            <p:cNvPr id="54" name="组合 35"/>
            <p:cNvGrpSpPr/>
            <p:nvPr/>
          </p:nvGrpSpPr>
          <p:grpSpPr>
            <a:xfrm>
              <a:off x="4896552" y="3256034"/>
              <a:ext cx="1216669" cy="608334"/>
              <a:chOff x="967494" y="863996"/>
              <a:chExt cx="1216669" cy="608334"/>
            </a:xfrm>
            <a:scene3d>
              <a:camera prst="orthographicFront">
                <a:rot lat="0" lon="0" rev="0"/>
              </a:camera>
              <a:lightRig rig="threePt" dir="t">
                <a:rot lat="0" lon="0" rev="1200000"/>
              </a:lightRig>
            </a:scene3d>
          </p:grpSpPr>
          <p:sp>
            <p:nvSpPr>
              <p:cNvPr id="76" name="矩形 75"/>
              <p:cNvSpPr/>
              <p:nvPr/>
            </p:nvSpPr>
            <p:spPr>
              <a:xfrm>
                <a:off x="967494" y="863996"/>
                <a:ext cx="1216669" cy="608334"/>
              </a:xfrm>
              <a:prstGeom prst="rect">
                <a:avLst/>
              </a:prstGeom>
              <a:gradFill rotWithShape="0">
                <a:gsLst>
                  <a:gs pos="0">
                    <a:srgbClr val="4BACC6">
                      <a:hueOff val="0"/>
                      <a:satOff val="0"/>
                      <a:lumOff val="0"/>
                      <a:alphaOff val="0"/>
                      <a:shade val="51000"/>
                      <a:satMod val="130000"/>
                    </a:srgbClr>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angle"/>
              </a:sp3d>
            </p:spPr>
          </p:sp>
          <p:sp>
            <p:nvSpPr>
              <p:cNvPr id="77" name="矩形 76"/>
              <p:cNvSpPr/>
              <p:nvPr/>
            </p:nvSpPr>
            <p:spPr>
              <a:xfrm>
                <a:off x="967494" y="863996"/>
                <a:ext cx="1216669" cy="608334"/>
              </a:xfrm>
              <a:prstGeom prst="rect">
                <a:avLst/>
              </a:prstGeom>
              <a:noFill/>
              <a:ln>
                <a:noFill/>
              </a:ln>
              <a:effectLst/>
              <a:sp3d>
                <a:bevelT prst="angle"/>
              </a:sp3d>
            </p:spPr>
            <p:txBody>
              <a:bodyPr lIns="10078" tIns="10078" rIns="10078" bIns="10078" spcCol="1270" anchor="ctr"/>
              <a:lstStyle/>
              <a:p>
                <a:pPr marL="0" marR="0" lvl="0" indent="0" algn="ctr" defTabSz="666750" eaLnBrk="1" fontAlgn="auto" latinLnBrk="0" hangingPunct="1">
                  <a:lnSpc>
                    <a:spcPct val="90000"/>
                  </a:lnSpc>
                  <a:spcBef>
                    <a:spcPts val="0"/>
                  </a:spcBef>
                  <a:spcAft>
                    <a:spcPct val="35000"/>
                  </a:spcAft>
                  <a:buClrTx/>
                  <a:buSzTx/>
                  <a:buFontTx/>
                  <a:buNone/>
                  <a:defRPr/>
                </a:pPr>
                <a:r>
                  <a:rPr kumimoji="0" lang="zh-CN" altLang="en-US"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推广计划</a:t>
                </a:r>
              </a:p>
            </p:txBody>
          </p:sp>
        </p:grpSp>
        <p:grpSp>
          <p:nvGrpSpPr>
            <p:cNvPr id="55" name="组合 36"/>
            <p:cNvGrpSpPr/>
            <p:nvPr/>
          </p:nvGrpSpPr>
          <p:grpSpPr>
            <a:xfrm>
              <a:off x="6368723" y="3256034"/>
              <a:ext cx="1216669" cy="608334"/>
              <a:chOff x="2439665" y="863996"/>
              <a:chExt cx="1216669" cy="608334"/>
            </a:xfrm>
            <a:scene3d>
              <a:camera prst="orthographicFront">
                <a:rot lat="0" lon="0" rev="0"/>
              </a:camera>
              <a:lightRig rig="threePt" dir="t">
                <a:rot lat="0" lon="0" rev="1200000"/>
              </a:lightRig>
            </a:scene3d>
          </p:grpSpPr>
          <p:sp>
            <p:nvSpPr>
              <p:cNvPr id="74" name="矩形 73"/>
              <p:cNvSpPr/>
              <p:nvPr/>
            </p:nvSpPr>
            <p:spPr>
              <a:xfrm>
                <a:off x="2439665" y="863996"/>
                <a:ext cx="1216669" cy="608334"/>
              </a:xfrm>
              <a:prstGeom prst="rect">
                <a:avLst/>
              </a:prstGeom>
              <a:gradFill rotWithShape="0">
                <a:gsLst>
                  <a:gs pos="0">
                    <a:srgbClr val="4BACC6">
                      <a:hueOff val="0"/>
                      <a:satOff val="0"/>
                      <a:lumOff val="0"/>
                      <a:alphaOff val="0"/>
                      <a:shade val="51000"/>
                      <a:satMod val="130000"/>
                    </a:srgbClr>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angle"/>
              </a:sp3d>
            </p:spPr>
          </p:sp>
          <p:sp>
            <p:nvSpPr>
              <p:cNvPr id="75" name="矩形 74"/>
              <p:cNvSpPr/>
              <p:nvPr/>
            </p:nvSpPr>
            <p:spPr>
              <a:xfrm>
                <a:off x="2439665" y="863996"/>
                <a:ext cx="1216669" cy="608334"/>
              </a:xfrm>
              <a:prstGeom prst="rect">
                <a:avLst/>
              </a:prstGeom>
              <a:noFill/>
              <a:ln>
                <a:noFill/>
              </a:ln>
              <a:effectLst/>
              <a:sp3d>
                <a:bevelT prst="angle"/>
              </a:sp3d>
            </p:spPr>
            <p:txBody>
              <a:bodyPr lIns="10078" tIns="10078" rIns="10078" bIns="10078" spcCol="1270" anchor="ctr"/>
              <a:lstStyle/>
              <a:p>
                <a:pPr marL="0" marR="0" lvl="0" indent="0" algn="ctr" defTabSz="666750" eaLnBrk="1" fontAlgn="auto" latinLnBrk="0" hangingPunct="1">
                  <a:lnSpc>
                    <a:spcPct val="90000"/>
                  </a:lnSpc>
                  <a:spcBef>
                    <a:spcPts val="0"/>
                  </a:spcBef>
                  <a:spcAft>
                    <a:spcPct val="35000"/>
                  </a:spcAft>
                  <a:buClrTx/>
                  <a:buSzTx/>
                  <a:buFontTx/>
                  <a:buNone/>
                  <a:defRPr/>
                </a:pPr>
                <a:r>
                  <a:rPr kumimoji="0" lang="zh-CN" altLang="en-US"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推广计划</a:t>
                </a:r>
              </a:p>
            </p:txBody>
          </p:sp>
        </p:grpSp>
        <p:grpSp>
          <p:nvGrpSpPr>
            <p:cNvPr id="56" name="组合 37"/>
            <p:cNvGrpSpPr/>
            <p:nvPr/>
          </p:nvGrpSpPr>
          <p:grpSpPr>
            <a:xfrm>
              <a:off x="4896552" y="4334184"/>
              <a:ext cx="1216669" cy="608334"/>
              <a:chOff x="967494" y="1727832"/>
              <a:chExt cx="1216669" cy="608334"/>
            </a:xfrm>
            <a:scene3d>
              <a:camera prst="orthographicFront">
                <a:rot lat="0" lon="0" rev="0"/>
              </a:camera>
              <a:lightRig rig="threePt" dir="t">
                <a:rot lat="0" lon="0" rev="1200000"/>
              </a:lightRig>
            </a:scene3d>
          </p:grpSpPr>
          <p:sp>
            <p:nvSpPr>
              <p:cNvPr id="72" name="矩形 71"/>
              <p:cNvSpPr/>
              <p:nvPr/>
            </p:nvSpPr>
            <p:spPr>
              <a:xfrm>
                <a:off x="967494" y="1727832"/>
                <a:ext cx="1216669" cy="608334"/>
              </a:xfrm>
              <a:prstGeom prst="rect">
                <a:avLst/>
              </a:prstGeom>
              <a:gradFill rotWithShape="0">
                <a:gsLst>
                  <a:gs pos="0">
                    <a:srgbClr val="F79646">
                      <a:hueOff val="0"/>
                      <a:satOff val="0"/>
                      <a:lumOff val="0"/>
                      <a:alphaOff val="0"/>
                      <a:shade val="51000"/>
                      <a:satMod val="130000"/>
                    </a:srgbClr>
                  </a:gs>
                  <a:gs pos="80000">
                    <a:srgbClr val="F79646">
                      <a:hueOff val="0"/>
                      <a:satOff val="0"/>
                      <a:lumOff val="0"/>
                      <a:alphaOff val="0"/>
                      <a:shade val="93000"/>
                      <a:satMod val="130000"/>
                    </a:srgbClr>
                  </a:gs>
                  <a:gs pos="100000">
                    <a:srgbClr val="F7964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angle"/>
              </a:sp3d>
            </p:spPr>
          </p:sp>
          <p:sp>
            <p:nvSpPr>
              <p:cNvPr id="73" name="矩形 72"/>
              <p:cNvSpPr/>
              <p:nvPr/>
            </p:nvSpPr>
            <p:spPr>
              <a:xfrm>
                <a:off x="967494" y="1727832"/>
                <a:ext cx="1216669" cy="608334"/>
              </a:xfrm>
              <a:prstGeom prst="rect">
                <a:avLst/>
              </a:prstGeom>
              <a:noFill/>
              <a:ln>
                <a:noFill/>
              </a:ln>
              <a:effectLst/>
              <a:sp3d>
                <a:bevelT prst="angle"/>
              </a:sp3d>
            </p:spPr>
            <p:txBody>
              <a:bodyPr lIns="10078" tIns="10078" rIns="10078" bIns="10078" spcCol="1270" anchor="ctr"/>
              <a:lstStyle/>
              <a:p>
                <a:pPr marL="0" marR="0" lvl="0" indent="0" algn="ctr" defTabSz="666750" eaLnBrk="1" fontAlgn="auto" latinLnBrk="0" hangingPunct="1">
                  <a:lnSpc>
                    <a:spcPct val="90000"/>
                  </a:lnSpc>
                  <a:spcBef>
                    <a:spcPts val="0"/>
                  </a:spcBef>
                  <a:spcAft>
                    <a:spcPct val="35000"/>
                  </a:spcAft>
                  <a:buClrTx/>
                  <a:buSzTx/>
                  <a:buFontTx/>
                  <a:buNone/>
                  <a:defRPr/>
                </a:pPr>
                <a:r>
                  <a:rPr kumimoji="0" lang="zh-CN" altLang="en-US"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推广单元</a:t>
                </a:r>
                <a:endParaRPr kumimoji="0" lang="en-US" altLang="zh-CN"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57" name="组合 38"/>
            <p:cNvGrpSpPr/>
            <p:nvPr/>
          </p:nvGrpSpPr>
          <p:grpSpPr>
            <a:xfrm>
              <a:off x="6368723" y="4334184"/>
              <a:ext cx="1216669" cy="608334"/>
              <a:chOff x="2439665" y="1727832"/>
              <a:chExt cx="1216669" cy="608334"/>
            </a:xfrm>
            <a:scene3d>
              <a:camera prst="orthographicFront">
                <a:rot lat="0" lon="0" rev="0"/>
              </a:camera>
              <a:lightRig rig="threePt" dir="t">
                <a:rot lat="0" lon="0" rev="1200000"/>
              </a:lightRig>
            </a:scene3d>
          </p:grpSpPr>
          <p:sp>
            <p:nvSpPr>
              <p:cNvPr id="70" name="矩形 69"/>
              <p:cNvSpPr/>
              <p:nvPr/>
            </p:nvSpPr>
            <p:spPr>
              <a:xfrm>
                <a:off x="2439665" y="1727832"/>
                <a:ext cx="1216669" cy="608334"/>
              </a:xfrm>
              <a:prstGeom prst="rect">
                <a:avLst/>
              </a:prstGeom>
              <a:gradFill rotWithShape="0">
                <a:gsLst>
                  <a:gs pos="0">
                    <a:srgbClr val="F79646">
                      <a:hueOff val="0"/>
                      <a:satOff val="0"/>
                      <a:lumOff val="0"/>
                      <a:alphaOff val="0"/>
                      <a:shade val="51000"/>
                      <a:satMod val="130000"/>
                    </a:srgbClr>
                  </a:gs>
                  <a:gs pos="80000">
                    <a:srgbClr val="F79646">
                      <a:hueOff val="0"/>
                      <a:satOff val="0"/>
                      <a:lumOff val="0"/>
                      <a:alphaOff val="0"/>
                      <a:shade val="93000"/>
                      <a:satMod val="130000"/>
                    </a:srgbClr>
                  </a:gs>
                  <a:gs pos="100000">
                    <a:srgbClr val="F7964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angle"/>
              </a:sp3d>
            </p:spPr>
          </p:sp>
          <p:sp>
            <p:nvSpPr>
              <p:cNvPr id="71" name="矩形 70"/>
              <p:cNvSpPr/>
              <p:nvPr/>
            </p:nvSpPr>
            <p:spPr>
              <a:xfrm>
                <a:off x="2439665" y="1727832"/>
                <a:ext cx="1216669" cy="608334"/>
              </a:xfrm>
              <a:prstGeom prst="rect">
                <a:avLst/>
              </a:prstGeom>
              <a:noFill/>
              <a:ln>
                <a:noFill/>
              </a:ln>
              <a:effectLst/>
              <a:sp3d>
                <a:bevelT prst="angle"/>
              </a:sp3d>
            </p:spPr>
            <p:txBody>
              <a:bodyPr lIns="10078" tIns="10078" rIns="10078" bIns="10078" spcCol="1270" anchor="ctr"/>
              <a:lstStyle/>
              <a:p>
                <a:pPr marL="0" marR="0" lvl="0" indent="0" algn="ctr" defTabSz="666750" eaLnBrk="1" fontAlgn="auto" latinLnBrk="0" hangingPunct="1">
                  <a:lnSpc>
                    <a:spcPct val="90000"/>
                  </a:lnSpc>
                  <a:spcBef>
                    <a:spcPts val="0"/>
                  </a:spcBef>
                  <a:spcAft>
                    <a:spcPct val="35000"/>
                  </a:spcAft>
                  <a:buClrTx/>
                  <a:buSzTx/>
                  <a:buFontTx/>
                  <a:buNone/>
                  <a:defRPr/>
                </a:pPr>
                <a:r>
                  <a:rPr kumimoji="0" lang="zh-CN" altLang="en-US"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推广单元</a:t>
                </a:r>
                <a:endParaRPr kumimoji="0" lang="en-US" altLang="zh-CN"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58" name="组合 39"/>
            <p:cNvGrpSpPr/>
            <p:nvPr/>
          </p:nvGrpSpPr>
          <p:grpSpPr>
            <a:xfrm>
              <a:off x="5355592" y="5392434"/>
              <a:ext cx="1216669" cy="608334"/>
              <a:chOff x="928694" y="2643206"/>
              <a:chExt cx="1216669" cy="608334"/>
            </a:xfrm>
            <a:scene3d>
              <a:camera prst="orthographicFront">
                <a:rot lat="0" lon="0" rev="0"/>
              </a:camera>
              <a:lightRig rig="threePt" dir="t">
                <a:rot lat="0" lon="0" rev="1200000"/>
              </a:lightRig>
            </a:scene3d>
          </p:grpSpPr>
          <p:sp>
            <p:nvSpPr>
              <p:cNvPr id="68" name="矩形 67"/>
              <p:cNvSpPr/>
              <p:nvPr/>
            </p:nvSpPr>
            <p:spPr>
              <a:xfrm>
                <a:off x="928694" y="2643206"/>
                <a:ext cx="1216669" cy="608334"/>
              </a:xfrm>
              <a:prstGeom prst="rect">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angle"/>
              </a:sp3d>
            </p:spPr>
          </p:sp>
          <p:sp>
            <p:nvSpPr>
              <p:cNvPr id="69" name="矩形 68"/>
              <p:cNvSpPr/>
              <p:nvPr/>
            </p:nvSpPr>
            <p:spPr>
              <a:xfrm>
                <a:off x="928694" y="2643206"/>
                <a:ext cx="1216669" cy="608334"/>
              </a:xfrm>
              <a:prstGeom prst="rect">
                <a:avLst/>
              </a:prstGeom>
              <a:noFill/>
              <a:ln>
                <a:noFill/>
              </a:ln>
              <a:effectLst/>
              <a:sp3d>
                <a:bevelT prst="angle"/>
              </a:sp3d>
            </p:spPr>
            <p:txBody>
              <a:bodyPr lIns="10078" tIns="10078" rIns="10078" bIns="10078" spcCol="1270" anchor="ctr"/>
              <a:lstStyle/>
              <a:p>
                <a:pPr marL="0" marR="0" lvl="0" indent="0" algn="ctr" defTabSz="666750" eaLnBrk="1" fontAlgn="auto" latinLnBrk="0" hangingPunct="1">
                  <a:lnSpc>
                    <a:spcPct val="90000"/>
                  </a:lnSpc>
                  <a:spcBef>
                    <a:spcPts val="0"/>
                  </a:spcBef>
                  <a:spcAft>
                    <a:spcPct val="35000"/>
                  </a:spcAft>
                  <a:buClrTx/>
                  <a:buSzTx/>
                  <a:buFontTx/>
                  <a:buNone/>
                  <a:defRPr/>
                </a:pPr>
                <a:r>
                  <a:rPr kumimoji="0" lang="zh-CN" altLang="en-US"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关键词</a:t>
                </a:r>
                <a:endParaRPr kumimoji="0" lang="en-US" altLang="zh-CN"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59" name="组合 40"/>
            <p:cNvGrpSpPr/>
            <p:nvPr/>
          </p:nvGrpSpPr>
          <p:grpSpPr>
            <a:xfrm>
              <a:off x="7355859" y="5392434"/>
              <a:ext cx="1216669" cy="608334"/>
              <a:chOff x="2928961" y="2643206"/>
              <a:chExt cx="1216669" cy="608334"/>
            </a:xfrm>
            <a:scene3d>
              <a:camera prst="orthographicFront">
                <a:rot lat="0" lon="0" rev="0"/>
              </a:camera>
              <a:lightRig rig="threePt" dir="t">
                <a:rot lat="0" lon="0" rev="1200000"/>
              </a:lightRig>
            </a:scene3d>
          </p:grpSpPr>
          <p:sp>
            <p:nvSpPr>
              <p:cNvPr id="66" name="矩形 65"/>
              <p:cNvSpPr/>
              <p:nvPr/>
            </p:nvSpPr>
            <p:spPr>
              <a:xfrm>
                <a:off x="2928961" y="2643206"/>
                <a:ext cx="1216669" cy="608334"/>
              </a:xfrm>
              <a:prstGeom prst="rect">
                <a:avLst/>
              </a:prstGeom>
              <a:gradFill rotWithShape="0">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angle"/>
              </a:sp3d>
            </p:spPr>
          </p:sp>
          <p:sp>
            <p:nvSpPr>
              <p:cNvPr id="67" name="矩形 66"/>
              <p:cNvSpPr/>
              <p:nvPr/>
            </p:nvSpPr>
            <p:spPr>
              <a:xfrm>
                <a:off x="2928961" y="2643206"/>
                <a:ext cx="1216669" cy="608334"/>
              </a:xfrm>
              <a:prstGeom prst="rect">
                <a:avLst/>
              </a:prstGeom>
              <a:noFill/>
              <a:ln>
                <a:noFill/>
              </a:ln>
              <a:effectLst/>
              <a:sp3d>
                <a:bevelT prst="angle"/>
              </a:sp3d>
            </p:spPr>
            <p:txBody>
              <a:bodyPr lIns="10078" tIns="10078" rIns="10078" bIns="10078" spcCol="1270" anchor="ctr"/>
              <a:lstStyle/>
              <a:p>
                <a:pPr marL="0" marR="0" lvl="0" indent="0" algn="ctr" defTabSz="666750" eaLnBrk="1" fontAlgn="auto" latinLnBrk="0" hangingPunct="1">
                  <a:lnSpc>
                    <a:spcPct val="90000"/>
                  </a:lnSpc>
                  <a:spcBef>
                    <a:spcPts val="0"/>
                  </a:spcBef>
                  <a:spcAft>
                    <a:spcPct val="35000"/>
                  </a:spcAft>
                  <a:buClrTx/>
                  <a:buSzTx/>
                  <a:buFontTx/>
                  <a:buNone/>
                  <a:defRPr/>
                </a:pPr>
                <a:r>
                  <a:rPr kumimoji="0" lang="zh-CN" altLang="en-US"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创意</a:t>
                </a:r>
                <a:endParaRPr kumimoji="0" lang="en-US" altLang="zh-CN"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60" name="组合 41"/>
            <p:cNvGrpSpPr/>
            <p:nvPr/>
          </p:nvGrpSpPr>
          <p:grpSpPr>
            <a:xfrm>
              <a:off x="7840893" y="4334184"/>
              <a:ext cx="1216669" cy="608334"/>
              <a:chOff x="3911835" y="1727832"/>
              <a:chExt cx="1216669" cy="608334"/>
            </a:xfrm>
            <a:scene3d>
              <a:camera prst="orthographicFront">
                <a:rot lat="0" lon="0" rev="0"/>
              </a:camera>
              <a:lightRig rig="threePt" dir="t">
                <a:rot lat="0" lon="0" rev="1200000"/>
              </a:lightRig>
            </a:scene3d>
          </p:grpSpPr>
          <p:sp>
            <p:nvSpPr>
              <p:cNvPr id="64" name="矩形 63"/>
              <p:cNvSpPr/>
              <p:nvPr/>
            </p:nvSpPr>
            <p:spPr>
              <a:xfrm>
                <a:off x="3911835" y="1727832"/>
                <a:ext cx="1216669" cy="608334"/>
              </a:xfrm>
              <a:prstGeom prst="rect">
                <a:avLst/>
              </a:prstGeom>
              <a:gradFill rotWithShape="0">
                <a:gsLst>
                  <a:gs pos="0">
                    <a:srgbClr val="F79646">
                      <a:hueOff val="0"/>
                      <a:satOff val="0"/>
                      <a:lumOff val="0"/>
                      <a:alphaOff val="0"/>
                      <a:shade val="51000"/>
                      <a:satMod val="130000"/>
                    </a:srgbClr>
                  </a:gs>
                  <a:gs pos="80000">
                    <a:srgbClr val="F79646">
                      <a:hueOff val="0"/>
                      <a:satOff val="0"/>
                      <a:lumOff val="0"/>
                      <a:alphaOff val="0"/>
                      <a:shade val="93000"/>
                      <a:satMod val="130000"/>
                    </a:srgbClr>
                  </a:gs>
                  <a:gs pos="100000">
                    <a:srgbClr val="F7964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angle"/>
              </a:sp3d>
            </p:spPr>
          </p:sp>
          <p:sp>
            <p:nvSpPr>
              <p:cNvPr id="65" name="矩形 64"/>
              <p:cNvSpPr/>
              <p:nvPr/>
            </p:nvSpPr>
            <p:spPr>
              <a:xfrm>
                <a:off x="3911835" y="1727832"/>
                <a:ext cx="1216669" cy="608334"/>
              </a:xfrm>
              <a:prstGeom prst="rect">
                <a:avLst/>
              </a:prstGeom>
              <a:noFill/>
              <a:ln>
                <a:noFill/>
              </a:ln>
              <a:effectLst/>
              <a:sp3d>
                <a:bevelT prst="angle"/>
              </a:sp3d>
            </p:spPr>
            <p:txBody>
              <a:bodyPr lIns="10078" tIns="10078" rIns="10078" bIns="10078" spcCol="1270" anchor="ctr"/>
              <a:lstStyle/>
              <a:p>
                <a:pPr marL="0" marR="0" lvl="0" indent="0" algn="ctr" defTabSz="666750" eaLnBrk="1" fontAlgn="auto" latinLnBrk="0" hangingPunct="1">
                  <a:lnSpc>
                    <a:spcPct val="90000"/>
                  </a:lnSpc>
                  <a:spcBef>
                    <a:spcPts val="0"/>
                  </a:spcBef>
                  <a:spcAft>
                    <a:spcPct val="35000"/>
                  </a:spcAft>
                  <a:buClrTx/>
                  <a:buSzTx/>
                  <a:buFontTx/>
                  <a:buNone/>
                  <a:defRPr/>
                </a:pPr>
                <a:r>
                  <a:rPr kumimoji="0" lang="zh-CN" altLang="en-US"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推广单元</a:t>
                </a:r>
                <a:endParaRPr kumimoji="0" lang="en-US" altLang="zh-CN"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61" name="组合 42"/>
            <p:cNvGrpSpPr/>
            <p:nvPr/>
          </p:nvGrpSpPr>
          <p:grpSpPr>
            <a:xfrm>
              <a:off x="7840893" y="3256034"/>
              <a:ext cx="1216669" cy="608334"/>
              <a:chOff x="3911835" y="863996"/>
              <a:chExt cx="1216669" cy="608334"/>
            </a:xfrm>
            <a:scene3d>
              <a:camera prst="orthographicFront">
                <a:rot lat="0" lon="0" rev="0"/>
              </a:camera>
              <a:lightRig rig="threePt" dir="t">
                <a:rot lat="0" lon="0" rev="1200000"/>
              </a:lightRig>
            </a:scene3d>
          </p:grpSpPr>
          <p:sp>
            <p:nvSpPr>
              <p:cNvPr id="62" name="矩形 61"/>
              <p:cNvSpPr/>
              <p:nvPr/>
            </p:nvSpPr>
            <p:spPr>
              <a:xfrm>
                <a:off x="3911835" y="863996"/>
                <a:ext cx="1216669" cy="608334"/>
              </a:xfrm>
              <a:prstGeom prst="rect">
                <a:avLst/>
              </a:prstGeom>
              <a:gradFill rotWithShape="0">
                <a:gsLst>
                  <a:gs pos="0">
                    <a:srgbClr val="4BACC6">
                      <a:hueOff val="0"/>
                      <a:satOff val="0"/>
                      <a:lumOff val="0"/>
                      <a:alphaOff val="0"/>
                      <a:shade val="51000"/>
                      <a:satMod val="130000"/>
                    </a:srgbClr>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angle"/>
              </a:sp3d>
            </p:spPr>
          </p:sp>
          <p:sp>
            <p:nvSpPr>
              <p:cNvPr id="63" name="矩形 62"/>
              <p:cNvSpPr/>
              <p:nvPr/>
            </p:nvSpPr>
            <p:spPr>
              <a:xfrm>
                <a:off x="3911835" y="863996"/>
                <a:ext cx="1216669" cy="608334"/>
              </a:xfrm>
              <a:prstGeom prst="rect">
                <a:avLst/>
              </a:prstGeom>
              <a:noFill/>
              <a:ln>
                <a:noFill/>
              </a:ln>
              <a:effectLst/>
              <a:sp3d>
                <a:bevelT prst="angle"/>
              </a:sp3d>
            </p:spPr>
            <p:txBody>
              <a:bodyPr lIns="10078" tIns="10078" rIns="10078" bIns="10078" spcCol="1270" anchor="ctr"/>
              <a:lstStyle/>
              <a:p>
                <a:pPr marL="0" marR="0" lvl="0" indent="0" algn="ctr" defTabSz="666750" eaLnBrk="1" fontAlgn="auto" latinLnBrk="0" hangingPunct="1">
                  <a:lnSpc>
                    <a:spcPct val="90000"/>
                  </a:lnSpc>
                  <a:spcBef>
                    <a:spcPts val="0"/>
                  </a:spcBef>
                  <a:spcAft>
                    <a:spcPct val="35000"/>
                  </a:spcAft>
                  <a:buClrTx/>
                  <a:buSzTx/>
                  <a:buFontTx/>
                  <a:buNone/>
                  <a:defRPr/>
                </a:pPr>
                <a:r>
                  <a:rPr kumimoji="0" lang="zh-CN" altLang="en-US" sz="190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推广计划</a:t>
                </a:r>
              </a:p>
            </p:txBody>
          </p:sp>
        </p:grpSp>
      </p:grpSp>
      <p:sp>
        <p:nvSpPr>
          <p:cNvPr id="80" name="圆角矩形 79"/>
          <p:cNvSpPr/>
          <p:nvPr/>
        </p:nvSpPr>
        <p:spPr bwMode="auto">
          <a:xfrm>
            <a:off x="6857946" y="3048026"/>
            <a:ext cx="4472301" cy="838142"/>
          </a:xfrm>
          <a:prstGeom prst="roundRect">
            <a:avLst/>
          </a:prstGeom>
          <a:gradFill>
            <a:gsLst>
              <a:gs pos="0">
                <a:schemeClr val="accent5">
                  <a:shade val="51000"/>
                  <a:satMod val="130000"/>
                </a:schemeClr>
              </a:gs>
              <a:gs pos="80000">
                <a:schemeClr val="accent5">
                  <a:shade val="93000"/>
                  <a:satMod val="130000"/>
                </a:schemeClr>
              </a:gs>
              <a:gs pos="100000">
                <a:schemeClr val="accent5">
                  <a:shade val="94000"/>
                  <a:satMod val="135000"/>
                </a:schemeClr>
              </a:gs>
            </a:gsLs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lstStyle/>
          <a:p>
            <a:pPr>
              <a:buFont typeface="Arial" panose="020B0604020202020204" pitchFamily="34" charset="0"/>
              <a:buChar char="•"/>
              <a:defRPr/>
            </a:pPr>
            <a:r>
              <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每一个推广计划最多</a:t>
            </a:r>
            <a:r>
              <a:rPr lang="en-US" altLang="zh-CN"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1000</a:t>
            </a:r>
            <a:r>
              <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个推广单元</a:t>
            </a:r>
            <a:endParaRPr lang="en-US" altLang="zh-CN"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1" name="圆角矩形 80"/>
          <p:cNvSpPr/>
          <p:nvPr/>
        </p:nvSpPr>
        <p:spPr bwMode="auto">
          <a:xfrm>
            <a:off x="6857946" y="4314649"/>
            <a:ext cx="4472301" cy="838142"/>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p>
            <a:pPr>
              <a:buFont typeface="Arial" panose="020B0604020202020204" pitchFamily="34" charset="0"/>
              <a:buChar char="•"/>
              <a:defRPr/>
            </a:pPr>
            <a:r>
              <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每一个推广单元最多</a:t>
            </a:r>
            <a:r>
              <a:rPr lang="en-US" altLang="zh-CN"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5000</a:t>
            </a:r>
            <a:r>
              <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个关键词</a:t>
            </a:r>
            <a:endParaRPr lang="en-US" altLang="zh-CN"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buFont typeface="Arial" panose="020B0604020202020204" pitchFamily="34" charset="0"/>
              <a:buChar char="•"/>
              <a:defRPr/>
            </a:pPr>
            <a:r>
              <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每一个推广单元最多</a:t>
            </a:r>
            <a:r>
              <a:rPr lang="en-US" altLang="zh-CN"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50</a:t>
            </a:r>
            <a:r>
              <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套创意</a:t>
            </a:r>
            <a:endParaRPr lang="en-US" altLang="zh-CN"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2" name="圆角矩形 81"/>
          <p:cNvSpPr/>
          <p:nvPr/>
        </p:nvSpPr>
        <p:spPr bwMode="auto">
          <a:xfrm>
            <a:off x="6857946" y="5562452"/>
            <a:ext cx="4495491" cy="809455"/>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lstStyle/>
          <a:p>
            <a:pPr>
              <a:buFont typeface="Arial" panose="020B0604020202020204" pitchFamily="34" charset="0"/>
              <a:buChar char="•"/>
              <a:defRPr/>
            </a:pPr>
            <a:r>
              <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健康状态下，关键词有</a:t>
            </a:r>
            <a:r>
              <a:rPr lang="en-US" altLang="zh-CN"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15-30</a:t>
            </a:r>
            <a:r>
              <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个</a:t>
            </a:r>
            <a:endParaRPr lang="en-US" altLang="zh-CN"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buFont typeface="Arial" panose="020B0604020202020204" pitchFamily="34" charset="0"/>
              <a:buChar char="•"/>
              <a:defRPr/>
            </a:pPr>
            <a:r>
              <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健康状态下，创意</a:t>
            </a:r>
            <a:r>
              <a:rPr lang="zh-CN" altLang="en-US" sz="1905"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有</a:t>
            </a:r>
            <a:r>
              <a:rPr lang="en-US" altLang="zh-CN" sz="1905"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3-4</a:t>
            </a:r>
            <a:r>
              <a:rPr lang="zh-CN" altLang="en-US" sz="1905"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套</a:t>
            </a:r>
            <a:endPar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3" name="圆角矩形 82"/>
          <p:cNvSpPr/>
          <p:nvPr/>
        </p:nvSpPr>
        <p:spPr bwMode="auto">
          <a:xfrm>
            <a:off x="6781752" y="1752715"/>
            <a:ext cx="4571685" cy="914337"/>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pPr>
              <a:buFont typeface="Arial" panose="020B0604020202020204" pitchFamily="34" charset="0"/>
              <a:buChar char="•"/>
              <a:defRPr/>
            </a:pPr>
            <a:r>
              <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每一个账户最多</a:t>
            </a:r>
            <a:r>
              <a:rPr lang="en-US" altLang="zh-CN"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100</a:t>
            </a:r>
            <a:r>
              <a:rPr lang="zh-CN" altLang="en-US"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个推广计划</a:t>
            </a:r>
            <a:endParaRPr lang="en-US" altLang="zh-CN" sz="1905" dirty="0">
              <a:ln w="18415" cmpd="sng">
                <a:solidFill>
                  <a:srgbClr val="FFFFFF"/>
                </a:solidFill>
                <a:prstDash val="solid"/>
              </a:ln>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nodeType="click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checkerboard(across)">
                                      <p:cBhvr>
                                        <p:cTn id="11" dur="500"/>
                                        <p:tgtEl>
                                          <p:spTgt spid="83"/>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80"/>
                                        </p:tgtEl>
                                        <p:attrNameLst>
                                          <p:attrName>style.visibility</p:attrName>
                                        </p:attrNameLst>
                                      </p:cBhvr>
                                      <p:to>
                                        <p:strVal val="visible"/>
                                      </p:to>
                                    </p:set>
                                    <p:animEffect transition="in" filter="checkerboard(across)">
                                      <p:cBhvr>
                                        <p:cTn id="16" dur="500"/>
                                        <p:tgtEl>
                                          <p:spTgt spid="80"/>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81"/>
                                        </p:tgtEl>
                                        <p:attrNameLst>
                                          <p:attrName>style.visibility</p:attrName>
                                        </p:attrNameLst>
                                      </p:cBhvr>
                                      <p:to>
                                        <p:strVal val="visible"/>
                                      </p:to>
                                    </p:set>
                                    <p:animEffect transition="in" filter="checkerboard(across)">
                                      <p:cBhvr>
                                        <p:cTn id="21" dur="500"/>
                                        <p:tgtEl>
                                          <p:spTgt spid="81"/>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nodeType="clickEffect">
                                  <p:stCondLst>
                                    <p:cond delay="0"/>
                                  </p:stCondLst>
                                  <p:childTnLst>
                                    <p:set>
                                      <p:cBhvr>
                                        <p:cTn id="25" dur="1" fill="hold">
                                          <p:stCondLst>
                                            <p:cond delay="0"/>
                                          </p:stCondLst>
                                        </p:cTn>
                                        <p:tgtEl>
                                          <p:spTgt spid="82"/>
                                        </p:tgtEl>
                                        <p:attrNameLst>
                                          <p:attrName>style.visibility</p:attrName>
                                        </p:attrNameLst>
                                      </p:cBhvr>
                                      <p:to>
                                        <p:strVal val="visible"/>
                                      </p:to>
                                    </p:set>
                                    <p:animEffect transition="in" filter="checkerboard(across)">
                                      <p:cBhvr>
                                        <p:cTn id="26"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200" b="1" dirty="0">
                <a:solidFill>
                  <a:schemeClr val="accent4">
                    <a:lumMod val="20000"/>
                    <a:lumOff val="80000"/>
                  </a:schemeClr>
                </a:solidFill>
              </a:rPr>
              <a:t>课程目录</a:t>
            </a:r>
          </a:p>
        </p:txBody>
      </p:sp>
      <p:sp>
        <p:nvSpPr>
          <p:cNvPr id="3" name="内容占位符 2"/>
          <p:cNvSpPr>
            <a:spLocks noGrp="1"/>
          </p:cNvSpPr>
          <p:nvPr>
            <p:ph idx="1"/>
          </p:nvPr>
        </p:nvSpPr>
        <p:spPr/>
        <p:txBody>
          <a:bodyPr/>
          <a:lstStyle/>
          <a:p>
            <a:r>
              <a:rPr lang="zh-CN" altLang="en-US" dirty="0"/>
              <a:t>账户结构是什么及作用</a:t>
            </a:r>
          </a:p>
          <a:p>
            <a:r>
              <a:rPr lang="zh-CN" altLang="en-US" sz="2800" b="1" dirty="0">
                <a:solidFill>
                  <a:schemeClr val="accent4">
                    <a:lumMod val="20000"/>
                    <a:lumOff val="80000"/>
                  </a:schemeClr>
                </a:solidFill>
                <a:latin typeface="微软雅黑" panose="020B0503020204020204" pitchFamily="34" charset="-122"/>
                <a:cs typeface="+mj-cs"/>
              </a:rPr>
              <a:t>账户层级状态及功能</a:t>
            </a:r>
          </a:p>
          <a:p>
            <a:r>
              <a:rPr lang="zh-CN" altLang="en-US" dirty="0"/>
              <a:t>计划层级状态及功能</a:t>
            </a:r>
          </a:p>
          <a:p>
            <a:r>
              <a:rPr lang="zh-CN" altLang="en-US" dirty="0"/>
              <a:t>单元层级状态及功能</a:t>
            </a:r>
          </a:p>
          <a:p>
            <a:endParaRPr lang="zh-CN" altLang="en-US" dirty="0"/>
          </a:p>
        </p:txBody>
      </p:sp>
      <p:pic>
        <p:nvPicPr>
          <p:cNvPr id="4" name="图片 3" descr="Long Round corner Rectangle clear 4.png"/>
          <p:cNvPicPr>
            <a:picLocks noChangeAspect="1"/>
          </p:cNvPicPr>
          <p:nvPr/>
        </p:nvPicPr>
        <p:blipFill>
          <a:blip r:embed="rId2" cstate="print"/>
          <a:srcRect/>
          <a:stretch>
            <a:fillRect/>
          </a:stretch>
        </p:blipFill>
        <p:spPr bwMode="auto">
          <a:xfrm>
            <a:off x="436640" y="1995193"/>
            <a:ext cx="7256743" cy="77774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stretch>
            <a:fillRect/>
          </a:stretch>
        </p:blipFill>
        <p:spPr>
          <a:xfrm>
            <a:off x="609600" y="1667949"/>
            <a:ext cx="11221329" cy="4897479"/>
          </a:xfrm>
          <a:prstGeom prst="rect">
            <a:avLst/>
          </a:prstGeom>
        </p:spPr>
      </p:pic>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帐户层级状态及功能</a:t>
            </a:r>
          </a:p>
        </p:txBody>
      </p:sp>
      <p:sp>
        <p:nvSpPr>
          <p:cNvPr id="6" name="圆角矩形 5"/>
          <p:cNvSpPr>
            <a:spLocks noChangeArrowheads="1"/>
          </p:cNvSpPr>
          <p:nvPr/>
        </p:nvSpPr>
        <p:spPr bwMode="auto">
          <a:xfrm>
            <a:off x="2697930" y="2617496"/>
            <a:ext cx="5235606" cy="305052"/>
          </a:xfrm>
          <a:prstGeom prst="roundRect">
            <a:avLst/>
          </a:prstGeom>
          <a:noFill/>
          <a:ln w="38100" algn="ctr">
            <a:solidFill>
              <a:srgbClr val="FF0000"/>
            </a:solidFill>
            <a:prstDash val="sysDash"/>
            <a:round/>
          </a:ln>
        </p:spPr>
        <p:txBody>
          <a:bodyPr/>
          <a:lstStyle/>
          <a:p>
            <a:pPr algn="ctr"/>
            <a:endParaRPr lang="zh-CN" altLang="en-US" sz="148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帐户层级状态及功能</a:t>
            </a:r>
          </a:p>
        </p:txBody>
      </p:sp>
      <p:sp>
        <p:nvSpPr>
          <p:cNvPr id="3" name="内容占位符 2"/>
          <p:cNvSpPr>
            <a:spLocks noGrp="1"/>
          </p:cNvSpPr>
          <p:nvPr>
            <p:ph idx="1"/>
          </p:nvPr>
        </p:nvSpPr>
        <p:spPr/>
        <p:txBody>
          <a:bodyPr/>
          <a:lstStyle/>
          <a:p>
            <a:r>
              <a:rPr lang="zh-CN" altLang="en-US" dirty="0" smtClean="0"/>
              <a:t>帐户状态：</a:t>
            </a:r>
            <a:endParaRPr lang="en-US" altLang="zh-CN" dirty="0" smtClean="0"/>
          </a:p>
          <a:p>
            <a:r>
              <a:rPr lang="en-US" altLang="zh-CN" dirty="0" smtClean="0"/>
              <a:t>—</a:t>
            </a:r>
            <a:r>
              <a:rPr lang="zh-CN" altLang="en-US" dirty="0" smtClean="0"/>
              <a:t>正常生效、开户金未到、余额为零、未通过审核、审核中</a:t>
            </a:r>
            <a:endParaRPr lang="en-US" altLang="zh-CN" dirty="0" smtClean="0"/>
          </a:p>
          <a:p>
            <a:endParaRPr lang="en-US" altLang="zh-CN" dirty="0" smtClean="0"/>
          </a:p>
          <a:p>
            <a:r>
              <a:rPr lang="zh-CN" altLang="en-US" dirty="0" smtClean="0"/>
              <a:t>帐户功能：</a:t>
            </a:r>
            <a:endParaRPr lang="en-US" altLang="zh-CN" dirty="0" smtClean="0"/>
          </a:p>
          <a:p>
            <a:r>
              <a:rPr lang="en-US" altLang="zh-CN" dirty="0" smtClean="0"/>
              <a:t>—</a:t>
            </a:r>
            <a:r>
              <a:rPr lang="zh-CN" altLang="en-US" dirty="0" smtClean="0"/>
              <a:t>预算、地域、关键词</a:t>
            </a:r>
            <a:r>
              <a:rPr lang="en-US" altLang="zh-CN" dirty="0" smtClean="0"/>
              <a:t>/</a:t>
            </a:r>
            <a:r>
              <a:rPr lang="zh-CN" altLang="en-US" dirty="0" smtClean="0"/>
              <a:t>创意激活时长、动态创意设置、</a:t>
            </a:r>
            <a:r>
              <a:rPr lang="zh-CN" altLang="en-US" dirty="0" smtClean="0">
                <a:solidFill>
                  <a:schemeClr val="bg1"/>
                </a:solidFill>
              </a:rPr>
              <a:t>精确匹配扩展</a:t>
            </a:r>
            <a:r>
              <a:rPr lang="zh-CN" altLang="en-US" dirty="0" smtClean="0"/>
              <a:t>、搜索合作网络</a:t>
            </a:r>
            <a:endParaRPr lang="en-US" altLang="zh-CN"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帐户状态含义</a:t>
            </a:r>
          </a:p>
        </p:txBody>
      </p:sp>
      <p:graphicFrame>
        <p:nvGraphicFramePr>
          <p:cNvPr id="4" name="内容占位符 3"/>
          <p:cNvGraphicFramePr>
            <a:graphicFrameLocks noGrp="1"/>
          </p:cNvGraphicFramePr>
          <p:nvPr>
            <p:ph idx="1"/>
          </p:nvPr>
        </p:nvGraphicFramePr>
        <p:xfrm>
          <a:off x="914757" y="1780106"/>
          <a:ext cx="10514330" cy="4544060"/>
        </p:xfrm>
        <a:graphic>
          <a:graphicData uri="http://schemas.openxmlformats.org/drawingml/2006/table">
            <a:tbl>
              <a:tblPr/>
              <a:tblGrid>
                <a:gridCol w="1898650"/>
                <a:gridCol w="5841365"/>
                <a:gridCol w="2774315"/>
              </a:tblGrid>
              <a:tr h="666115">
                <a:tc>
                  <a:txBody>
                    <a:bodyPr/>
                    <a:lstStyle/>
                    <a:p>
                      <a:pPr algn="ctr">
                        <a:lnSpc>
                          <a:spcPts val="2200"/>
                        </a:lnSpc>
                        <a:spcBef>
                          <a:spcPts val="300"/>
                        </a:spcBef>
                        <a:spcAft>
                          <a:spcPts val="300"/>
                        </a:spcAft>
                      </a:pPr>
                      <a:r>
                        <a:rPr lang="zh-CN" altLang="en-US" sz="2540" dirty="0" smtClean="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状态</a:t>
                      </a:r>
                      <a:endParaRPr lang="zh-CN" sz="254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Bef>
                          <a:spcPts val="300"/>
                        </a:spcBef>
                        <a:spcAft>
                          <a:spcPts val="300"/>
                        </a:spcAft>
                      </a:pPr>
                      <a:r>
                        <a:rPr lang="zh-CN" sz="254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状态的含义</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Bef>
                          <a:spcPts val="300"/>
                        </a:spcBef>
                        <a:spcAft>
                          <a:spcPts val="300"/>
                        </a:spcAft>
                      </a:pPr>
                      <a:r>
                        <a:rPr lang="zh-CN" sz="254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怎么办</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640">
                <a:tc>
                  <a:txBody>
                    <a:bodyPr/>
                    <a:lstStyle/>
                    <a:p>
                      <a:pPr algn="just">
                        <a:lnSpc>
                          <a:spcPts val="2200"/>
                        </a:lnSpc>
                        <a:spcBef>
                          <a:spcPts val="300"/>
                        </a:spcBef>
                        <a:spcAft>
                          <a:spcPts val="300"/>
                        </a:spcAft>
                      </a:pPr>
                      <a:r>
                        <a:rPr lang="zh-CN" sz="1905"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正常生效</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表示账户当前可以正常推广。</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en-US" sz="1905" dirty="0" smtClean="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a:t>
                      </a:r>
                      <a:endParaRPr lang="en-US" sz="1905"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4545">
                <a:tc>
                  <a:txBody>
                    <a:bodyPr/>
                    <a:lstStyle/>
                    <a:p>
                      <a:pPr algn="just">
                        <a:lnSpc>
                          <a:spcPts val="2200"/>
                        </a:lnSpc>
                        <a:spcBef>
                          <a:spcPts val="300"/>
                        </a:spcBef>
                        <a:spcAft>
                          <a:spcPts val="300"/>
                        </a:spcAft>
                      </a:pPr>
                      <a:r>
                        <a:rPr lang="zh-CN" sz="1905">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开户金未到</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表示账户没有成功付款。此时账户内关键词和创意无法正常展现。</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付款</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0125">
                <a:tc>
                  <a:txBody>
                    <a:bodyPr/>
                    <a:lstStyle/>
                    <a:p>
                      <a:pPr algn="just">
                        <a:lnSpc>
                          <a:spcPts val="2200"/>
                        </a:lnSpc>
                        <a:spcBef>
                          <a:spcPts val="300"/>
                        </a:spcBef>
                        <a:spcAft>
                          <a:spcPts val="300"/>
                        </a:spcAft>
                      </a:pPr>
                      <a:r>
                        <a:rPr lang="zh-CN" sz="1905">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余额为零</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表示账户已经没有余额用于推广。此时账户里的关键词和创意都无法正常展现。</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续费</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6315">
                <a:tc>
                  <a:txBody>
                    <a:bodyPr/>
                    <a:lstStyle/>
                    <a:p>
                      <a:pPr algn="just">
                        <a:lnSpc>
                          <a:spcPts val="2200"/>
                        </a:lnSpc>
                        <a:spcBef>
                          <a:spcPts val="300"/>
                        </a:spcBef>
                        <a:spcAft>
                          <a:spcPts val="300"/>
                        </a:spcAft>
                      </a:pPr>
                      <a:r>
                        <a:rPr lang="zh-CN" sz="1905">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未通过审核</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表示账户信息不符合相关规定而不能推广。此时账户里的关键词和创意无法正常展现。</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根据审核标准修改账户信息，等待系统重新审核</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5320">
                <a:tc>
                  <a:txBody>
                    <a:bodyPr/>
                    <a:lstStyle/>
                    <a:p>
                      <a:pPr algn="just">
                        <a:lnSpc>
                          <a:spcPts val="2200"/>
                        </a:lnSpc>
                        <a:spcBef>
                          <a:spcPts val="300"/>
                        </a:spcBef>
                        <a:spcAft>
                          <a:spcPts val="300"/>
                        </a:spcAft>
                      </a:pPr>
                      <a:r>
                        <a:rPr lang="zh-CN" sz="1905">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审核中</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表示系统还未完成对账户信息的审核。</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rPr>
                        <a:t>耐心等待审核完成</a:t>
                      </a: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9"/>
            <a:ext cx="8661246" cy="961869"/>
          </a:xfrm>
        </p:spPr>
        <p:txBody>
          <a:bodyPr/>
          <a:lstStyle/>
          <a:p>
            <a:r>
              <a:rPr lang="zh-CN" altLang="en-US" b="1" dirty="0" smtClean="0">
                <a:solidFill>
                  <a:schemeClr val="accent4">
                    <a:lumMod val="20000"/>
                    <a:lumOff val="80000"/>
                  </a:schemeClr>
                </a:solidFill>
              </a:rPr>
              <a:t>帐户状态变化图</a:t>
            </a:r>
          </a:p>
        </p:txBody>
      </p:sp>
      <p:pic>
        <p:nvPicPr>
          <p:cNvPr id="4" name="图片 3" descr="2.JPG"/>
          <p:cNvPicPr/>
          <p:nvPr/>
        </p:nvPicPr>
        <p:blipFill>
          <a:blip r:embed="rId3" cstate="print"/>
          <a:srcRect/>
          <a:stretch>
            <a:fillRect/>
          </a:stretch>
        </p:blipFill>
        <p:spPr bwMode="auto">
          <a:xfrm>
            <a:off x="2766428" y="1349164"/>
            <a:ext cx="6857527" cy="50288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预算</a:t>
            </a:r>
          </a:p>
        </p:txBody>
      </p:sp>
      <p:pic>
        <p:nvPicPr>
          <p:cNvPr id="8" name="图片 7"/>
          <p:cNvPicPr>
            <a:picLocks noChangeAspect="1"/>
          </p:cNvPicPr>
          <p:nvPr/>
        </p:nvPicPr>
        <p:blipFill>
          <a:blip r:embed="rId3" cstate="print"/>
          <a:stretch>
            <a:fillRect/>
          </a:stretch>
        </p:blipFill>
        <p:spPr>
          <a:xfrm>
            <a:off x="609600" y="1575122"/>
            <a:ext cx="11258204" cy="5047068"/>
          </a:xfrm>
          <a:prstGeom prst="rect">
            <a:avLst/>
          </a:prstGeom>
        </p:spPr>
      </p:pic>
      <p:pic>
        <p:nvPicPr>
          <p:cNvPr id="9" name="图片 8"/>
          <p:cNvPicPr>
            <a:picLocks noChangeAspect="1"/>
          </p:cNvPicPr>
          <p:nvPr/>
        </p:nvPicPr>
        <p:blipFill>
          <a:blip r:embed="rId4" cstate="print"/>
          <a:stretch>
            <a:fillRect/>
          </a:stretch>
        </p:blipFill>
        <p:spPr>
          <a:xfrm>
            <a:off x="8703160" y="2253150"/>
            <a:ext cx="3009900" cy="4000500"/>
          </a:xfrm>
          <a:prstGeom prst="rect">
            <a:avLst/>
          </a:prstGeom>
        </p:spPr>
      </p:pic>
      <p:cxnSp>
        <p:nvCxnSpPr>
          <p:cNvPr id="11" name="直接箭头连接符 10"/>
          <p:cNvCxnSpPr/>
          <p:nvPr/>
        </p:nvCxnSpPr>
        <p:spPr>
          <a:xfrm flipV="1">
            <a:off x="4768948" y="3573194"/>
            <a:ext cx="4121834" cy="801858"/>
          </a:xfrm>
          <a:prstGeom prst="straightConnector1">
            <a:avLst/>
          </a:prstGeom>
          <a:ln>
            <a:solidFill>
              <a:srgbClr val="FF0000"/>
            </a:solidFill>
            <a:tailEnd type="triangle"/>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每日预算</a:t>
            </a:r>
          </a:p>
        </p:txBody>
      </p:sp>
      <p:sp>
        <p:nvSpPr>
          <p:cNvPr id="10" name="内容占位符 2"/>
          <p:cNvSpPr>
            <a:spLocks noGrp="1"/>
          </p:cNvSpPr>
          <p:nvPr>
            <p:ph idx="1"/>
          </p:nvPr>
        </p:nvSpPr>
        <p:spPr>
          <a:xfrm>
            <a:off x="6020409" y="1599696"/>
            <a:ext cx="5561824" cy="4525386"/>
          </a:xfrm>
        </p:spPr>
        <p:txBody>
          <a:bodyPr>
            <a:normAutofit fontScale="92500" lnSpcReduction="20000"/>
          </a:bodyPr>
          <a:lstStyle/>
          <a:p>
            <a:pPr>
              <a:lnSpc>
                <a:spcPct val="100000"/>
              </a:lnSpc>
            </a:pPr>
            <a:r>
              <a:rPr lang="zh-CN" altLang="en-US" dirty="0" smtClean="0">
                <a:latin typeface="微软雅黑" panose="020B0503020204020204" pitchFamily="34" charset="-122"/>
              </a:rPr>
              <a:t>每日预算 ≥ </a:t>
            </a:r>
            <a:r>
              <a:rPr lang="en-US" altLang="zh-CN" dirty="0" smtClean="0">
                <a:latin typeface="微软雅黑" panose="020B0503020204020204" pitchFamily="34" charset="-122"/>
              </a:rPr>
              <a:t>50</a:t>
            </a:r>
          </a:p>
          <a:p>
            <a:pPr>
              <a:lnSpc>
                <a:spcPct val="100000"/>
              </a:lnSpc>
            </a:pPr>
            <a:endParaRPr lang="en-US" altLang="zh-CN" dirty="0">
              <a:latin typeface="微软雅黑" panose="020B0503020204020204" pitchFamily="34" charset="-122"/>
            </a:endParaRPr>
          </a:p>
          <a:p>
            <a:pPr>
              <a:lnSpc>
                <a:spcPct val="100000"/>
              </a:lnSpc>
            </a:pPr>
            <a:r>
              <a:rPr lang="zh-CN" altLang="en-US" dirty="0" smtClean="0">
                <a:latin typeface="微软雅黑" panose="020B0503020204020204" pitchFamily="34" charset="-122"/>
              </a:rPr>
              <a:t>当日</a:t>
            </a:r>
            <a:r>
              <a:rPr lang="zh-CN" altLang="en-US" dirty="0" smtClean="0"/>
              <a:t>推广下线后，将</a:t>
            </a:r>
            <a:r>
              <a:rPr lang="zh-CN" altLang="en-US" dirty="0"/>
              <a:t>于次日早上设定的时间重新上线</a:t>
            </a:r>
            <a:endParaRPr lang="en-US" altLang="zh-CN" kern="0" dirty="0" smtClean="0">
              <a:latin typeface="宋体" panose="02010600030101010101" pitchFamily="2" charset="-122"/>
            </a:endParaRPr>
          </a:p>
          <a:p>
            <a:pPr>
              <a:lnSpc>
                <a:spcPct val="100000"/>
              </a:lnSpc>
            </a:pPr>
            <a:endParaRPr lang="zh-CN" altLang="en-US" kern="0" dirty="0" smtClean="0">
              <a:latin typeface="宋体" panose="02010600030101010101" pitchFamily="2" charset="-122"/>
            </a:endParaRPr>
          </a:p>
          <a:p>
            <a:pPr>
              <a:lnSpc>
                <a:spcPct val="100000"/>
              </a:lnSpc>
            </a:pPr>
            <a:r>
              <a:rPr lang="zh-CN" altLang="en-US" kern="0" dirty="0" smtClean="0">
                <a:latin typeface="宋体" panose="02010600030101010101" pitchFamily="2" charset="-122"/>
              </a:rPr>
              <a:t>对于推广预算有限的企业，可以帮助其控制消费</a:t>
            </a:r>
            <a:endParaRPr lang="en-US" altLang="zh-CN" kern="0" dirty="0" smtClean="0">
              <a:latin typeface="宋体" panose="02010600030101010101" pitchFamily="2" charset="-122"/>
            </a:endParaRPr>
          </a:p>
          <a:p>
            <a:pPr>
              <a:lnSpc>
                <a:spcPct val="100000"/>
              </a:lnSpc>
            </a:pPr>
            <a:endParaRPr lang="en-US" altLang="zh-CN" kern="0" dirty="0" smtClean="0">
              <a:latin typeface="宋体" panose="02010600030101010101" pitchFamily="2" charset="-122"/>
            </a:endParaRPr>
          </a:p>
          <a:p>
            <a:pPr>
              <a:lnSpc>
                <a:spcPct val="100000"/>
              </a:lnSpc>
            </a:pPr>
            <a:r>
              <a:rPr lang="zh-CN" altLang="en-US" kern="0" dirty="0" smtClean="0">
                <a:latin typeface="宋体" panose="02010600030101010101" pitchFamily="2" charset="-122"/>
              </a:rPr>
              <a:t>如果设置不合理（过低），会影响企业推广效果</a:t>
            </a:r>
          </a:p>
          <a:p>
            <a:pPr>
              <a:lnSpc>
                <a:spcPct val="100000"/>
              </a:lnSpc>
            </a:pPr>
            <a:endParaRPr lang="zh-CN" altLang="en-US" dirty="0"/>
          </a:p>
        </p:txBody>
      </p:sp>
      <p:sp>
        <p:nvSpPr>
          <p:cNvPr id="3" name="文本框 2"/>
          <p:cNvSpPr txBox="1"/>
          <p:nvPr/>
        </p:nvSpPr>
        <p:spPr>
          <a:xfrm>
            <a:off x="609600" y="2376805"/>
            <a:ext cx="4643120" cy="3194721"/>
          </a:xfrm>
          <a:prstGeom prst="rect">
            <a:avLst/>
          </a:prstGeom>
          <a:noFill/>
        </p:spPr>
        <p:txBody>
          <a:bodyPr wrap="square" rtlCol="0" anchor="t">
            <a:spAutoFit/>
          </a:bodyPr>
          <a:lstStyle/>
          <a:p>
            <a:pPr>
              <a:lnSpc>
                <a:spcPct val="140000"/>
              </a:lnSpc>
            </a:pPr>
            <a:r>
              <a:rPr lang="zh-CN" altLang="en-US" b="1" dirty="0" smtClean="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每日预算</a:t>
            </a:r>
          </a:p>
          <a:p>
            <a:pPr>
              <a:lnSpc>
                <a:spcPct val="140000"/>
              </a:lnSpc>
            </a:pPr>
            <a:r>
              <a:rPr lang="zh-CN" altLang="en-US"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每日预算即您每天愿意支付的最高推广费用。当天的点击费用总额达到您设定的预算值后，经一定的系统刷新时间，您的推广结果会自动下线，即网民搜索时不再展现您的推广结果。为了保证您的推广效果，每日预算不能低于</a:t>
            </a:r>
            <a:r>
              <a:rPr lang="en-US" altLang="zh-CN"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50</a:t>
            </a:r>
            <a:r>
              <a:rPr lang="zh-CN" altLang="en-US"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元，否则很可能因访问数量过少而无法发挥推广效果。</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3"/>
          </p:nvPr>
        </p:nvPicPr>
        <p:blipFill>
          <a:blip r:embed="rId3" cstate="print">
            <a:extLst>
              <a:ext uri="{28A0092B-C50C-407E-A947-70E740481C1C}">
                <a14:useLocalDpi xmlns:a14="http://schemas.microsoft.com/office/drawing/2010/main" xmlns="" val="0"/>
              </a:ext>
            </a:extLst>
          </a:blip>
          <a:srcRect t="283" b="283"/>
          <a:stretch>
            <a:fillRect/>
          </a:stretch>
        </p:blipFill>
        <p:spPr>
          <a:xfrm>
            <a:off x="6191" y="0"/>
            <a:ext cx="12199938" cy="6858000"/>
          </a:xfrm>
        </p:spPr>
      </p:pic>
      <p:grpSp>
        <p:nvGrpSpPr>
          <p:cNvPr id="129" name="Group 128"/>
          <p:cNvGrpSpPr/>
          <p:nvPr/>
        </p:nvGrpSpPr>
        <p:grpSpPr>
          <a:xfrm>
            <a:off x="5506644" y="1458946"/>
            <a:ext cx="1206174" cy="1206488"/>
            <a:chOff x="10914389" y="3398630"/>
            <a:chExt cx="2545697" cy="2546360"/>
          </a:xfrm>
          <a:solidFill>
            <a:schemeClr val="bg1"/>
          </a:solidFill>
        </p:grpSpPr>
        <p:sp>
          <p:nvSpPr>
            <p:cNvPr id="130" name="Freeform 9"/>
            <p:cNvSpPr>
              <a:spLocks noEditPoints="1"/>
            </p:cNvSpPr>
            <p:nvPr/>
          </p:nvSpPr>
          <p:spPr bwMode="auto">
            <a:xfrm>
              <a:off x="10914389" y="3398630"/>
              <a:ext cx="2545697" cy="2546360"/>
            </a:xfrm>
            <a:custGeom>
              <a:avLst/>
              <a:gdLst>
                <a:gd name="T0" fmla="*/ 512 w 1024"/>
                <a:gd name="T1" fmla="*/ 0 h 1024"/>
                <a:gd name="T2" fmla="*/ 0 w 1024"/>
                <a:gd name="T3" fmla="*/ 512 h 1024"/>
                <a:gd name="T4" fmla="*/ 512 w 1024"/>
                <a:gd name="T5" fmla="*/ 1024 h 1024"/>
                <a:gd name="T6" fmla="*/ 1024 w 1024"/>
                <a:gd name="T7" fmla="*/ 512 h 1024"/>
                <a:gd name="T8" fmla="*/ 512 w 1024"/>
                <a:gd name="T9" fmla="*/ 0 h 1024"/>
                <a:gd name="T10" fmla="*/ 512 w 1024"/>
                <a:gd name="T11" fmla="*/ 951 h 1024"/>
                <a:gd name="T12" fmla="*/ 73 w 1024"/>
                <a:gd name="T13" fmla="*/ 512 h 1024"/>
                <a:gd name="T14" fmla="*/ 512 w 1024"/>
                <a:gd name="T15" fmla="*/ 73 h 1024"/>
                <a:gd name="T16" fmla="*/ 951 w 1024"/>
                <a:gd name="T17" fmla="*/ 512 h 1024"/>
                <a:gd name="T18" fmla="*/ 512 w 1024"/>
                <a:gd name="T19" fmla="*/ 951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4" h="1024">
                  <a:moveTo>
                    <a:pt x="512" y="0"/>
                  </a:moveTo>
                  <a:cubicBezTo>
                    <a:pt x="229" y="0"/>
                    <a:pt x="0" y="229"/>
                    <a:pt x="0" y="512"/>
                  </a:cubicBezTo>
                  <a:cubicBezTo>
                    <a:pt x="0" y="795"/>
                    <a:pt x="229" y="1024"/>
                    <a:pt x="512" y="1024"/>
                  </a:cubicBezTo>
                  <a:cubicBezTo>
                    <a:pt x="795" y="1024"/>
                    <a:pt x="1024" y="795"/>
                    <a:pt x="1024" y="512"/>
                  </a:cubicBezTo>
                  <a:cubicBezTo>
                    <a:pt x="1024" y="229"/>
                    <a:pt x="795" y="0"/>
                    <a:pt x="512" y="0"/>
                  </a:cubicBezTo>
                  <a:close/>
                  <a:moveTo>
                    <a:pt x="512" y="951"/>
                  </a:moveTo>
                  <a:cubicBezTo>
                    <a:pt x="270" y="951"/>
                    <a:pt x="73" y="754"/>
                    <a:pt x="73" y="512"/>
                  </a:cubicBezTo>
                  <a:cubicBezTo>
                    <a:pt x="73" y="270"/>
                    <a:pt x="270" y="73"/>
                    <a:pt x="512" y="73"/>
                  </a:cubicBezTo>
                  <a:cubicBezTo>
                    <a:pt x="754" y="73"/>
                    <a:pt x="951" y="270"/>
                    <a:pt x="951" y="512"/>
                  </a:cubicBezTo>
                  <a:cubicBezTo>
                    <a:pt x="951" y="754"/>
                    <a:pt x="754" y="951"/>
                    <a:pt x="512" y="9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lIns="91421" tIns="45711" rIns="91421" bIns="45711"/>
            <a:lstStyle/>
            <a:p>
              <a:pPr defTabSz="1828165" fontAlgn="auto">
                <a:spcBef>
                  <a:spcPts val="0"/>
                </a:spcBef>
                <a:spcAft>
                  <a:spcPts val="0"/>
                </a:spcAft>
                <a:defRPr/>
              </a:pPr>
              <a:endParaRPr lang="id-ID" sz="900">
                <a:latin typeface="+mn-lt"/>
                <a:ea typeface="+mn-ea"/>
                <a:cs typeface="+mn-cs"/>
              </a:endParaRPr>
            </a:p>
          </p:txBody>
        </p:sp>
        <p:grpSp>
          <p:nvGrpSpPr>
            <p:cNvPr id="131" name="Group 130"/>
            <p:cNvGrpSpPr/>
            <p:nvPr/>
          </p:nvGrpSpPr>
          <p:grpSpPr>
            <a:xfrm>
              <a:off x="11795226" y="4278110"/>
              <a:ext cx="787195" cy="787400"/>
              <a:chOff x="6350" y="4763"/>
              <a:chExt cx="2898775" cy="2898776"/>
            </a:xfrm>
            <a:grpFill/>
          </p:grpSpPr>
          <p:sp>
            <p:nvSpPr>
              <p:cNvPr id="132" name="Freeform 131"/>
              <p:cNvSpPr/>
              <p:nvPr/>
            </p:nvSpPr>
            <p:spPr bwMode="auto">
              <a:xfrm>
                <a:off x="6350" y="4763"/>
                <a:ext cx="727075" cy="723900"/>
              </a:xfrm>
              <a:custGeom>
                <a:avLst/>
                <a:gdLst>
                  <a:gd name="T0" fmla="*/ 168 w 193"/>
                  <a:gd name="T1" fmla="*/ 0 h 192"/>
                  <a:gd name="T2" fmla="*/ 24 w 193"/>
                  <a:gd name="T3" fmla="*/ 0 h 192"/>
                  <a:gd name="T4" fmla="*/ 0 w 193"/>
                  <a:gd name="T5" fmla="*/ 24 h 192"/>
                  <a:gd name="T6" fmla="*/ 0 w 193"/>
                  <a:gd name="T7" fmla="*/ 168 h 192"/>
                  <a:gd name="T8" fmla="*/ 24 w 193"/>
                  <a:gd name="T9" fmla="*/ 192 h 192"/>
                  <a:gd name="T10" fmla="*/ 168 w 193"/>
                  <a:gd name="T11" fmla="*/ 192 h 192"/>
                  <a:gd name="T12" fmla="*/ 193 w 193"/>
                  <a:gd name="T13" fmla="*/ 168 h 192"/>
                  <a:gd name="T14" fmla="*/ 193 w 193"/>
                  <a:gd name="T15" fmla="*/ 24 h 192"/>
                  <a:gd name="T16" fmla="*/ 168 w 193"/>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2">
                    <a:moveTo>
                      <a:pt x="168" y="0"/>
                    </a:moveTo>
                    <a:cubicBezTo>
                      <a:pt x="24" y="0"/>
                      <a:pt x="24" y="0"/>
                      <a:pt x="24" y="0"/>
                    </a:cubicBezTo>
                    <a:cubicBezTo>
                      <a:pt x="11" y="0"/>
                      <a:pt x="0" y="11"/>
                      <a:pt x="0" y="24"/>
                    </a:cubicBezTo>
                    <a:cubicBezTo>
                      <a:pt x="0" y="168"/>
                      <a:pt x="0" y="168"/>
                      <a:pt x="0" y="168"/>
                    </a:cubicBezTo>
                    <a:cubicBezTo>
                      <a:pt x="0" y="182"/>
                      <a:pt x="11" y="192"/>
                      <a:pt x="24" y="192"/>
                    </a:cubicBezTo>
                    <a:cubicBezTo>
                      <a:pt x="168" y="192"/>
                      <a:pt x="168" y="192"/>
                      <a:pt x="168" y="192"/>
                    </a:cubicBezTo>
                    <a:cubicBezTo>
                      <a:pt x="182" y="192"/>
                      <a:pt x="193" y="182"/>
                      <a:pt x="193" y="168"/>
                    </a:cubicBezTo>
                    <a:cubicBezTo>
                      <a:pt x="193" y="24"/>
                      <a:pt x="193" y="24"/>
                      <a:pt x="193" y="24"/>
                    </a:cubicBezTo>
                    <a:cubicBezTo>
                      <a:pt x="193" y="11"/>
                      <a:pt x="182" y="0"/>
                      <a:pt x="16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sp>
            <p:nvSpPr>
              <p:cNvPr id="133" name="Freeform 132"/>
              <p:cNvSpPr/>
              <p:nvPr/>
            </p:nvSpPr>
            <p:spPr bwMode="auto">
              <a:xfrm>
                <a:off x="6350" y="1093788"/>
                <a:ext cx="727075" cy="722313"/>
              </a:xfrm>
              <a:custGeom>
                <a:avLst/>
                <a:gdLst>
                  <a:gd name="T0" fmla="*/ 168 w 193"/>
                  <a:gd name="T1" fmla="*/ 0 h 192"/>
                  <a:gd name="T2" fmla="*/ 24 w 193"/>
                  <a:gd name="T3" fmla="*/ 0 h 192"/>
                  <a:gd name="T4" fmla="*/ 0 w 193"/>
                  <a:gd name="T5" fmla="*/ 24 h 192"/>
                  <a:gd name="T6" fmla="*/ 0 w 193"/>
                  <a:gd name="T7" fmla="*/ 168 h 192"/>
                  <a:gd name="T8" fmla="*/ 24 w 193"/>
                  <a:gd name="T9" fmla="*/ 192 h 192"/>
                  <a:gd name="T10" fmla="*/ 168 w 193"/>
                  <a:gd name="T11" fmla="*/ 192 h 192"/>
                  <a:gd name="T12" fmla="*/ 193 w 193"/>
                  <a:gd name="T13" fmla="*/ 168 h 192"/>
                  <a:gd name="T14" fmla="*/ 193 w 193"/>
                  <a:gd name="T15" fmla="*/ 24 h 192"/>
                  <a:gd name="T16" fmla="*/ 168 w 193"/>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2">
                    <a:moveTo>
                      <a:pt x="168" y="0"/>
                    </a:moveTo>
                    <a:cubicBezTo>
                      <a:pt x="24" y="0"/>
                      <a:pt x="24" y="0"/>
                      <a:pt x="24" y="0"/>
                    </a:cubicBezTo>
                    <a:cubicBezTo>
                      <a:pt x="11" y="0"/>
                      <a:pt x="0" y="11"/>
                      <a:pt x="0" y="24"/>
                    </a:cubicBezTo>
                    <a:cubicBezTo>
                      <a:pt x="0" y="168"/>
                      <a:pt x="0" y="168"/>
                      <a:pt x="0" y="168"/>
                    </a:cubicBezTo>
                    <a:cubicBezTo>
                      <a:pt x="0" y="181"/>
                      <a:pt x="11" y="192"/>
                      <a:pt x="24" y="192"/>
                    </a:cubicBezTo>
                    <a:cubicBezTo>
                      <a:pt x="168" y="192"/>
                      <a:pt x="168" y="192"/>
                      <a:pt x="168" y="192"/>
                    </a:cubicBezTo>
                    <a:cubicBezTo>
                      <a:pt x="182" y="192"/>
                      <a:pt x="193" y="181"/>
                      <a:pt x="193" y="168"/>
                    </a:cubicBezTo>
                    <a:cubicBezTo>
                      <a:pt x="193" y="24"/>
                      <a:pt x="193" y="24"/>
                      <a:pt x="193" y="24"/>
                    </a:cubicBezTo>
                    <a:cubicBezTo>
                      <a:pt x="193" y="11"/>
                      <a:pt x="182" y="0"/>
                      <a:pt x="16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sp>
            <p:nvSpPr>
              <p:cNvPr id="163" name="Freeform 162"/>
              <p:cNvSpPr/>
              <p:nvPr/>
            </p:nvSpPr>
            <p:spPr bwMode="auto">
              <a:xfrm>
                <a:off x="6350" y="2178051"/>
                <a:ext cx="727075" cy="725488"/>
              </a:xfrm>
              <a:custGeom>
                <a:avLst/>
                <a:gdLst>
                  <a:gd name="T0" fmla="*/ 168 w 193"/>
                  <a:gd name="T1" fmla="*/ 0 h 193"/>
                  <a:gd name="T2" fmla="*/ 24 w 193"/>
                  <a:gd name="T3" fmla="*/ 0 h 193"/>
                  <a:gd name="T4" fmla="*/ 0 w 193"/>
                  <a:gd name="T5" fmla="*/ 25 h 193"/>
                  <a:gd name="T6" fmla="*/ 0 w 193"/>
                  <a:gd name="T7" fmla="*/ 169 h 193"/>
                  <a:gd name="T8" fmla="*/ 24 w 193"/>
                  <a:gd name="T9" fmla="*/ 193 h 193"/>
                  <a:gd name="T10" fmla="*/ 168 w 193"/>
                  <a:gd name="T11" fmla="*/ 193 h 193"/>
                  <a:gd name="T12" fmla="*/ 193 w 193"/>
                  <a:gd name="T13" fmla="*/ 169 h 193"/>
                  <a:gd name="T14" fmla="*/ 193 w 193"/>
                  <a:gd name="T15" fmla="*/ 25 h 193"/>
                  <a:gd name="T16" fmla="*/ 168 w 193"/>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68" y="0"/>
                    </a:moveTo>
                    <a:cubicBezTo>
                      <a:pt x="24" y="0"/>
                      <a:pt x="24" y="0"/>
                      <a:pt x="24" y="0"/>
                    </a:cubicBezTo>
                    <a:cubicBezTo>
                      <a:pt x="11" y="0"/>
                      <a:pt x="0" y="11"/>
                      <a:pt x="0" y="25"/>
                    </a:cubicBezTo>
                    <a:cubicBezTo>
                      <a:pt x="0" y="169"/>
                      <a:pt x="0" y="169"/>
                      <a:pt x="0" y="169"/>
                    </a:cubicBezTo>
                    <a:cubicBezTo>
                      <a:pt x="0" y="182"/>
                      <a:pt x="11" y="193"/>
                      <a:pt x="24" y="193"/>
                    </a:cubicBezTo>
                    <a:cubicBezTo>
                      <a:pt x="168" y="193"/>
                      <a:pt x="168" y="193"/>
                      <a:pt x="168" y="193"/>
                    </a:cubicBezTo>
                    <a:cubicBezTo>
                      <a:pt x="182" y="193"/>
                      <a:pt x="193" y="182"/>
                      <a:pt x="193" y="169"/>
                    </a:cubicBezTo>
                    <a:cubicBezTo>
                      <a:pt x="193" y="25"/>
                      <a:pt x="193" y="25"/>
                      <a:pt x="193" y="25"/>
                    </a:cubicBezTo>
                    <a:cubicBezTo>
                      <a:pt x="193" y="11"/>
                      <a:pt x="182" y="0"/>
                      <a:pt x="16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sp>
            <p:nvSpPr>
              <p:cNvPr id="164" name="Freeform 8"/>
              <p:cNvSpPr/>
              <p:nvPr/>
            </p:nvSpPr>
            <p:spPr bwMode="auto">
              <a:xfrm>
                <a:off x="1095375" y="4763"/>
                <a:ext cx="1809750" cy="723900"/>
              </a:xfrm>
              <a:custGeom>
                <a:avLst/>
                <a:gdLst>
                  <a:gd name="T0" fmla="*/ 457 w 481"/>
                  <a:gd name="T1" fmla="*/ 0 h 192"/>
                  <a:gd name="T2" fmla="*/ 24 w 481"/>
                  <a:gd name="T3" fmla="*/ 0 h 192"/>
                  <a:gd name="T4" fmla="*/ 0 w 481"/>
                  <a:gd name="T5" fmla="*/ 24 h 192"/>
                  <a:gd name="T6" fmla="*/ 0 w 481"/>
                  <a:gd name="T7" fmla="*/ 168 h 192"/>
                  <a:gd name="T8" fmla="*/ 24 w 481"/>
                  <a:gd name="T9" fmla="*/ 192 h 192"/>
                  <a:gd name="T10" fmla="*/ 457 w 481"/>
                  <a:gd name="T11" fmla="*/ 192 h 192"/>
                  <a:gd name="T12" fmla="*/ 481 w 481"/>
                  <a:gd name="T13" fmla="*/ 168 h 192"/>
                  <a:gd name="T14" fmla="*/ 481 w 481"/>
                  <a:gd name="T15" fmla="*/ 24 h 192"/>
                  <a:gd name="T16" fmla="*/ 457 w 481"/>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1" h="192">
                    <a:moveTo>
                      <a:pt x="457" y="0"/>
                    </a:moveTo>
                    <a:cubicBezTo>
                      <a:pt x="24" y="0"/>
                      <a:pt x="24" y="0"/>
                      <a:pt x="24" y="0"/>
                    </a:cubicBezTo>
                    <a:cubicBezTo>
                      <a:pt x="11" y="0"/>
                      <a:pt x="0" y="11"/>
                      <a:pt x="0" y="24"/>
                    </a:cubicBezTo>
                    <a:cubicBezTo>
                      <a:pt x="0" y="168"/>
                      <a:pt x="0" y="168"/>
                      <a:pt x="0" y="168"/>
                    </a:cubicBezTo>
                    <a:cubicBezTo>
                      <a:pt x="0" y="182"/>
                      <a:pt x="11" y="192"/>
                      <a:pt x="24" y="192"/>
                    </a:cubicBezTo>
                    <a:cubicBezTo>
                      <a:pt x="457" y="192"/>
                      <a:pt x="457" y="192"/>
                      <a:pt x="457" y="192"/>
                    </a:cubicBezTo>
                    <a:cubicBezTo>
                      <a:pt x="470" y="192"/>
                      <a:pt x="481" y="182"/>
                      <a:pt x="481" y="168"/>
                    </a:cubicBezTo>
                    <a:cubicBezTo>
                      <a:pt x="481" y="24"/>
                      <a:pt x="481" y="24"/>
                      <a:pt x="481" y="24"/>
                    </a:cubicBezTo>
                    <a:cubicBezTo>
                      <a:pt x="481" y="11"/>
                      <a:pt x="470" y="0"/>
                      <a:pt x="45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sp>
            <p:nvSpPr>
              <p:cNvPr id="165" name="Freeform 9"/>
              <p:cNvSpPr/>
              <p:nvPr/>
            </p:nvSpPr>
            <p:spPr bwMode="auto">
              <a:xfrm>
                <a:off x="1095375" y="1093788"/>
                <a:ext cx="1809750" cy="722313"/>
              </a:xfrm>
              <a:custGeom>
                <a:avLst/>
                <a:gdLst>
                  <a:gd name="T0" fmla="*/ 457 w 481"/>
                  <a:gd name="T1" fmla="*/ 0 h 192"/>
                  <a:gd name="T2" fmla="*/ 24 w 481"/>
                  <a:gd name="T3" fmla="*/ 0 h 192"/>
                  <a:gd name="T4" fmla="*/ 0 w 481"/>
                  <a:gd name="T5" fmla="*/ 24 h 192"/>
                  <a:gd name="T6" fmla="*/ 0 w 481"/>
                  <a:gd name="T7" fmla="*/ 168 h 192"/>
                  <a:gd name="T8" fmla="*/ 24 w 481"/>
                  <a:gd name="T9" fmla="*/ 192 h 192"/>
                  <a:gd name="T10" fmla="*/ 457 w 481"/>
                  <a:gd name="T11" fmla="*/ 192 h 192"/>
                  <a:gd name="T12" fmla="*/ 481 w 481"/>
                  <a:gd name="T13" fmla="*/ 168 h 192"/>
                  <a:gd name="T14" fmla="*/ 481 w 481"/>
                  <a:gd name="T15" fmla="*/ 24 h 192"/>
                  <a:gd name="T16" fmla="*/ 457 w 481"/>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1" h="192">
                    <a:moveTo>
                      <a:pt x="457" y="0"/>
                    </a:moveTo>
                    <a:cubicBezTo>
                      <a:pt x="24" y="0"/>
                      <a:pt x="24" y="0"/>
                      <a:pt x="24" y="0"/>
                    </a:cubicBezTo>
                    <a:cubicBezTo>
                      <a:pt x="11" y="0"/>
                      <a:pt x="0" y="11"/>
                      <a:pt x="0" y="24"/>
                    </a:cubicBezTo>
                    <a:cubicBezTo>
                      <a:pt x="0" y="168"/>
                      <a:pt x="0" y="168"/>
                      <a:pt x="0" y="168"/>
                    </a:cubicBezTo>
                    <a:cubicBezTo>
                      <a:pt x="0" y="181"/>
                      <a:pt x="11" y="192"/>
                      <a:pt x="24" y="192"/>
                    </a:cubicBezTo>
                    <a:cubicBezTo>
                      <a:pt x="457" y="192"/>
                      <a:pt x="457" y="192"/>
                      <a:pt x="457" y="192"/>
                    </a:cubicBezTo>
                    <a:cubicBezTo>
                      <a:pt x="470" y="192"/>
                      <a:pt x="481" y="181"/>
                      <a:pt x="481" y="168"/>
                    </a:cubicBezTo>
                    <a:cubicBezTo>
                      <a:pt x="481" y="24"/>
                      <a:pt x="481" y="24"/>
                      <a:pt x="481" y="24"/>
                    </a:cubicBezTo>
                    <a:cubicBezTo>
                      <a:pt x="481" y="11"/>
                      <a:pt x="470" y="0"/>
                      <a:pt x="45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sp>
            <p:nvSpPr>
              <p:cNvPr id="166" name="Freeform 10"/>
              <p:cNvSpPr/>
              <p:nvPr/>
            </p:nvSpPr>
            <p:spPr bwMode="auto">
              <a:xfrm>
                <a:off x="1095375" y="2178051"/>
                <a:ext cx="1809750" cy="725488"/>
              </a:xfrm>
              <a:custGeom>
                <a:avLst/>
                <a:gdLst>
                  <a:gd name="T0" fmla="*/ 457 w 481"/>
                  <a:gd name="T1" fmla="*/ 0 h 193"/>
                  <a:gd name="T2" fmla="*/ 24 w 481"/>
                  <a:gd name="T3" fmla="*/ 0 h 193"/>
                  <a:gd name="T4" fmla="*/ 0 w 481"/>
                  <a:gd name="T5" fmla="*/ 25 h 193"/>
                  <a:gd name="T6" fmla="*/ 0 w 481"/>
                  <a:gd name="T7" fmla="*/ 169 h 193"/>
                  <a:gd name="T8" fmla="*/ 24 w 481"/>
                  <a:gd name="T9" fmla="*/ 193 h 193"/>
                  <a:gd name="T10" fmla="*/ 457 w 481"/>
                  <a:gd name="T11" fmla="*/ 193 h 193"/>
                  <a:gd name="T12" fmla="*/ 481 w 481"/>
                  <a:gd name="T13" fmla="*/ 169 h 193"/>
                  <a:gd name="T14" fmla="*/ 481 w 481"/>
                  <a:gd name="T15" fmla="*/ 25 h 193"/>
                  <a:gd name="T16" fmla="*/ 457 w 481"/>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1" h="193">
                    <a:moveTo>
                      <a:pt x="457" y="0"/>
                    </a:moveTo>
                    <a:cubicBezTo>
                      <a:pt x="24" y="0"/>
                      <a:pt x="24" y="0"/>
                      <a:pt x="24" y="0"/>
                    </a:cubicBezTo>
                    <a:cubicBezTo>
                      <a:pt x="11" y="0"/>
                      <a:pt x="0" y="11"/>
                      <a:pt x="0" y="25"/>
                    </a:cubicBezTo>
                    <a:cubicBezTo>
                      <a:pt x="0" y="169"/>
                      <a:pt x="0" y="169"/>
                      <a:pt x="0" y="169"/>
                    </a:cubicBezTo>
                    <a:cubicBezTo>
                      <a:pt x="0" y="182"/>
                      <a:pt x="11" y="193"/>
                      <a:pt x="24" y="193"/>
                    </a:cubicBezTo>
                    <a:cubicBezTo>
                      <a:pt x="457" y="193"/>
                      <a:pt x="457" y="193"/>
                      <a:pt x="457" y="193"/>
                    </a:cubicBezTo>
                    <a:cubicBezTo>
                      <a:pt x="470" y="193"/>
                      <a:pt x="481" y="182"/>
                      <a:pt x="481" y="169"/>
                    </a:cubicBezTo>
                    <a:cubicBezTo>
                      <a:pt x="481" y="25"/>
                      <a:pt x="481" y="25"/>
                      <a:pt x="481" y="25"/>
                    </a:cubicBezTo>
                    <a:cubicBezTo>
                      <a:pt x="481" y="11"/>
                      <a:pt x="470" y="0"/>
                      <a:pt x="45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defTabSz="1828165" fontAlgn="auto">
                  <a:spcBef>
                    <a:spcPts val="0"/>
                  </a:spcBef>
                  <a:spcAft>
                    <a:spcPts val="0"/>
                  </a:spcAft>
                  <a:defRPr/>
                </a:pPr>
                <a:endParaRPr lang="id-ID" sz="900">
                  <a:latin typeface="+mn-lt"/>
                  <a:ea typeface="+mn-ea"/>
                  <a:cs typeface="+mn-cs"/>
                </a:endParaRPr>
              </a:p>
            </p:txBody>
          </p:sp>
        </p:grpSp>
      </p:grpSp>
      <p:grpSp>
        <p:nvGrpSpPr>
          <p:cNvPr id="62" name="Group 61"/>
          <p:cNvGrpSpPr/>
          <p:nvPr/>
        </p:nvGrpSpPr>
        <p:grpSpPr>
          <a:xfrm>
            <a:off x="2999408" y="360254"/>
            <a:ext cx="6179850" cy="920799"/>
            <a:chOff x="5975053" y="720507"/>
            <a:chExt cx="12359700" cy="1841597"/>
          </a:xfrm>
        </p:grpSpPr>
        <p:sp>
          <p:nvSpPr>
            <p:cNvPr id="64" name="TextBox 63"/>
            <p:cNvSpPr txBox="1"/>
            <p:nvPr/>
          </p:nvSpPr>
          <p:spPr>
            <a:xfrm>
              <a:off x="5975053" y="720507"/>
              <a:ext cx="12359700" cy="1524000"/>
            </a:xfrm>
            <a:prstGeom prst="rect">
              <a:avLst/>
            </a:prstGeom>
            <a:noFill/>
          </p:spPr>
          <p:txBody>
            <a:bodyPr wrap="square" lIns="45711" tIns="22855" rIns="45711" bIns="22855" rtlCol="0">
              <a:spAutoFit/>
            </a:bodyPr>
            <a:lstStyle/>
            <a:p>
              <a:pPr algn="ctr"/>
              <a:r>
                <a:rPr lang="zh-CN" altLang="id-ID" sz="4400" b="1" dirty="0" smtClean="0">
                  <a:solidFill>
                    <a:schemeClr val="bg1"/>
                  </a:solidFill>
                  <a:latin typeface="微软雅黑" panose="020B0503020204020204" pitchFamily="34" charset="-122"/>
                  <a:ea typeface="微软雅黑" panose="020B0503020204020204" pitchFamily="34" charset="-122"/>
                  <a:cs typeface="Lato Regular"/>
                  <a:sym typeface="+mn-ea"/>
                </a:rPr>
                <a:t>课程目标</a:t>
              </a:r>
            </a:p>
          </p:txBody>
        </p:sp>
        <p:sp>
          <p:nvSpPr>
            <p:cNvPr id="78" name="Rectangle 77"/>
            <p:cNvSpPr/>
            <p:nvPr/>
          </p:nvSpPr>
          <p:spPr>
            <a:xfrm>
              <a:off x="11412311" y="2470667"/>
              <a:ext cx="1553038" cy="91437"/>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45669" tIns="22836" rIns="45669" bIns="22836" rtlCol="0" anchor="ctr"/>
            <a:lstStyle/>
            <a:p>
              <a:pPr algn="ctr"/>
              <a:endParaRPr lang="en-US" sz="900" dirty="0">
                <a:solidFill>
                  <a:schemeClr val="accent2"/>
                </a:solidFill>
                <a:latin typeface="Open Sans Light"/>
              </a:endParaRPr>
            </a:p>
          </p:txBody>
        </p:sp>
      </p:grpSp>
      <p:grpSp>
        <p:nvGrpSpPr>
          <p:cNvPr id="2" name="Group 1"/>
          <p:cNvGrpSpPr/>
          <p:nvPr/>
        </p:nvGrpSpPr>
        <p:grpSpPr>
          <a:xfrm>
            <a:off x="3383262" y="3604416"/>
            <a:ext cx="5525631" cy="517587"/>
            <a:chOff x="6763349" y="5598472"/>
            <a:chExt cx="11051262" cy="1035174"/>
          </a:xfrm>
        </p:grpSpPr>
        <p:sp>
          <p:nvSpPr>
            <p:cNvPr id="101" name="TextBox 100"/>
            <p:cNvSpPr txBox="1"/>
            <p:nvPr/>
          </p:nvSpPr>
          <p:spPr>
            <a:xfrm>
              <a:off x="7758560" y="5762426"/>
              <a:ext cx="10056051" cy="871220"/>
            </a:xfrm>
            <a:prstGeom prst="rect">
              <a:avLst/>
            </a:prstGeom>
            <a:noFill/>
          </p:spPr>
          <p:txBody>
            <a:bodyPr wrap="square" lIns="109709" tIns="54855" rIns="109709" bIns="54855" rtlCol="0">
              <a:spAutoFit/>
            </a:bodyPr>
            <a:lstStyle/>
            <a:p>
              <a:pPr algn="just"/>
              <a:r>
                <a:rPr lang="zh-CN" altLang="en-US" sz="2000" b="1" dirty="0">
                  <a:solidFill>
                    <a:schemeClr val="bg1"/>
                  </a:solidFill>
                  <a:effectLst>
                    <a:outerShdw blurRad="38100" dist="38100" dir="2700000" algn="tl">
                      <a:srgbClr val="000000">
                        <a:alpha val="43137"/>
                      </a:srgbClr>
                    </a:outerShdw>
                  </a:effectLst>
                  <a:sym typeface="+mn-ea"/>
                </a:rPr>
                <a:t>掌握</a:t>
              </a:r>
              <a:r>
                <a:rPr lang="zh-CN" altLang="en-US" sz="2000" b="1" dirty="0" smtClean="0">
                  <a:solidFill>
                    <a:schemeClr val="bg1"/>
                  </a:solidFill>
                  <a:effectLst>
                    <a:outerShdw blurRad="38100" dist="38100" dir="2700000" algn="tl">
                      <a:srgbClr val="000000">
                        <a:alpha val="43137"/>
                      </a:srgbClr>
                    </a:outerShdw>
                  </a:effectLst>
                  <a:sym typeface="+mn-ea"/>
                </a:rPr>
                <a:t>帐户结构是什么及作用</a:t>
              </a:r>
              <a:endParaRPr lang="zh-CN" altLang="en-US"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Light"/>
                <a:sym typeface="+mn-ea"/>
              </a:endParaRPr>
            </a:p>
          </p:txBody>
        </p:sp>
        <p:sp>
          <p:nvSpPr>
            <p:cNvPr id="113" name="Round Same Side Corner Rectangle 112"/>
            <p:cNvSpPr/>
            <p:nvPr/>
          </p:nvSpPr>
          <p:spPr>
            <a:xfrm rot="10800000" flipH="1">
              <a:off x="7736447" y="5598472"/>
              <a:ext cx="109697" cy="913591"/>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900" dirty="0"/>
            </a:p>
          </p:txBody>
        </p:sp>
        <p:sp>
          <p:nvSpPr>
            <p:cNvPr id="120" name="Round Same Side Corner Rectangle 119"/>
            <p:cNvSpPr/>
            <p:nvPr/>
          </p:nvSpPr>
          <p:spPr>
            <a:xfrm rot="10800000" flipH="1">
              <a:off x="7736447" y="5607944"/>
              <a:ext cx="109697" cy="913591"/>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900"/>
            </a:p>
          </p:txBody>
        </p:sp>
        <p:sp>
          <p:nvSpPr>
            <p:cNvPr id="88" name="Freeform 222"/>
            <p:cNvSpPr>
              <a:spLocks noEditPoints="1"/>
            </p:cNvSpPr>
            <p:nvPr/>
          </p:nvSpPr>
          <p:spPr bwMode="auto">
            <a:xfrm>
              <a:off x="6763349" y="5765073"/>
              <a:ext cx="646914" cy="649763"/>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solidFill>
            <a:ln>
              <a:noFill/>
            </a:ln>
          </p:spPr>
          <p:txBody>
            <a:bodyPr vert="horz" wrap="square" lIns="45720" tIns="22860" rIns="45720" bIns="22860" numCol="1" anchor="t" anchorCtr="0" compatLnSpc="1"/>
            <a:lstStyle/>
            <a:p>
              <a:endParaRPr lang="en-US" sz="900"/>
            </a:p>
          </p:txBody>
        </p:sp>
      </p:grpSp>
      <p:grpSp>
        <p:nvGrpSpPr>
          <p:cNvPr id="3" name="Group 2"/>
          <p:cNvGrpSpPr/>
          <p:nvPr/>
        </p:nvGrpSpPr>
        <p:grpSpPr>
          <a:xfrm>
            <a:off x="3383280" y="4573905"/>
            <a:ext cx="5525296" cy="456795"/>
            <a:chOff x="6746875" y="7169785"/>
            <a:chExt cx="11050592" cy="913591"/>
          </a:xfrm>
        </p:grpSpPr>
        <p:sp>
          <p:nvSpPr>
            <p:cNvPr id="103" name="TextBox 102"/>
            <p:cNvSpPr txBox="1"/>
            <p:nvPr/>
          </p:nvSpPr>
          <p:spPr>
            <a:xfrm>
              <a:off x="7741415" y="7189783"/>
              <a:ext cx="10056052" cy="871220"/>
            </a:xfrm>
            <a:prstGeom prst="rect">
              <a:avLst/>
            </a:prstGeom>
            <a:noFill/>
          </p:spPr>
          <p:txBody>
            <a:bodyPr wrap="square" lIns="109709" tIns="54855" rIns="109709" bIns="54855" rtlCol="0">
              <a:spAutoFit/>
            </a:bodyPr>
            <a:lstStyle/>
            <a:p>
              <a:pPr algn="just"/>
              <a:r>
                <a:rPr lang="zh-CN" altLang="en-US" sz="2000" b="1" dirty="0">
                  <a:solidFill>
                    <a:schemeClr val="bg1"/>
                  </a:solidFill>
                  <a:effectLst>
                    <a:outerShdw blurRad="38100" dist="38100" dir="2700000" algn="tl">
                      <a:srgbClr val="000000">
                        <a:alpha val="43137"/>
                      </a:srgbClr>
                    </a:outerShdw>
                  </a:effectLst>
                  <a:sym typeface="+mn-ea"/>
                </a:rPr>
                <a:t>掌握帐户</a:t>
              </a:r>
              <a:r>
                <a:rPr lang="zh-CN" altLang="en-US" sz="2000" b="1" dirty="0" smtClean="0">
                  <a:solidFill>
                    <a:schemeClr val="bg1"/>
                  </a:solidFill>
                  <a:effectLst>
                    <a:outerShdw blurRad="38100" dist="38100" dir="2700000" algn="tl">
                      <a:srgbClr val="000000">
                        <a:alpha val="43137"/>
                      </a:srgbClr>
                    </a:outerShdw>
                  </a:effectLst>
                  <a:sym typeface="+mn-ea"/>
                </a:rPr>
                <a:t>、计划、单元层级的状态及功能</a:t>
              </a:r>
              <a:endParaRPr lang="zh-CN" altLang="en-US"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Light"/>
                <a:sym typeface="+mn-ea"/>
              </a:endParaRPr>
            </a:p>
          </p:txBody>
        </p:sp>
        <p:sp>
          <p:nvSpPr>
            <p:cNvPr id="114" name="Round Same Side Corner Rectangle 113"/>
            <p:cNvSpPr/>
            <p:nvPr/>
          </p:nvSpPr>
          <p:spPr>
            <a:xfrm rot="10800000" flipH="1">
              <a:off x="7741527" y="7169785"/>
              <a:ext cx="109697" cy="913591"/>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900"/>
            </a:p>
          </p:txBody>
        </p:sp>
        <p:sp>
          <p:nvSpPr>
            <p:cNvPr id="89" name="Freeform 222"/>
            <p:cNvSpPr>
              <a:spLocks noEditPoints="1"/>
            </p:cNvSpPr>
            <p:nvPr/>
          </p:nvSpPr>
          <p:spPr bwMode="auto">
            <a:xfrm>
              <a:off x="6746875" y="7189165"/>
              <a:ext cx="646914" cy="649763"/>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solidFill>
            <a:ln>
              <a:noFill/>
            </a:ln>
          </p:spPr>
          <p:txBody>
            <a:bodyPr vert="horz" wrap="square" lIns="45720" tIns="22860" rIns="45720" bIns="22860" numCol="1" anchor="t" anchorCtr="0" compatLnSpc="1"/>
            <a:lstStyle/>
            <a:p>
              <a:endParaRPr lang="en-US" sz="900"/>
            </a:p>
          </p:txBody>
        </p:sp>
      </p:grpSp>
      <p:grpSp>
        <p:nvGrpSpPr>
          <p:cNvPr id="4" name="Group 3"/>
          <p:cNvGrpSpPr/>
          <p:nvPr/>
        </p:nvGrpSpPr>
        <p:grpSpPr>
          <a:xfrm>
            <a:off x="3383262" y="5453194"/>
            <a:ext cx="5668645" cy="566420"/>
            <a:chOff x="6723979" y="8557523"/>
            <a:chExt cx="11337290" cy="1132840"/>
          </a:xfrm>
        </p:grpSpPr>
        <p:sp>
          <p:nvSpPr>
            <p:cNvPr id="111" name="TextBox 110"/>
            <p:cNvSpPr txBox="1"/>
            <p:nvPr/>
          </p:nvSpPr>
          <p:spPr>
            <a:xfrm>
              <a:off x="7696799" y="8557523"/>
              <a:ext cx="10364470" cy="1132840"/>
            </a:xfrm>
            <a:prstGeom prst="rect">
              <a:avLst/>
            </a:prstGeom>
            <a:noFill/>
          </p:spPr>
          <p:txBody>
            <a:bodyPr wrap="square" lIns="109709" tIns="54855" rIns="109709" bIns="54855" rtlCol="0">
              <a:spAutoFit/>
            </a:bodyPr>
            <a:lstStyle/>
            <a:p>
              <a:pPr algn="just">
                <a:lnSpc>
                  <a:spcPct val="150000"/>
                </a:lnSpc>
              </a:pPr>
              <a:r>
                <a:rPr lang="zh-CN" altLang="en-US" sz="2000" b="1" dirty="0">
                  <a:solidFill>
                    <a:schemeClr val="bg1"/>
                  </a:solidFill>
                  <a:effectLst>
                    <a:outerShdw blurRad="38100" dist="38100" dir="2700000" algn="tl">
                      <a:srgbClr val="000000">
                        <a:alpha val="43137"/>
                      </a:srgbClr>
                    </a:outerShdw>
                  </a:effectLst>
                  <a:sym typeface="+mn-ea"/>
                </a:rPr>
                <a:t>掌握帐户</a:t>
              </a:r>
              <a:r>
                <a:rPr lang="zh-CN" altLang="en-US" sz="2000" b="1" dirty="0" smtClean="0">
                  <a:solidFill>
                    <a:schemeClr val="bg1"/>
                  </a:solidFill>
                  <a:effectLst>
                    <a:outerShdw blurRad="38100" dist="38100" dir="2700000" algn="tl">
                      <a:srgbClr val="000000">
                        <a:alpha val="43137"/>
                      </a:srgbClr>
                    </a:outerShdw>
                  </a:effectLst>
                  <a:sym typeface="+mn-ea"/>
                </a:rPr>
                <a:t>、计划、单元层级的基础系统操作</a:t>
              </a:r>
              <a:endParaRPr lang="zh-CN" altLang="en-US"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Light"/>
                <a:sym typeface="+mn-ea"/>
              </a:endParaRPr>
            </a:p>
          </p:txBody>
        </p:sp>
        <p:sp>
          <p:nvSpPr>
            <p:cNvPr id="115" name="Round Same Side Corner Rectangle 114"/>
            <p:cNvSpPr/>
            <p:nvPr/>
          </p:nvSpPr>
          <p:spPr>
            <a:xfrm rot="10800000" flipH="1">
              <a:off x="7719937" y="8688669"/>
              <a:ext cx="109697" cy="913591"/>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900"/>
            </a:p>
          </p:txBody>
        </p:sp>
        <p:sp>
          <p:nvSpPr>
            <p:cNvPr id="90" name="Freeform 222"/>
            <p:cNvSpPr>
              <a:spLocks noEditPoints="1"/>
            </p:cNvSpPr>
            <p:nvPr/>
          </p:nvSpPr>
          <p:spPr bwMode="auto">
            <a:xfrm>
              <a:off x="6723979" y="8820398"/>
              <a:ext cx="646914" cy="649763"/>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solidFill>
            <a:ln>
              <a:noFill/>
            </a:ln>
          </p:spPr>
          <p:txBody>
            <a:bodyPr vert="horz" wrap="square" lIns="45720" tIns="22860" rIns="45720" bIns="22860" numCol="1" anchor="t" anchorCtr="0" compatLnSpc="1"/>
            <a:lstStyle/>
            <a:p>
              <a:endParaRPr lang="en-US" sz="900"/>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anim calcmode="lin" valueType="num">
                                      <p:cBhvr>
                                        <p:cTn id="8" dur="1000" fill="hold"/>
                                        <p:tgtEl>
                                          <p:spTgt spid="62"/>
                                        </p:tgtEl>
                                        <p:attrNameLst>
                                          <p:attrName>ppt_x</p:attrName>
                                        </p:attrNameLst>
                                      </p:cBhvr>
                                      <p:tavLst>
                                        <p:tav tm="0">
                                          <p:val>
                                            <p:strVal val="#ppt_x"/>
                                          </p:val>
                                        </p:tav>
                                        <p:tav tm="100000">
                                          <p:val>
                                            <p:strVal val="#ppt_x"/>
                                          </p:val>
                                        </p:tav>
                                      </p:tavLst>
                                    </p:anim>
                                    <p:anim calcmode="lin" valueType="num">
                                      <p:cBhvr>
                                        <p:cTn id="9" dur="1000" fill="hold"/>
                                        <p:tgtEl>
                                          <p:spTgt spid="6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29"/>
                                        </p:tgtEl>
                                        <p:attrNameLst>
                                          <p:attrName>style.visibility</p:attrName>
                                        </p:attrNameLst>
                                      </p:cBhvr>
                                      <p:to>
                                        <p:strVal val="visible"/>
                                      </p:to>
                                    </p:set>
                                    <p:animEffect transition="in" filter="fade">
                                      <p:cBhvr>
                                        <p:cTn id="13" dur="500"/>
                                        <p:tgtEl>
                                          <p:spTgt spid="129"/>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推广地域</a:t>
            </a:r>
          </a:p>
        </p:txBody>
      </p:sp>
      <p:pic>
        <p:nvPicPr>
          <p:cNvPr id="3" name="图片 2"/>
          <p:cNvPicPr>
            <a:picLocks noChangeAspect="1"/>
          </p:cNvPicPr>
          <p:nvPr/>
        </p:nvPicPr>
        <p:blipFill>
          <a:blip r:embed="rId3" cstate="print"/>
          <a:stretch>
            <a:fillRect/>
          </a:stretch>
        </p:blipFill>
        <p:spPr>
          <a:xfrm>
            <a:off x="470966" y="1553211"/>
            <a:ext cx="11219287" cy="5119981"/>
          </a:xfrm>
          <a:prstGeom prst="rect">
            <a:avLst/>
          </a:prstGeom>
        </p:spPr>
      </p:pic>
      <p:pic>
        <p:nvPicPr>
          <p:cNvPr id="4" name="图片 3"/>
          <p:cNvPicPr>
            <a:picLocks noChangeAspect="1"/>
          </p:cNvPicPr>
          <p:nvPr/>
        </p:nvPicPr>
        <p:blipFill>
          <a:blip r:embed="rId4" cstate="print"/>
          <a:stretch>
            <a:fillRect/>
          </a:stretch>
        </p:blipFill>
        <p:spPr>
          <a:xfrm>
            <a:off x="3250400" y="2790142"/>
            <a:ext cx="6020446" cy="388305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smtClean="0">
                <a:solidFill>
                  <a:schemeClr val="accent4">
                    <a:lumMod val="20000"/>
                    <a:lumOff val="80000"/>
                  </a:schemeClr>
                </a:solidFill>
              </a:rPr>
              <a:t>帐户功能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推广地域说明</a:t>
            </a:r>
          </a:p>
        </p:txBody>
      </p:sp>
      <p:sp>
        <p:nvSpPr>
          <p:cNvPr id="8" name="内容占位符 7"/>
          <p:cNvSpPr>
            <a:spLocks noGrp="1"/>
          </p:cNvSpPr>
          <p:nvPr>
            <p:ph idx="1"/>
          </p:nvPr>
        </p:nvSpPr>
        <p:spPr>
          <a:xfrm>
            <a:off x="838562" y="1600480"/>
            <a:ext cx="10743839" cy="4525270"/>
          </a:xfrm>
        </p:spPr>
        <p:txBody>
          <a:bodyPr>
            <a:normAutofit fontScale="92500" lnSpcReduction="20000"/>
          </a:bodyPr>
          <a:lstStyle/>
          <a:p>
            <a:r>
              <a:rPr lang="zh-CN" altLang="zh-CN" dirty="0" smtClean="0"/>
              <a:t>设置推广地域后，只有当该地域的网民搜索时，才会出现</a:t>
            </a:r>
            <a:r>
              <a:rPr lang="zh-CN" altLang="en-US" dirty="0" smtClean="0"/>
              <a:t>企业</a:t>
            </a:r>
            <a:r>
              <a:rPr lang="zh-CN" altLang="zh-CN" dirty="0" smtClean="0"/>
              <a:t>的推广结果</a:t>
            </a:r>
            <a:endParaRPr lang="en-US" altLang="zh-CN" dirty="0" smtClean="0"/>
          </a:p>
          <a:p>
            <a:endParaRPr lang="en-US" altLang="zh-CN" dirty="0" smtClean="0"/>
          </a:p>
          <a:p>
            <a:r>
              <a:rPr lang="zh-CN" altLang="zh-CN" dirty="0" smtClean="0"/>
              <a:t>搜索推广地域目前精确到</a:t>
            </a:r>
            <a:r>
              <a:rPr lang="zh-CN" altLang="en-US" dirty="0" smtClean="0"/>
              <a:t>：</a:t>
            </a:r>
            <a:r>
              <a:rPr lang="zh-CN" altLang="zh-CN" dirty="0" smtClean="0"/>
              <a:t>直辖市</a:t>
            </a:r>
            <a:r>
              <a:rPr lang="zh-CN" altLang="en-US" dirty="0" smtClean="0"/>
              <a:t>和</a:t>
            </a:r>
            <a:r>
              <a:rPr lang="zh-CN" altLang="zh-CN" dirty="0" smtClean="0"/>
              <a:t>省</a:t>
            </a:r>
            <a:r>
              <a:rPr lang="zh-CN" altLang="en-US" dirty="0" smtClean="0"/>
              <a:t>及省下的二级地市</a:t>
            </a:r>
            <a:endParaRPr lang="en-US" altLang="zh-CN" dirty="0" smtClean="0"/>
          </a:p>
          <a:p>
            <a:endParaRPr lang="en-US" altLang="zh-CN" dirty="0" smtClean="0"/>
          </a:p>
          <a:p>
            <a:r>
              <a:rPr lang="zh-CN" altLang="zh-CN" sz="3000" dirty="0" smtClean="0">
                <a:latin typeface="+mn-ea"/>
                <a:ea typeface="+mn-ea"/>
              </a:rPr>
              <a:t>限制推广地域，可以让</a:t>
            </a:r>
            <a:r>
              <a:rPr lang="zh-CN" altLang="en-US" sz="3000" dirty="0" smtClean="0">
                <a:latin typeface="+mn-ea"/>
                <a:ea typeface="+mn-ea"/>
              </a:rPr>
              <a:t>企业</a:t>
            </a:r>
            <a:r>
              <a:rPr lang="zh-CN" altLang="zh-CN" sz="3000" dirty="0" smtClean="0">
                <a:latin typeface="+mn-ea"/>
                <a:ea typeface="+mn-ea"/>
              </a:rPr>
              <a:t>更精准的只面向固定区域的潜在客户。但同时也会损失掉新兴市场的机会，影响企业发展。因此除非</a:t>
            </a:r>
            <a:r>
              <a:rPr lang="zh-CN" altLang="en-US" sz="3000" dirty="0" smtClean="0">
                <a:latin typeface="+mn-ea"/>
                <a:ea typeface="+mn-ea"/>
              </a:rPr>
              <a:t>企业</a:t>
            </a:r>
            <a:r>
              <a:rPr lang="zh-CN" altLang="zh-CN" sz="3000" dirty="0" smtClean="0">
                <a:latin typeface="+mn-ea"/>
                <a:ea typeface="+mn-ea"/>
              </a:rPr>
              <a:t>的业务范围非常明确，否则不建议一上来就限制推广地域。</a:t>
            </a:r>
            <a:endParaRPr lang="en-US" altLang="zh-CN" sz="3000" dirty="0" smtClean="0">
              <a:latin typeface="+mn-ea"/>
              <a:ea typeface="+mn-ea"/>
            </a:endParaRPr>
          </a:p>
          <a:p>
            <a:endParaRPr lang="zh-CN" altLang="en-US" dirty="0"/>
          </a:p>
          <a:p>
            <a:endParaRPr lang="zh-CN" altLang="en-US" dirty="0"/>
          </a:p>
          <a:p>
            <a:r>
              <a:rPr lang="zh-CN" altLang="en-US" dirty="0" smtClean="0"/>
              <a:t>细化</a:t>
            </a:r>
            <a:r>
              <a:rPr lang="zh-CN" altLang="en-US" dirty="0"/>
              <a:t>投放</a:t>
            </a:r>
            <a:r>
              <a:rPr lang="zh-CN" altLang="en-US" dirty="0" smtClean="0"/>
              <a:t>地域至二级地市，</a:t>
            </a:r>
            <a:r>
              <a:rPr lang="zh-CN" altLang="en-US" dirty="0"/>
              <a:t>提升客户的投放效果，激发客户长期投入 </a:t>
            </a:r>
            <a:endParaRPr lang="en-US" altLang="zh-CN" dirty="0"/>
          </a:p>
          <a:p>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搜索意图定位</a:t>
            </a:r>
          </a:p>
        </p:txBody>
      </p:sp>
      <p:graphicFrame>
        <p:nvGraphicFramePr>
          <p:cNvPr id="5" name="内容占位符 4"/>
          <p:cNvGraphicFramePr>
            <a:graphicFrameLocks noGrp="1"/>
          </p:cNvGraphicFramePr>
          <p:nvPr>
            <p:ph idx="1"/>
          </p:nvPr>
        </p:nvGraphicFramePr>
        <p:xfrm>
          <a:off x="925733" y="5501639"/>
          <a:ext cx="9875288" cy="1122863"/>
        </p:xfrm>
        <a:graphic>
          <a:graphicData uri="http://schemas.openxmlformats.org/drawingml/2006/table">
            <a:tbl>
              <a:tblPr firstRow="1" bandRow="1">
                <a:tableStyleId>{5C22544A-7EE6-4342-B048-85BDC9FD1C3A}</a:tableStyleId>
              </a:tblPr>
              <a:tblGrid>
                <a:gridCol w="1427029"/>
                <a:gridCol w="1225431"/>
                <a:gridCol w="1499350"/>
                <a:gridCol w="1384016"/>
                <a:gridCol w="2263441"/>
                <a:gridCol w="2076021"/>
              </a:tblGrid>
              <a:tr h="575603">
                <a:tc>
                  <a:txBody>
                    <a:bodyPr/>
                    <a:lstStyle/>
                    <a:p>
                      <a:pPr algn="ctr"/>
                      <a:r>
                        <a:rPr lang="zh-CN" altLang="en-US" sz="2115" dirty="0" smtClean="0">
                          <a:latin typeface="微软雅黑" panose="020B0503020204020204" pitchFamily="34" charset="-122"/>
                          <a:ea typeface="微软雅黑" panose="020B0503020204020204" pitchFamily="34" charset="-122"/>
                        </a:rPr>
                        <a:t>推广地域</a:t>
                      </a:r>
                      <a:endParaRPr lang="zh-CN" altLang="en-US" sz="2115" dirty="0">
                        <a:latin typeface="微软雅黑" panose="020B0503020204020204" pitchFamily="34" charset="-122"/>
                        <a:ea typeface="微软雅黑" panose="020B0503020204020204" pitchFamily="34" charset="-122"/>
                      </a:endParaRPr>
                    </a:p>
                  </a:txBody>
                  <a:tcPr marL="96756" marR="96756" marT="48378" marB="48378"/>
                </a:tc>
                <a:tc>
                  <a:txBody>
                    <a:bodyPr/>
                    <a:lstStyle/>
                    <a:p>
                      <a:pPr algn="ctr"/>
                      <a:r>
                        <a:rPr lang="zh-CN" altLang="en-US" sz="2115" dirty="0" smtClean="0">
                          <a:latin typeface="微软雅黑" panose="020B0503020204020204" pitchFamily="34" charset="-122"/>
                          <a:ea typeface="微软雅黑" panose="020B0503020204020204" pitchFamily="34" charset="-122"/>
                        </a:rPr>
                        <a:t>关键词</a:t>
                      </a:r>
                      <a:endParaRPr lang="zh-CN" altLang="en-US" sz="2115" dirty="0">
                        <a:latin typeface="微软雅黑" panose="020B0503020204020204" pitchFamily="34" charset="-122"/>
                        <a:ea typeface="微软雅黑" panose="020B0503020204020204" pitchFamily="34" charset="-122"/>
                      </a:endParaRPr>
                    </a:p>
                  </a:txBody>
                  <a:tcPr marL="96756" marR="96756" marT="48378" marB="48378"/>
                </a:tc>
                <a:tc>
                  <a:txBody>
                    <a:bodyPr/>
                    <a:lstStyle/>
                    <a:p>
                      <a:pPr algn="ctr"/>
                      <a:r>
                        <a:rPr lang="zh-CN" altLang="en-US" sz="2115" dirty="0" smtClean="0">
                          <a:latin typeface="微软雅黑" panose="020B0503020204020204" pitchFamily="34" charset="-122"/>
                          <a:ea typeface="微软雅黑" panose="020B0503020204020204" pitchFamily="34" charset="-122"/>
                        </a:rPr>
                        <a:t>搜索地域</a:t>
                      </a:r>
                      <a:endParaRPr lang="zh-CN" altLang="en-US" sz="2115" dirty="0">
                        <a:latin typeface="微软雅黑" panose="020B0503020204020204" pitchFamily="34" charset="-122"/>
                        <a:ea typeface="微软雅黑" panose="020B0503020204020204" pitchFamily="34" charset="-122"/>
                      </a:endParaRPr>
                    </a:p>
                  </a:txBody>
                  <a:tcPr marL="96756" marR="96756" marT="48378" marB="48378"/>
                </a:tc>
                <a:tc>
                  <a:txBody>
                    <a:bodyPr/>
                    <a:lstStyle/>
                    <a:p>
                      <a:pPr algn="ctr"/>
                      <a:r>
                        <a:rPr lang="zh-CN" altLang="en-US" sz="2115" dirty="0" smtClean="0">
                          <a:latin typeface="微软雅黑" panose="020B0503020204020204" pitchFamily="34" charset="-122"/>
                          <a:ea typeface="微软雅黑" panose="020B0503020204020204" pitchFamily="34" charset="-122"/>
                        </a:rPr>
                        <a:t>搜索词</a:t>
                      </a:r>
                      <a:endParaRPr lang="zh-CN" altLang="en-US" sz="2115" dirty="0">
                        <a:latin typeface="微软雅黑" panose="020B0503020204020204" pitchFamily="34" charset="-122"/>
                        <a:ea typeface="微软雅黑" panose="020B0503020204020204" pitchFamily="34" charset="-122"/>
                      </a:endParaRPr>
                    </a:p>
                  </a:txBody>
                  <a:tcPr marL="96756" marR="96756" marT="48378" marB="48378"/>
                </a:tc>
                <a:tc>
                  <a:txBody>
                    <a:bodyPr/>
                    <a:lstStyle/>
                    <a:p>
                      <a:pPr algn="ctr"/>
                      <a:r>
                        <a:rPr lang="zh-CN" altLang="en-US" sz="2115" dirty="0" smtClean="0">
                          <a:latin typeface="微软雅黑" panose="020B0503020204020204" pitchFamily="34" charset="-122"/>
                          <a:ea typeface="微软雅黑" panose="020B0503020204020204" pitchFamily="34" charset="-122"/>
                        </a:rPr>
                        <a:t>未开通能否出现</a:t>
                      </a:r>
                      <a:endParaRPr lang="zh-CN" altLang="en-US" sz="2115" dirty="0">
                        <a:latin typeface="微软雅黑" panose="020B0503020204020204" pitchFamily="34" charset="-122"/>
                        <a:ea typeface="微软雅黑" panose="020B0503020204020204" pitchFamily="34" charset="-122"/>
                      </a:endParaRPr>
                    </a:p>
                  </a:txBody>
                  <a:tcPr marL="96756" marR="96756" marT="48378" marB="48378"/>
                </a:tc>
                <a:tc>
                  <a:txBody>
                    <a:bodyPr/>
                    <a:lstStyle/>
                    <a:p>
                      <a:pPr algn="ctr"/>
                      <a:r>
                        <a:rPr lang="zh-CN" altLang="en-US" sz="2115" dirty="0" smtClean="0">
                          <a:latin typeface="微软雅黑" panose="020B0503020204020204" pitchFamily="34" charset="-122"/>
                          <a:ea typeface="微软雅黑" panose="020B0503020204020204" pitchFamily="34" charset="-122"/>
                        </a:rPr>
                        <a:t>开通能否出现</a:t>
                      </a:r>
                      <a:endParaRPr lang="zh-CN" altLang="en-US" sz="2115" dirty="0">
                        <a:latin typeface="微软雅黑" panose="020B0503020204020204" pitchFamily="34" charset="-122"/>
                        <a:ea typeface="微软雅黑" panose="020B0503020204020204" pitchFamily="34" charset="-122"/>
                      </a:endParaRPr>
                    </a:p>
                  </a:txBody>
                  <a:tcPr marL="96756" marR="96756" marT="48378" marB="48378"/>
                </a:tc>
              </a:tr>
              <a:tr h="547260">
                <a:tc>
                  <a:txBody>
                    <a:bodyPr/>
                    <a:lstStyle/>
                    <a:p>
                      <a:pPr algn="ctr"/>
                      <a:r>
                        <a:rPr lang="zh-CN" altLang="en-US" sz="2115" dirty="0" smtClean="0">
                          <a:latin typeface="微软雅黑" panose="020B0503020204020204" pitchFamily="34" charset="-122"/>
                          <a:ea typeface="微软雅黑" panose="020B0503020204020204" pitchFamily="34" charset="-122"/>
                        </a:rPr>
                        <a:t>北京</a:t>
                      </a:r>
                      <a:endParaRPr lang="zh-CN" altLang="en-US" sz="2115" dirty="0">
                        <a:latin typeface="微软雅黑" panose="020B0503020204020204" pitchFamily="34" charset="-122"/>
                        <a:ea typeface="微软雅黑" panose="020B0503020204020204" pitchFamily="34" charset="-122"/>
                      </a:endParaRPr>
                    </a:p>
                  </a:txBody>
                  <a:tcPr marL="96756" marR="96756" marT="48378" marB="48378"/>
                </a:tc>
                <a:tc>
                  <a:txBody>
                    <a:bodyPr/>
                    <a:lstStyle/>
                    <a:p>
                      <a:pPr algn="ctr"/>
                      <a:r>
                        <a:rPr lang="zh-CN" altLang="en-US" sz="2115" dirty="0" smtClean="0">
                          <a:latin typeface="微软雅黑" panose="020B0503020204020204" pitchFamily="34" charset="-122"/>
                          <a:ea typeface="微软雅黑" panose="020B0503020204020204" pitchFamily="34" charset="-122"/>
                        </a:rPr>
                        <a:t>酒店</a:t>
                      </a:r>
                      <a:endParaRPr lang="zh-CN" altLang="en-US" sz="2115" dirty="0">
                        <a:latin typeface="微软雅黑" panose="020B0503020204020204" pitchFamily="34" charset="-122"/>
                        <a:ea typeface="微软雅黑" panose="020B0503020204020204" pitchFamily="34" charset="-122"/>
                      </a:endParaRPr>
                    </a:p>
                  </a:txBody>
                  <a:tcPr marL="96756" marR="96756" marT="48378" marB="48378"/>
                </a:tc>
                <a:tc>
                  <a:txBody>
                    <a:bodyPr/>
                    <a:lstStyle/>
                    <a:p>
                      <a:pPr algn="ctr"/>
                      <a:r>
                        <a:rPr lang="zh-CN" altLang="en-US" sz="2115" dirty="0" smtClean="0">
                          <a:latin typeface="微软雅黑" panose="020B0503020204020204" pitchFamily="34" charset="-122"/>
                          <a:ea typeface="微软雅黑" panose="020B0503020204020204" pitchFamily="34" charset="-122"/>
                        </a:rPr>
                        <a:t>非北京</a:t>
                      </a:r>
                      <a:endParaRPr lang="zh-CN" altLang="en-US" sz="2115" dirty="0">
                        <a:latin typeface="微软雅黑" panose="020B0503020204020204" pitchFamily="34" charset="-122"/>
                        <a:ea typeface="微软雅黑" panose="020B0503020204020204" pitchFamily="34" charset="-122"/>
                      </a:endParaRPr>
                    </a:p>
                  </a:txBody>
                  <a:tcPr marL="96756" marR="96756" marT="48378" marB="48378"/>
                </a:tc>
                <a:tc>
                  <a:txBody>
                    <a:bodyPr/>
                    <a:lstStyle/>
                    <a:p>
                      <a:pPr algn="ctr"/>
                      <a:r>
                        <a:rPr lang="zh-CN" altLang="en-US" sz="2115" dirty="0" smtClean="0">
                          <a:latin typeface="微软雅黑" panose="020B0503020204020204" pitchFamily="34" charset="-122"/>
                          <a:ea typeface="微软雅黑" panose="020B0503020204020204" pitchFamily="34" charset="-122"/>
                        </a:rPr>
                        <a:t>北京酒店</a:t>
                      </a:r>
                      <a:endParaRPr lang="zh-CN" altLang="en-US" sz="2115" dirty="0">
                        <a:latin typeface="微软雅黑" panose="020B0503020204020204" pitchFamily="34" charset="-122"/>
                        <a:ea typeface="微软雅黑" panose="020B0503020204020204" pitchFamily="34" charset="-122"/>
                      </a:endParaRPr>
                    </a:p>
                  </a:txBody>
                  <a:tcPr marL="96756" marR="96756" marT="48378" marB="48378"/>
                </a:tc>
                <a:tc>
                  <a:txBody>
                    <a:bodyPr/>
                    <a:lstStyle/>
                    <a:p>
                      <a:pPr marL="0" marR="0" indent="0" algn="ctr" defTabSz="914400" rtl="0" eaLnBrk="1" fontAlgn="auto" latinLnBrk="0" hangingPunct="1">
                        <a:lnSpc>
                          <a:spcPts val="2200"/>
                        </a:lnSpc>
                        <a:spcBef>
                          <a:spcPts val="0"/>
                        </a:spcBef>
                        <a:spcAft>
                          <a:spcPts val="0"/>
                        </a:spcAft>
                        <a:buClrTx/>
                        <a:buSzTx/>
                        <a:buFontTx/>
                        <a:buNone/>
                        <a:defRPr/>
                      </a:pPr>
                      <a:r>
                        <a:rPr lang="en-US" altLang="zh-CN" sz="1695"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zh-CN" sz="1695" kern="100" dirty="0" smtClean="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tc>
                <a:tc>
                  <a:txBody>
                    <a:bodyPr/>
                    <a:lstStyle/>
                    <a:p>
                      <a:pPr marL="0" marR="0" indent="0" algn="ctr" defTabSz="914400" rtl="0" eaLnBrk="1" fontAlgn="auto" latinLnBrk="0" hangingPunct="1">
                        <a:lnSpc>
                          <a:spcPts val="2200"/>
                        </a:lnSpc>
                        <a:spcBef>
                          <a:spcPts val="0"/>
                        </a:spcBef>
                        <a:spcAft>
                          <a:spcPts val="0"/>
                        </a:spcAft>
                        <a:buClrTx/>
                        <a:buSzTx/>
                        <a:buFontTx/>
                        <a:buNone/>
                        <a:defRPr/>
                      </a:pPr>
                      <a:r>
                        <a:rPr lang="zh-CN" altLang="zh-CN" sz="1695" b="1" kern="100" dirty="0" smtClean="0">
                          <a:solidFill>
                            <a:schemeClr val="tx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zh-CN" sz="1695" kern="100" dirty="0" smtClean="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tc>
              </a:tr>
            </a:tbl>
          </a:graphicData>
        </a:graphic>
      </p:graphicFrame>
      <p:sp>
        <p:nvSpPr>
          <p:cNvPr id="3" name="文本框 2"/>
          <p:cNvSpPr txBox="1"/>
          <p:nvPr/>
        </p:nvSpPr>
        <p:spPr>
          <a:xfrm>
            <a:off x="770989" y="1453164"/>
            <a:ext cx="8879449" cy="3831818"/>
          </a:xfrm>
          <a:prstGeom prst="rect">
            <a:avLst/>
          </a:prstGeom>
          <a:noFill/>
        </p:spPr>
        <p:txBody>
          <a:bodyPr wrap="square" rtlCol="0" anchor="t">
            <a:spAutoFit/>
          </a:bodyPr>
          <a:lstStyle/>
          <a:p>
            <a:pPr>
              <a:lnSpc>
                <a:spcPct val="150000"/>
              </a:lnSpc>
            </a:pPr>
            <a:r>
              <a:rPr lang="zh-CN" altLang="en-US" b="1" dirty="0" smtClean="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搜索意图定位功能</a:t>
            </a:r>
          </a:p>
          <a:p>
            <a:pPr>
              <a:lnSpc>
                <a:spcPct val="150000"/>
              </a:lnSpc>
            </a:pPr>
            <a:r>
              <a:rPr lang="zh-CN" altLang="en-US"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功能启用后，当网民的搜索词中可识别的地域词与您所设置的推广地域一致时也可能会展现您的推广内容。</a:t>
            </a:r>
            <a:endParaRPr lang="en-US" altLang="zh-CN"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a:lnSpc>
                <a:spcPct val="150000"/>
              </a:lnSpc>
            </a:pPr>
            <a:endParaRPr lang="en-US" altLang="zh-CN"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a:lnSpc>
                <a:spcPct val="150000"/>
              </a:lnSpc>
            </a:pPr>
            <a:r>
              <a:rPr lang="zh-CN" altLang="en-US"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例如：您购买了关键词“旅游”，并且投放了云南地区，当网民在其他地区搜索“旅游”时，不会出现您的推广内容；启用此功能后，北京的网民搜索“云南旅游” 时，可能会看到您的推广内容。</a:t>
            </a:r>
            <a:endParaRPr lang="en-US" altLang="zh-CN"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a:lnSpc>
                <a:spcPct val="150000"/>
              </a:lnSpc>
            </a:pPr>
            <a:endParaRPr lang="en-US" altLang="zh-CN"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a:lnSpc>
                <a:spcPct val="150000"/>
              </a:lnSpc>
            </a:pPr>
            <a:r>
              <a:rPr lang="zh-CN" altLang="en-US"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账户层级启用后计划层级即可设置开启；账户层级关闭，则计划层级设置无效。</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smtClean="0">
                <a:solidFill>
                  <a:schemeClr val="accent4">
                    <a:lumMod val="20000"/>
                    <a:lumOff val="80000"/>
                  </a:schemeClr>
                </a:solidFill>
              </a:rPr>
              <a:t>帐户功能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关键词</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创意激活时长</a:t>
            </a:r>
          </a:p>
        </p:txBody>
      </p:sp>
      <p:pic>
        <p:nvPicPr>
          <p:cNvPr id="3" name="图片 2"/>
          <p:cNvPicPr>
            <a:picLocks noChangeAspect="1"/>
          </p:cNvPicPr>
          <p:nvPr/>
        </p:nvPicPr>
        <p:blipFill>
          <a:blip r:embed="rId3" cstate="print"/>
          <a:stretch>
            <a:fillRect/>
          </a:stretch>
        </p:blipFill>
        <p:spPr>
          <a:xfrm>
            <a:off x="153073" y="1688123"/>
            <a:ext cx="11936450" cy="5029200"/>
          </a:xfrm>
          <a:prstGeom prst="rect">
            <a:avLst/>
          </a:prstGeom>
        </p:spPr>
      </p:pic>
      <p:sp>
        <p:nvSpPr>
          <p:cNvPr id="6" name="文本框 5"/>
          <p:cNvSpPr txBox="1"/>
          <p:nvPr/>
        </p:nvSpPr>
        <p:spPr>
          <a:xfrm>
            <a:off x="6414866" y="5166140"/>
            <a:ext cx="407963" cy="369332"/>
          </a:xfrm>
          <a:prstGeom prst="rect">
            <a:avLst/>
          </a:prstGeom>
          <a:noFill/>
        </p:spPr>
        <p:txBody>
          <a:bodyPr wrap="square" rtlCol="0">
            <a:spAutoFit/>
          </a:bodyPr>
          <a:lstStyle/>
          <a:p>
            <a:r>
              <a:rPr lang="en-US" altLang="zh-CN" b="1" dirty="0" smtClean="0">
                <a:solidFill>
                  <a:srgbClr val="FF0000"/>
                </a:solidFill>
              </a:rPr>
              <a:t>1.</a:t>
            </a:r>
            <a:endParaRPr lang="zh-CN" altLang="en-US" b="1" dirty="0">
              <a:solidFill>
                <a:srgbClr val="FF0000"/>
              </a:solidFill>
            </a:endParaRPr>
          </a:p>
        </p:txBody>
      </p:sp>
      <p:sp>
        <p:nvSpPr>
          <p:cNvPr id="15" name="文本框 14"/>
          <p:cNvSpPr txBox="1"/>
          <p:nvPr/>
        </p:nvSpPr>
        <p:spPr>
          <a:xfrm>
            <a:off x="4623843" y="5649991"/>
            <a:ext cx="407963" cy="369332"/>
          </a:xfrm>
          <a:prstGeom prst="rect">
            <a:avLst/>
          </a:prstGeom>
          <a:noFill/>
        </p:spPr>
        <p:txBody>
          <a:bodyPr wrap="square" rtlCol="0">
            <a:spAutoFit/>
          </a:bodyPr>
          <a:lstStyle/>
          <a:p>
            <a:r>
              <a:rPr lang="en-US" altLang="zh-CN" b="1" dirty="0">
                <a:solidFill>
                  <a:srgbClr val="FF0000"/>
                </a:solidFill>
              </a:rPr>
              <a:t>2</a:t>
            </a:r>
            <a:r>
              <a:rPr lang="en-US" altLang="zh-CN" b="1" dirty="0" smtClean="0">
                <a:solidFill>
                  <a:srgbClr val="FF0000"/>
                </a:solidFill>
              </a:rPr>
              <a:t>.</a:t>
            </a:r>
            <a:endParaRPr lang="zh-CN" altLang="en-US" b="1"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激活时长说明</a:t>
            </a:r>
          </a:p>
        </p:txBody>
      </p:sp>
      <p:sp>
        <p:nvSpPr>
          <p:cNvPr id="3" name="内容占位符 2"/>
          <p:cNvSpPr>
            <a:spLocks noGrp="1"/>
          </p:cNvSpPr>
          <p:nvPr>
            <p:ph idx="1"/>
          </p:nvPr>
        </p:nvSpPr>
        <p:spPr>
          <a:xfrm>
            <a:off x="6019806" y="1600480"/>
            <a:ext cx="5562595" cy="4525270"/>
          </a:xfrm>
        </p:spPr>
        <p:txBody>
          <a:bodyPr>
            <a:normAutofit/>
          </a:bodyPr>
          <a:lstStyle/>
          <a:p>
            <a:r>
              <a:rPr lang="zh-CN" altLang="en-US" sz="2540" dirty="0" smtClean="0">
                <a:latin typeface="微软雅黑" panose="020B0503020204020204" pitchFamily="34" charset="-122"/>
              </a:rPr>
              <a:t>当推广顾问给企业提交关键词或创意时，需要企业激活</a:t>
            </a:r>
            <a:endParaRPr lang="en-US" altLang="zh-CN" sz="2540" dirty="0" smtClean="0">
              <a:latin typeface="微软雅黑" panose="020B0503020204020204" pitchFamily="34" charset="-122"/>
            </a:endParaRPr>
          </a:p>
          <a:p>
            <a:endParaRPr lang="en-US" altLang="zh-CN" sz="2540" dirty="0" smtClean="0">
              <a:latin typeface="微软雅黑" panose="020B0503020204020204" pitchFamily="34" charset="-122"/>
            </a:endParaRPr>
          </a:p>
          <a:p>
            <a:r>
              <a:rPr lang="zh-CN" altLang="zh-CN" sz="2540" dirty="0" smtClean="0">
                <a:latin typeface="微软雅黑" panose="020B0503020204020204" pitchFamily="34" charset="-122"/>
              </a:rPr>
              <a:t>可选择的激活时间点有</a:t>
            </a:r>
            <a:r>
              <a:rPr lang="en-US" altLang="zh-CN" sz="2540" dirty="0" smtClean="0">
                <a:latin typeface="微软雅黑" panose="020B0503020204020204" pitchFamily="34" charset="-122"/>
              </a:rPr>
              <a:t>0</a:t>
            </a:r>
            <a:r>
              <a:rPr lang="zh-CN" altLang="zh-CN" sz="2540" dirty="0" smtClean="0">
                <a:latin typeface="微软雅黑" panose="020B0503020204020204" pitchFamily="34" charset="-122"/>
              </a:rPr>
              <a:t>小时，</a:t>
            </a:r>
            <a:r>
              <a:rPr lang="en-US" altLang="zh-CN" sz="2540" dirty="0" smtClean="0">
                <a:latin typeface="微软雅黑" panose="020B0503020204020204" pitchFamily="34" charset="-122"/>
              </a:rPr>
              <a:t>24</a:t>
            </a:r>
            <a:r>
              <a:rPr lang="zh-CN" altLang="zh-CN" sz="2540" dirty="0" smtClean="0">
                <a:latin typeface="微软雅黑" panose="020B0503020204020204" pitchFamily="34" charset="-122"/>
              </a:rPr>
              <a:t>小时，</a:t>
            </a:r>
            <a:r>
              <a:rPr lang="en-US" altLang="zh-CN" sz="2540" dirty="0" smtClean="0">
                <a:latin typeface="微软雅黑" panose="020B0503020204020204" pitchFamily="34" charset="-122"/>
              </a:rPr>
              <a:t>72</a:t>
            </a:r>
            <a:r>
              <a:rPr lang="zh-CN" altLang="zh-CN" sz="2540" dirty="0" smtClean="0">
                <a:latin typeface="微软雅黑" panose="020B0503020204020204" pitchFamily="34" charset="-122"/>
              </a:rPr>
              <a:t>小时</a:t>
            </a:r>
            <a:endParaRPr lang="en-US" altLang="zh-CN" sz="2540" dirty="0" smtClean="0">
              <a:latin typeface="微软雅黑" panose="020B0503020204020204" pitchFamily="34" charset="-122"/>
            </a:endParaRPr>
          </a:p>
          <a:p>
            <a:endParaRPr lang="en-US" altLang="zh-CN" sz="2540" dirty="0" smtClean="0">
              <a:latin typeface="微软雅黑" panose="020B0503020204020204" pitchFamily="34" charset="-122"/>
            </a:endParaRPr>
          </a:p>
          <a:p>
            <a:r>
              <a:rPr lang="zh-CN" altLang="zh-CN" sz="2540" dirty="0" smtClean="0">
                <a:latin typeface="微软雅黑" panose="020B0503020204020204" pitchFamily="34" charset="-122"/>
              </a:rPr>
              <a:t>在激活时长到期时，系统将自动激活这些关键词</a:t>
            </a:r>
            <a:r>
              <a:rPr lang="en-US" altLang="zh-CN" sz="2540" dirty="0" smtClean="0">
                <a:latin typeface="微软雅黑" panose="020B0503020204020204" pitchFamily="34" charset="-122"/>
              </a:rPr>
              <a:t>/</a:t>
            </a:r>
            <a:r>
              <a:rPr lang="zh-CN" altLang="zh-CN" sz="2540" dirty="0" smtClean="0">
                <a:latin typeface="微软雅黑" panose="020B0503020204020204" pitchFamily="34" charset="-122"/>
              </a:rPr>
              <a:t>创意。</a:t>
            </a:r>
            <a:endParaRPr lang="zh-CN" altLang="en-US" sz="2540" dirty="0">
              <a:latin typeface="微软雅黑" panose="020B0503020204020204" pitchFamily="34" charset="-122"/>
            </a:endParaRPr>
          </a:p>
        </p:txBody>
      </p:sp>
      <p:sp>
        <p:nvSpPr>
          <p:cNvPr id="4" name="文本框 3"/>
          <p:cNvSpPr txBox="1"/>
          <p:nvPr/>
        </p:nvSpPr>
        <p:spPr>
          <a:xfrm>
            <a:off x="609600" y="2118360"/>
            <a:ext cx="4018280" cy="2971800"/>
          </a:xfrm>
          <a:prstGeom prst="rect">
            <a:avLst/>
          </a:prstGeom>
          <a:noFill/>
        </p:spPr>
        <p:txBody>
          <a:bodyPr wrap="square" rtlCol="0" anchor="t">
            <a:spAutoFit/>
          </a:bodyPr>
          <a:lstStyle/>
          <a:p>
            <a:pPr>
              <a:lnSpc>
                <a:spcPct val="150000"/>
              </a:lnSpc>
            </a:pPr>
            <a:r>
              <a:rPr lang="zh-CN" altLang="en-US" b="1" dirty="0" smtClean="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激活时长设置</a:t>
            </a:r>
          </a:p>
          <a:p>
            <a:pPr>
              <a:lnSpc>
                <a:spcPct val="150000"/>
              </a:lnSpc>
            </a:pPr>
            <a:r>
              <a:rPr lang="zh-CN" altLang="en-US"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在激活时长内，如果您未点击“激活”按钮，超出激活时长时，系统将自动为您激活这些关键词</a:t>
            </a:r>
            <a:r>
              <a:rPr lang="en-US" altLang="zh-CN"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a:t>
            </a:r>
            <a:r>
              <a:rPr lang="zh-CN" altLang="en-US"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创意。自动激活将在您设置的激活时长超出后的第一个凌晨</a:t>
            </a:r>
            <a:r>
              <a:rPr lang="en-US" altLang="zh-CN"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0</a:t>
            </a:r>
            <a:r>
              <a:rPr lang="zh-CN" altLang="en-US"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点开始，一般在当日</a:t>
            </a:r>
            <a:r>
              <a:rPr lang="en-US" altLang="zh-CN"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7</a:t>
            </a:r>
            <a:r>
              <a:rPr lang="zh-CN" altLang="en-US"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点前可完成。</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搜索合作网络</a:t>
            </a:r>
          </a:p>
        </p:txBody>
      </p:sp>
      <p:sp>
        <p:nvSpPr>
          <p:cNvPr id="5" name="矩形 4"/>
          <p:cNvSpPr/>
          <p:nvPr/>
        </p:nvSpPr>
        <p:spPr>
          <a:xfrm>
            <a:off x="762368" y="1600326"/>
            <a:ext cx="10743459" cy="2513965"/>
          </a:xfrm>
          <a:prstGeom prst="rect">
            <a:avLst/>
          </a:prstGeom>
        </p:spPr>
        <p:txBody>
          <a:bodyPr wrap="square">
            <a:spAutoFit/>
          </a:bodyPr>
          <a:lstStyle/>
          <a:p>
            <a:pPr>
              <a:lnSpc>
                <a:spcPct val="150000"/>
              </a:lnSpc>
            </a:pPr>
            <a:r>
              <a:rPr lang="zh-CN" altLang="en-US" sz="2115" b="1" dirty="0" smtClean="0">
                <a:solidFill>
                  <a:srgbClr val="FFFF00"/>
                </a:solidFill>
                <a:latin typeface="微软雅黑" panose="020B0503020204020204" pitchFamily="34" charset="-122"/>
                <a:ea typeface="微软雅黑" panose="020B0503020204020204" pitchFamily="34" charset="-122"/>
              </a:rPr>
              <a:t>搜索合作网络投放：</a:t>
            </a:r>
            <a:endParaRPr lang="en-US" altLang="zh-CN" sz="2115" b="1" dirty="0" smtClean="0">
              <a:solidFill>
                <a:srgbClr val="FFFF00"/>
              </a:solidFill>
              <a:latin typeface="微软雅黑" panose="020B0503020204020204" pitchFamily="34" charset="-122"/>
              <a:ea typeface="微软雅黑" panose="020B0503020204020204" pitchFamily="34" charset="-122"/>
            </a:endParaRPr>
          </a:p>
          <a:p>
            <a:pPr>
              <a:lnSpc>
                <a:spcPct val="150000"/>
              </a:lnSpc>
            </a:pPr>
            <a:r>
              <a:rPr lang="zh-CN" altLang="zh-CN" sz="2115" dirty="0" smtClean="0">
                <a:solidFill>
                  <a:schemeClr val="bg1">
                    <a:lumMod val="95000"/>
                  </a:schemeClr>
                </a:solidFill>
                <a:latin typeface="微软雅黑" panose="020B0503020204020204" pitchFamily="34" charset="-122"/>
                <a:ea typeface="微软雅黑" panose="020B0503020204020204" pitchFamily="34" charset="-122"/>
              </a:rPr>
              <a:t>当用户在百度的</a:t>
            </a:r>
            <a:r>
              <a:rPr lang="zh-CN" altLang="zh-CN" sz="2115" b="1" dirty="0" smtClean="0">
                <a:solidFill>
                  <a:srgbClr val="FFFF00"/>
                </a:solidFill>
                <a:latin typeface="微软雅黑" panose="020B0503020204020204" pitchFamily="34" charset="-122"/>
                <a:ea typeface="微软雅黑" panose="020B0503020204020204" pitchFamily="34" charset="-122"/>
              </a:rPr>
              <a:t>优质搜索合作伙伴网页</a:t>
            </a:r>
            <a:r>
              <a:rPr lang="zh-CN" altLang="zh-CN" sz="2115" dirty="0" smtClean="0">
                <a:solidFill>
                  <a:schemeClr val="bg1">
                    <a:lumMod val="95000"/>
                  </a:schemeClr>
                </a:solidFill>
                <a:latin typeface="微软雅黑" panose="020B0503020204020204" pitchFamily="34" charset="-122"/>
                <a:ea typeface="微软雅黑" panose="020B0503020204020204" pitchFamily="34" charset="-122"/>
              </a:rPr>
              <a:t>上产生</a:t>
            </a:r>
            <a:r>
              <a:rPr lang="zh-CN" altLang="zh-CN" sz="2115" b="1" dirty="0" smtClean="0">
                <a:solidFill>
                  <a:srgbClr val="FFFF00"/>
                </a:solidFill>
                <a:latin typeface="微软雅黑" panose="020B0503020204020204" pitchFamily="34" charset="-122"/>
                <a:ea typeface="微软雅黑" panose="020B0503020204020204" pitchFamily="34" charset="-122"/>
              </a:rPr>
              <a:t>主动检索</a:t>
            </a:r>
            <a:r>
              <a:rPr lang="zh-CN" altLang="zh-CN" sz="2115" dirty="0" smtClean="0">
                <a:solidFill>
                  <a:schemeClr val="bg1">
                    <a:lumMod val="95000"/>
                  </a:schemeClr>
                </a:solidFill>
                <a:latin typeface="微软雅黑" panose="020B0503020204020204" pitchFamily="34" charset="-122"/>
                <a:ea typeface="微软雅黑" panose="020B0503020204020204" pitchFamily="34" charset="-122"/>
              </a:rPr>
              <a:t>行为时，客户的推广结果将有机会获得展现。（搜索合作网络包括但不限于</a:t>
            </a:r>
            <a:r>
              <a:rPr lang="en-US" altLang="zh-CN" sz="2115" dirty="0" smtClean="0">
                <a:solidFill>
                  <a:schemeClr val="bg1">
                    <a:lumMod val="95000"/>
                  </a:schemeClr>
                </a:solidFill>
                <a:latin typeface="微软雅黑" panose="020B0503020204020204" pitchFamily="34" charset="-122"/>
                <a:ea typeface="微软雅黑" panose="020B0503020204020204" pitchFamily="34" charset="-122"/>
              </a:rPr>
              <a:t>58</a:t>
            </a:r>
            <a:r>
              <a:rPr lang="zh-CN" altLang="zh-CN" sz="2115" dirty="0" smtClean="0">
                <a:solidFill>
                  <a:schemeClr val="bg1">
                    <a:lumMod val="95000"/>
                  </a:schemeClr>
                </a:solidFill>
                <a:latin typeface="微软雅黑" panose="020B0503020204020204" pitchFamily="34" charset="-122"/>
                <a:ea typeface="微软雅黑" panose="020B0503020204020204" pitchFamily="34" charset="-122"/>
              </a:rPr>
              <a:t>同城，赶集网，</a:t>
            </a:r>
            <a:r>
              <a:rPr lang="en-US" altLang="zh-CN" sz="2115" dirty="0" smtClean="0">
                <a:solidFill>
                  <a:schemeClr val="bg1">
                    <a:lumMod val="95000"/>
                  </a:schemeClr>
                </a:solidFill>
                <a:latin typeface="微软雅黑" panose="020B0503020204020204" pitchFamily="34" charset="-122"/>
                <a:ea typeface="微软雅黑" panose="020B0503020204020204" pitchFamily="34" charset="-122"/>
              </a:rPr>
              <a:t>566</a:t>
            </a:r>
            <a:r>
              <a:rPr lang="zh-CN" altLang="zh-CN" sz="2115" dirty="0" smtClean="0">
                <a:solidFill>
                  <a:schemeClr val="bg1">
                    <a:lumMod val="95000"/>
                  </a:schemeClr>
                </a:solidFill>
                <a:latin typeface="微软雅黑" panose="020B0503020204020204" pitchFamily="34" charset="-122"/>
                <a:ea typeface="微软雅黑" panose="020B0503020204020204" pitchFamily="34" charset="-122"/>
              </a:rPr>
              <a:t>考试吧，</a:t>
            </a:r>
            <a:r>
              <a:rPr lang="en-US" altLang="zh-CN" sz="2115" dirty="0" smtClean="0">
                <a:solidFill>
                  <a:schemeClr val="bg1">
                    <a:lumMod val="95000"/>
                  </a:schemeClr>
                </a:solidFill>
                <a:latin typeface="微软雅黑" panose="020B0503020204020204" pitchFamily="34" charset="-122"/>
                <a:ea typeface="微软雅黑" panose="020B0503020204020204" pitchFamily="34" charset="-122"/>
              </a:rPr>
              <a:t>39</a:t>
            </a:r>
            <a:r>
              <a:rPr lang="zh-CN" altLang="zh-CN" sz="2115" dirty="0" smtClean="0">
                <a:solidFill>
                  <a:schemeClr val="bg1">
                    <a:lumMod val="95000"/>
                  </a:schemeClr>
                </a:solidFill>
                <a:latin typeface="微软雅黑" panose="020B0503020204020204" pitchFamily="34" charset="-122"/>
                <a:ea typeface="微软雅黑" panose="020B0503020204020204" pitchFamily="34" charset="-122"/>
              </a:rPr>
              <a:t>健康网等优质的行业垂直网站）</a:t>
            </a:r>
            <a:endParaRPr lang="en-US" altLang="zh-CN" sz="2115" dirty="0" smtClean="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pPr>
            <a:r>
              <a:rPr lang="zh-CN" altLang="en-US" sz="2115" dirty="0" smtClean="0">
                <a:solidFill>
                  <a:schemeClr val="bg1">
                    <a:lumMod val="95000"/>
                  </a:schemeClr>
                </a:solidFill>
                <a:latin typeface="微软雅黑" panose="020B0503020204020204" pitchFamily="34" charset="-122"/>
                <a:ea typeface="微软雅黑" panose="020B0503020204020204" pitchFamily="34" charset="-122"/>
              </a:rPr>
              <a:t> </a:t>
            </a:r>
            <a:endParaRPr lang="zh-CN" altLang="en-US" sz="2115"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169" name="Rectangle 1"/>
          <p:cNvSpPr>
            <a:spLocks noChangeArrowheads="1"/>
          </p:cNvSpPr>
          <p:nvPr/>
        </p:nvSpPr>
        <p:spPr bwMode="auto">
          <a:xfrm>
            <a:off x="686173" y="3779613"/>
            <a:ext cx="10667264" cy="2762250"/>
          </a:xfrm>
          <a:prstGeom prst="rect">
            <a:avLst/>
          </a:prstGeom>
          <a:noFill/>
          <a:ln w="9525">
            <a:noFill/>
            <a:miter lim="800000"/>
          </a:ln>
          <a:effectLst/>
        </p:spPr>
        <p:txBody>
          <a:bodyPr vert="horz" wrap="square" lIns="96756" tIns="48378" rIns="96756" bIns="48378" numCol="1" anchor="ctr" anchorCtr="0" compatLnSpc="1">
            <a:spAutoFit/>
          </a:bodyPr>
          <a:lstStyle/>
          <a:p>
            <a:pPr marR="0" lvl="0" indent="0" fontAlgn="base">
              <a:lnSpc>
                <a:spcPct val="150000"/>
              </a:lnSpc>
              <a:spcBef>
                <a:spcPct val="0"/>
              </a:spcBef>
              <a:spcAft>
                <a:spcPct val="0"/>
              </a:spcAft>
              <a:buClrTx/>
              <a:buSzTx/>
              <a:buFontTx/>
              <a:buNone/>
            </a:pPr>
            <a:r>
              <a:rPr lang="zh-CN" altLang="en-US" sz="2115" b="1" dirty="0" smtClean="0">
                <a:solidFill>
                  <a:srgbClr val="FFFF00"/>
                </a:solidFill>
                <a:latin typeface="微软雅黑" panose="020B0503020204020204" pitchFamily="34" charset="-122"/>
                <a:ea typeface="微软雅黑" panose="020B0503020204020204" pitchFamily="34" charset="-122"/>
              </a:rPr>
              <a:t>搜索合作网络投放对客户的价值：</a:t>
            </a:r>
          </a:p>
          <a:p>
            <a:pPr marL="0" marR="0" lvl="0" indent="0" algn="just" defTabSz="914400" rtl="0" eaLnBrk="0" fontAlgn="base" latinLnBrk="0" hangingPunct="0">
              <a:lnSpc>
                <a:spcPct val="150000"/>
              </a:lnSpc>
              <a:spcBef>
                <a:spcPct val="0"/>
              </a:spcBef>
              <a:spcAft>
                <a:spcPct val="0"/>
              </a:spcAft>
              <a:buClrTx/>
              <a:buSzTx/>
              <a:buFont typeface="Wingdings" panose="05000000000000000000" pitchFamily="2" charset="2"/>
              <a:buChar char="l"/>
            </a:pPr>
            <a:r>
              <a:rPr lang="zh-CN" altLang="zh-CN" sz="1905" dirty="0" smtClean="0">
                <a:solidFill>
                  <a:schemeClr val="bg1">
                    <a:lumMod val="95000"/>
                  </a:schemeClr>
                </a:solidFill>
                <a:latin typeface="微软雅黑" panose="020B0503020204020204" pitchFamily="34" charset="-122"/>
                <a:ea typeface="微软雅黑" panose="020B0503020204020204" pitchFamily="34" charset="-122"/>
              </a:rPr>
              <a:t>帮助客户同时覆盖搜索和垂直行业两类流量，增强曝光，促进转化</a:t>
            </a:r>
          </a:p>
          <a:p>
            <a:pPr marL="0" marR="0" lvl="0" indent="0" algn="just" defTabSz="914400" rtl="0" eaLnBrk="0" fontAlgn="base" latinLnBrk="0" hangingPunct="0">
              <a:lnSpc>
                <a:spcPct val="150000"/>
              </a:lnSpc>
              <a:spcBef>
                <a:spcPct val="0"/>
              </a:spcBef>
              <a:spcAft>
                <a:spcPct val="0"/>
              </a:spcAft>
              <a:buClrTx/>
              <a:buSzTx/>
              <a:buFont typeface="Wingdings" panose="05000000000000000000" pitchFamily="2" charset="2"/>
              <a:buChar char="l"/>
            </a:pPr>
            <a:r>
              <a:rPr lang="zh-CN" altLang="zh-CN" sz="1905" dirty="0" smtClean="0">
                <a:solidFill>
                  <a:schemeClr val="bg1">
                    <a:lumMod val="95000"/>
                  </a:schemeClr>
                </a:solidFill>
                <a:latin typeface="微软雅黑" panose="020B0503020204020204" pitchFamily="34" charset="-122"/>
                <a:ea typeface="微软雅黑" panose="020B0503020204020204" pitchFamily="34" charset="-122"/>
              </a:rPr>
              <a:t>一套物料，零门槛实现跨站营销：通过现有的凤巢物料，即可投放搜索合作网络。完全无需新开户、添加物料、增加操作专员等。</a:t>
            </a:r>
          </a:p>
          <a:p>
            <a:pPr marL="0" marR="0" lvl="0" indent="0" algn="just" defTabSz="914400" rtl="0" eaLnBrk="0" fontAlgn="base" latinLnBrk="0" hangingPunct="0">
              <a:lnSpc>
                <a:spcPct val="150000"/>
              </a:lnSpc>
              <a:spcBef>
                <a:spcPct val="0"/>
              </a:spcBef>
              <a:spcAft>
                <a:spcPct val="0"/>
              </a:spcAft>
              <a:buClrTx/>
              <a:buSzTx/>
              <a:buFont typeface="Wingdings" panose="05000000000000000000" pitchFamily="2" charset="2"/>
              <a:buChar char="l"/>
            </a:pPr>
            <a:r>
              <a:rPr lang="zh-CN" altLang="zh-CN" sz="1905" dirty="0" smtClean="0">
                <a:solidFill>
                  <a:schemeClr val="bg1">
                    <a:lumMod val="95000"/>
                  </a:schemeClr>
                </a:solidFill>
                <a:latin typeface="微软雅黑" panose="020B0503020204020204" pitchFamily="34" charset="-122"/>
                <a:ea typeface="微软雅黑" panose="020B0503020204020204" pitchFamily="34" charset="-122"/>
              </a:rPr>
              <a:t>可以灵活调控优化效果：可通过调整出价比例（类似移动推广），来调整在搜索合作网络上的出价，优化效果</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搜索合作网络</a:t>
            </a:r>
          </a:p>
        </p:txBody>
      </p:sp>
      <p:sp>
        <p:nvSpPr>
          <p:cNvPr id="7" name="矩形 6"/>
          <p:cNvSpPr/>
          <p:nvPr/>
        </p:nvSpPr>
        <p:spPr>
          <a:xfrm>
            <a:off x="8152961" y="1980689"/>
            <a:ext cx="3760762" cy="2120902"/>
          </a:xfrm>
          <a:prstGeom prst="rect">
            <a:avLst/>
          </a:prstGeom>
        </p:spPr>
        <p:txBody>
          <a:bodyPr wrap="square">
            <a:spAutoFit/>
          </a:bodyPr>
          <a:lstStyle/>
          <a:p>
            <a:pPr lvl="0" indent="266700" fontAlgn="base">
              <a:lnSpc>
                <a:spcPct val="150000"/>
              </a:lnSpc>
              <a:spcBef>
                <a:spcPct val="0"/>
              </a:spcBef>
              <a:spcAft>
                <a:spcPct val="0"/>
              </a:spcAft>
            </a:pPr>
            <a:r>
              <a:rPr lang="zh-CN" altLang="zh-CN" dirty="0" smtClean="0">
                <a:solidFill>
                  <a:schemeClr val="bg1">
                    <a:lumMod val="95000"/>
                  </a:schemeClr>
                </a:solidFill>
                <a:latin typeface="微软雅黑" panose="020B0503020204020204" pitchFamily="34" charset="-122"/>
                <a:ea typeface="微软雅黑" panose="020B0503020204020204" pitchFamily="34" charset="-122"/>
              </a:rPr>
              <a:t>控制合作流量的出价系数</a:t>
            </a: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    </a:t>
            </a:r>
            <a:r>
              <a:rPr lang="zh-CN" altLang="zh-CN" dirty="0" smtClean="0">
                <a:solidFill>
                  <a:schemeClr val="bg1">
                    <a:lumMod val="95000"/>
                  </a:schemeClr>
                </a:solidFill>
                <a:latin typeface="微软雅黑" panose="020B0503020204020204" pitchFamily="34" charset="-122"/>
                <a:ea typeface="微软雅黑" panose="020B0503020204020204" pitchFamily="34" charset="-122"/>
              </a:rPr>
              <a:t>客户可以采用默认的“系统</a:t>
            </a: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优化系数</a:t>
            </a:r>
            <a:r>
              <a:rPr lang="zh-CN" altLang="zh-CN" dirty="0" smtClean="0">
                <a:solidFill>
                  <a:schemeClr val="bg1">
                    <a:lumMod val="95000"/>
                  </a:schemeClr>
                </a:solidFill>
                <a:latin typeface="微软雅黑" panose="020B0503020204020204" pitchFamily="34" charset="-122"/>
                <a:ea typeface="微软雅黑" panose="020B0503020204020204" pitchFamily="34" charset="-122"/>
              </a:rPr>
              <a:t>”，即系统智能帮助客户区分流量质量并进行出价；或者自定义，自定义范围是</a:t>
            </a:r>
            <a:r>
              <a:rPr lang="en-US" altLang="zh-CN" dirty="0" smtClean="0">
                <a:solidFill>
                  <a:schemeClr val="bg1">
                    <a:lumMod val="95000"/>
                  </a:schemeClr>
                </a:solidFill>
                <a:latin typeface="微软雅黑" panose="020B0503020204020204" pitchFamily="34" charset="-122"/>
                <a:ea typeface="微软雅黑" panose="020B0503020204020204" pitchFamily="34" charset="-122"/>
              </a:rPr>
              <a:t>[0.7,10]</a:t>
            </a:r>
          </a:p>
        </p:txBody>
      </p:sp>
      <p:pic>
        <p:nvPicPr>
          <p:cNvPr id="6" name="图片 5"/>
          <p:cNvPicPr>
            <a:picLocks noChangeAspect="1"/>
          </p:cNvPicPr>
          <p:nvPr/>
        </p:nvPicPr>
        <p:blipFill>
          <a:blip r:embed="rId2" cstate="print"/>
          <a:stretch>
            <a:fillRect/>
          </a:stretch>
        </p:blipFill>
        <p:spPr>
          <a:xfrm>
            <a:off x="254831" y="1786707"/>
            <a:ext cx="7715250" cy="4391025"/>
          </a:xfrm>
          <a:prstGeom prst="rect">
            <a:avLst/>
          </a:prstGeom>
        </p:spPr>
      </p:pic>
      <p:sp>
        <p:nvSpPr>
          <p:cNvPr id="8" name="矩形 7"/>
          <p:cNvSpPr/>
          <p:nvPr/>
        </p:nvSpPr>
        <p:spPr>
          <a:xfrm>
            <a:off x="8152960" y="4422099"/>
            <a:ext cx="3903051" cy="1477328"/>
          </a:xfrm>
          <a:prstGeom prst="rect">
            <a:avLst/>
          </a:prstGeom>
        </p:spPr>
        <p:txBody>
          <a:bodyPr wrap="square">
            <a:spAutoFit/>
          </a:bodyPr>
          <a:lstStyle/>
          <a:p>
            <a:r>
              <a:rPr lang="zh-CN" altLang="en-US" dirty="0">
                <a:solidFill>
                  <a:schemeClr val="bg1"/>
                </a:solidFill>
                <a:latin typeface="PingFangSC-Regular"/>
              </a:rPr>
              <a:t>自定义出价比例</a:t>
            </a:r>
          </a:p>
          <a:p>
            <a:r>
              <a:rPr lang="zh-CN" altLang="en-US" dirty="0">
                <a:solidFill>
                  <a:schemeClr val="bg1"/>
                </a:solidFill>
                <a:latin typeface="PingFangSC-Regular"/>
              </a:rPr>
              <a:t>示例：若某关键词出价设为</a:t>
            </a:r>
            <a:r>
              <a:rPr lang="en-US" altLang="zh-CN" dirty="0">
                <a:solidFill>
                  <a:schemeClr val="bg1"/>
                </a:solidFill>
                <a:latin typeface="PingFangSC-Regular"/>
              </a:rPr>
              <a:t>1.00</a:t>
            </a:r>
            <a:r>
              <a:rPr lang="zh-CN" altLang="en-US" dirty="0">
                <a:solidFill>
                  <a:schemeClr val="bg1"/>
                </a:solidFill>
                <a:latin typeface="PingFangSC-Regular"/>
              </a:rPr>
              <a:t>元，自定义出价比例为</a:t>
            </a:r>
            <a:r>
              <a:rPr lang="en-US" altLang="zh-CN" dirty="0">
                <a:solidFill>
                  <a:schemeClr val="bg1"/>
                </a:solidFill>
                <a:latin typeface="PingFangSC-Regular"/>
              </a:rPr>
              <a:t>5,</a:t>
            </a:r>
            <a:r>
              <a:rPr lang="zh-CN" altLang="en-US" dirty="0">
                <a:solidFill>
                  <a:schemeClr val="bg1"/>
                </a:solidFill>
                <a:latin typeface="PingFangSC-Regular"/>
              </a:rPr>
              <a:t>则该关键词在合作伙伴流量上的出价为 </a:t>
            </a:r>
            <a:r>
              <a:rPr lang="en-US" altLang="zh-CN" dirty="0">
                <a:solidFill>
                  <a:schemeClr val="bg1"/>
                </a:solidFill>
                <a:latin typeface="PingFangSC-Regular"/>
              </a:rPr>
              <a:t>5</a:t>
            </a:r>
            <a:r>
              <a:rPr lang="zh-CN" altLang="en-US" dirty="0">
                <a:solidFill>
                  <a:schemeClr val="bg1"/>
                </a:solidFill>
                <a:latin typeface="PingFangSC-Regular"/>
              </a:rPr>
              <a:t>元，与其它出价系数则是乘积的关系</a:t>
            </a:r>
            <a:endParaRPr lang="zh-CN" altLang="en-US" b="0" i="0" dirty="0">
              <a:solidFill>
                <a:schemeClr val="bg1"/>
              </a:solidFill>
              <a:effectLst/>
              <a:latin typeface="PingFangSC-Regular"/>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帐户设置</a:t>
            </a:r>
            <a:endParaRPr lang="zh-CN" altLang="en-US" dirty="0"/>
          </a:p>
        </p:txBody>
      </p:sp>
      <p:pic>
        <p:nvPicPr>
          <p:cNvPr id="5" name="内容占位符 4"/>
          <p:cNvPicPr>
            <a:picLocks noGrp="1" noChangeAspect="1"/>
          </p:cNvPicPr>
          <p:nvPr>
            <p:ph idx="1"/>
          </p:nvPr>
        </p:nvPicPr>
        <p:blipFill>
          <a:blip r:embed="rId2" cstate="print"/>
          <a:stretch>
            <a:fillRect/>
          </a:stretch>
        </p:blipFill>
        <p:spPr>
          <a:xfrm>
            <a:off x="173502" y="1980028"/>
            <a:ext cx="5408386" cy="4151265"/>
          </a:xfrm>
          <a:prstGeom prst="rect">
            <a:avLst/>
          </a:prstGeom>
        </p:spPr>
      </p:pic>
      <p:pic>
        <p:nvPicPr>
          <p:cNvPr id="6" name="图片 5"/>
          <p:cNvPicPr>
            <a:picLocks noChangeAspect="1"/>
          </p:cNvPicPr>
          <p:nvPr/>
        </p:nvPicPr>
        <p:blipFill>
          <a:blip r:embed="rId3" cstate="print"/>
          <a:stretch>
            <a:fillRect/>
          </a:stretch>
        </p:blipFill>
        <p:spPr>
          <a:xfrm>
            <a:off x="5902929" y="1980027"/>
            <a:ext cx="6116855" cy="4151265"/>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200" b="1" dirty="0">
                <a:solidFill>
                  <a:schemeClr val="accent4">
                    <a:lumMod val="20000"/>
                    <a:lumOff val="80000"/>
                  </a:schemeClr>
                </a:solidFill>
              </a:rPr>
              <a:t>课程目录</a:t>
            </a:r>
          </a:p>
        </p:txBody>
      </p:sp>
      <p:sp>
        <p:nvSpPr>
          <p:cNvPr id="3" name="内容占位符 2"/>
          <p:cNvSpPr>
            <a:spLocks noGrp="1"/>
          </p:cNvSpPr>
          <p:nvPr>
            <p:ph idx="1"/>
          </p:nvPr>
        </p:nvSpPr>
        <p:spPr/>
        <p:txBody>
          <a:bodyPr/>
          <a:lstStyle/>
          <a:p>
            <a:r>
              <a:rPr lang="zh-CN" altLang="en-US" dirty="0"/>
              <a:t>账户结构是什么及作用</a:t>
            </a:r>
          </a:p>
          <a:p>
            <a:r>
              <a:rPr lang="zh-CN" altLang="en-US" dirty="0"/>
              <a:t>账户层级状态及功能</a:t>
            </a:r>
          </a:p>
          <a:p>
            <a:r>
              <a:rPr lang="zh-CN" altLang="en-US" sz="2800" b="1" dirty="0">
                <a:solidFill>
                  <a:schemeClr val="accent4">
                    <a:lumMod val="20000"/>
                    <a:lumOff val="80000"/>
                  </a:schemeClr>
                </a:solidFill>
                <a:latin typeface="微软雅黑" panose="020B0503020204020204" pitchFamily="34" charset="-122"/>
                <a:cs typeface="+mj-cs"/>
              </a:rPr>
              <a:t>计划层级状态及功能</a:t>
            </a:r>
          </a:p>
          <a:p>
            <a:r>
              <a:rPr lang="zh-CN" altLang="en-US" dirty="0"/>
              <a:t>单元层级状态及功能</a:t>
            </a:r>
          </a:p>
          <a:p>
            <a:endParaRPr lang="zh-CN" altLang="en-US" dirty="0"/>
          </a:p>
        </p:txBody>
      </p:sp>
      <p:pic>
        <p:nvPicPr>
          <p:cNvPr id="4" name="图片 3" descr="Long Round corner Rectangle clear 4.png"/>
          <p:cNvPicPr>
            <a:picLocks noChangeAspect="1"/>
          </p:cNvPicPr>
          <p:nvPr/>
        </p:nvPicPr>
        <p:blipFill>
          <a:blip r:embed="rId2" cstate="print"/>
          <a:srcRect/>
          <a:stretch>
            <a:fillRect/>
          </a:stretch>
        </p:blipFill>
        <p:spPr bwMode="auto">
          <a:xfrm>
            <a:off x="374468" y="2488173"/>
            <a:ext cx="7256743" cy="77774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计划层级状态及功能</a:t>
            </a:r>
          </a:p>
        </p:txBody>
      </p:sp>
      <p:sp>
        <p:nvSpPr>
          <p:cNvPr id="3" name="内容占位符 2"/>
          <p:cNvSpPr>
            <a:spLocks noGrp="1"/>
          </p:cNvSpPr>
          <p:nvPr>
            <p:ph idx="1"/>
          </p:nvPr>
        </p:nvSpPr>
        <p:spPr/>
        <p:txBody>
          <a:bodyPr/>
          <a:lstStyle/>
          <a:p>
            <a:r>
              <a:rPr lang="zh-CN" altLang="en-US" dirty="0" smtClean="0"/>
              <a:t>计划状态：</a:t>
            </a:r>
            <a:endParaRPr lang="en-US" altLang="zh-CN" dirty="0" smtClean="0"/>
          </a:p>
          <a:p>
            <a:r>
              <a:rPr lang="en-US" altLang="zh-CN" dirty="0" smtClean="0"/>
              <a:t>—</a:t>
            </a:r>
            <a:r>
              <a:rPr lang="zh-CN" altLang="en-US" dirty="0" smtClean="0"/>
              <a:t>有效、暂停推广、处于暂停时段、帐户预算不足、推广计划预算不足</a:t>
            </a:r>
            <a:endParaRPr lang="en-US" altLang="zh-CN" dirty="0" smtClean="0"/>
          </a:p>
          <a:p>
            <a:endParaRPr lang="en-US" altLang="zh-CN" dirty="0" smtClean="0"/>
          </a:p>
          <a:p>
            <a:r>
              <a:rPr lang="zh-CN" altLang="en-US" dirty="0" smtClean="0"/>
              <a:t>计划功能：</a:t>
            </a:r>
            <a:endParaRPr lang="en-US" altLang="zh-CN" dirty="0" smtClean="0"/>
          </a:p>
          <a:p>
            <a:r>
              <a:rPr lang="en-US" altLang="zh-CN" dirty="0" smtClean="0"/>
              <a:t>—</a:t>
            </a:r>
            <a:r>
              <a:rPr lang="zh-CN" altLang="en-US" dirty="0" smtClean="0"/>
              <a:t>预算、地域、时段、</a:t>
            </a:r>
            <a:r>
              <a:rPr lang="zh-CN" altLang="en-US" dirty="0" smtClean="0">
                <a:solidFill>
                  <a:schemeClr val="bg1"/>
                </a:solidFill>
              </a:rPr>
              <a:t>移动出价比例、否定关键词</a:t>
            </a:r>
            <a:r>
              <a:rPr lang="zh-CN" altLang="en-US" dirty="0" smtClean="0"/>
              <a:t>、</a:t>
            </a:r>
            <a:r>
              <a:rPr lang="zh-CN" altLang="en-US" dirty="0" smtClean="0">
                <a:solidFill>
                  <a:schemeClr val="bg1"/>
                </a:solidFill>
              </a:rPr>
              <a:t>创意展现</a:t>
            </a:r>
            <a:r>
              <a:rPr lang="zh-CN" altLang="en-US" dirty="0" smtClean="0"/>
              <a:t>、暂停</a:t>
            </a:r>
            <a:endParaRPr lang="en-US" altLang="zh-CN" dirty="0" smtClean="0"/>
          </a:p>
          <a:p>
            <a:pPr>
              <a:buNone/>
            </a:pP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print">
            <a:extLst>
              <a:ext uri="{28A0092B-C50C-407E-A947-70E740481C1C}">
                <a14:useLocalDpi xmlns:a14="http://schemas.microsoft.com/office/drawing/2010/main" xmlns="" val="0"/>
              </a:ext>
            </a:extLst>
          </a:blip>
          <a:srcRect t="26188" b="26188"/>
          <a:stretch>
            <a:fillRect/>
          </a:stretch>
        </p:blipFill>
        <p:spPr>
          <a:xfrm>
            <a:off x="0" y="0"/>
            <a:ext cx="12192000" cy="6858000"/>
          </a:xfrm>
          <a:prstGeom prst="rtTriangle">
            <a:avLst/>
          </a:prstGeom>
          <a:effectLst>
            <a:reflection endPos="0" dist="50800" dir="5400000" sy="-100000" algn="bl" rotWithShape="0"/>
          </a:effectLst>
        </p:spPr>
      </p:pic>
      <p:sp>
        <p:nvSpPr>
          <p:cNvPr id="7" name="矩形 6"/>
          <p:cNvSpPr/>
          <p:nvPr/>
        </p:nvSpPr>
        <p:spPr>
          <a:xfrm>
            <a:off x="410330" y="4126914"/>
            <a:ext cx="8144511" cy="1070610"/>
          </a:xfrm>
          <a:prstGeom prst="rect">
            <a:avLst/>
          </a:prstGeom>
        </p:spPr>
        <p:txBody>
          <a:bodyPr wrap="square">
            <a:spAutoFit/>
          </a:bodyPr>
          <a:lstStyle/>
          <a:p>
            <a:pPr algn="ctr"/>
            <a:r>
              <a:rPr lang="zh-CN" altLang="id-ID" sz="6000" b="1" dirty="0" smtClean="0">
                <a:solidFill>
                  <a:schemeClr val="tx2"/>
                </a:solidFill>
                <a:latin typeface="微软雅黑" panose="020B0503020204020204" pitchFamily="34" charset="-122"/>
                <a:ea typeface="微软雅黑" panose="020B0503020204020204" pitchFamily="34" charset="-122"/>
                <a:cs typeface="Lato Regular"/>
                <a:sym typeface="+mn-ea"/>
              </a:rPr>
              <a:t>搜索推广是什么</a:t>
            </a:r>
            <a:endParaRPr lang="zh-CN" altLang="en-US" sz="6000" dirty="0">
              <a:solidFill>
                <a:schemeClr val="bg1">
                  <a:lumMod val="95000"/>
                </a:schemeClr>
              </a:solidFill>
              <a:latin typeface="Gulim" panose="020B0600000101010101" pitchFamily="34" charset="-127"/>
              <a:ea typeface="Gulim" panose="020B0600000101010101" pitchFamily="34" charset="-127"/>
            </a:endParaRPr>
          </a:p>
        </p:txBody>
      </p:sp>
      <p:sp>
        <p:nvSpPr>
          <p:cNvPr id="6" name="任意多边形 5"/>
          <p:cNvSpPr/>
          <p:nvPr/>
        </p:nvSpPr>
        <p:spPr>
          <a:xfrm>
            <a:off x="298177" y="4073416"/>
            <a:ext cx="776465" cy="2139591"/>
          </a:xfrm>
          <a:custGeom>
            <a:avLst/>
            <a:gdLst/>
            <a:ahLst/>
            <a:cxnLst/>
            <a:rect l="l" t="t" r="r" b="b"/>
            <a:pathLst>
              <a:path w="776465" h="2139591">
                <a:moveTo>
                  <a:pt x="515794" y="545374"/>
                </a:moveTo>
                <a:cubicBezTo>
                  <a:pt x="484572" y="671087"/>
                  <a:pt x="461360" y="787968"/>
                  <a:pt x="446159" y="896015"/>
                </a:cubicBezTo>
                <a:cubicBezTo>
                  <a:pt x="430959" y="1004063"/>
                  <a:pt x="424180" y="1102456"/>
                  <a:pt x="425823" y="1191195"/>
                </a:cubicBezTo>
                <a:lnTo>
                  <a:pt x="427056" y="1255284"/>
                </a:lnTo>
                <a:lnTo>
                  <a:pt x="493610" y="1229402"/>
                </a:lnTo>
                <a:cubicBezTo>
                  <a:pt x="500183" y="1111905"/>
                  <a:pt x="515794" y="997284"/>
                  <a:pt x="540444" y="885539"/>
                </a:cubicBezTo>
                <a:cubicBezTo>
                  <a:pt x="565094" y="773794"/>
                  <a:pt x="597960" y="665336"/>
                  <a:pt x="639043" y="560164"/>
                </a:cubicBezTo>
                <a:close/>
                <a:moveTo>
                  <a:pt x="776465" y="0"/>
                </a:moveTo>
                <a:lnTo>
                  <a:pt x="681563" y="2102000"/>
                </a:lnTo>
                <a:lnTo>
                  <a:pt x="414731" y="2139591"/>
                </a:lnTo>
                <a:lnTo>
                  <a:pt x="260497" y="351258"/>
                </a:lnTo>
                <a:lnTo>
                  <a:pt x="63473" y="405487"/>
                </a:lnTo>
                <a:lnTo>
                  <a:pt x="0" y="210138"/>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lvl="0"/>
            <a:endParaRPr lang="zh-CN" altLang="en-US" sz="19900" dirty="0">
              <a:solidFill>
                <a:schemeClr val="bg1">
                  <a:lumMod val="95000"/>
                </a:schemeClr>
              </a:solidFill>
              <a:latin typeface="Jokerman" panose="04090605060D06020702" pitchFamily="82" charset="0"/>
              <a:ea typeface="Gulim" panose="020B0600000101010101" pitchFamily="34" charset="-127"/>
            </a:endParaRPr>
          </a:p>
        </p:txBody>
      </p:sp>
      <p:pic>
        <p:nvPicPr>
          <p:cNvPr id="2" name="图片 1"/>
          <p:cNvPicPr>
            <a:picLocks noChangeAspect="1"/>
          </p:cNvPicPr>
          <p:nvPr/>
        </p:nvPicPr>
        <p:blipFill>
          <a:blip r:embed="rId4" cstate="print"/>
          <a:stretch>
            <a:fillRect/>
          </a:stretch>
        </p:blipFill>
        <p:spPr>
          <a:xfrm>
            <a:off x="2931982" y="669339"/>
            <a:ext cx="8211185" cy="3457575"/>
          </a:xfrm>
          <a:prstGeom prst="rect">
            <a:avLst/>
          </a:prstGeom>
        </p:spPr>
      </p:pic>
      <p:sp>
        <p:nvSpPr>
          <p:cNvPr id="3" name="文本框 2"/>
          <p:cNvSpPr txBox="1"/>
          <p:nvPr/>
        </p:nvSpPr>
        <p:spPr>
          <a:xfrm>
            <a:off x="1533525" y="5197475"/>
            <a:ext cx="7879080" cy="461665"/>
          </a:xfrm>
          <a:prstGeom prst="rect">
            <a:avLst/>
          </a:prstGeom>
          <a:noFill/>
        </p:spPr>
        <p:txBody>
          <a:bodyPr wrap="none" rtlCol="0" anchor="t">
            <a:spAutoFit/>
          </a:bodyPr>
          <a:lstStyle/>
          <a:p>
            <a:r>
              <a:rPr lang="zh-CN" altLang="en-US" sz="2400" b="1" dirty="0">
                <a:solidFill>
                  <a:schemeClr val="bg1"/>
                </a:solidFill>
                <a:latin typeface="微软雅黑" panose="020B0503020204020204" pitchFamily="34" charset="-122"/>
                <a:ea typeface="微软雅黑" panose="020B0503020204020204" pitchFamily="34" charset="-122"/>
                <a:cs typeface="Lato Light"/>
                <a:sym typeface="+mn-ea"/>
              </a:rPr>
              <a:t>简单地说，就是让企业的推广信息展现在搜索引擎结果中</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计划状态含义</a:t>
            </a:r>
          </a:p>
        </p:txBody>
      </p:sp>
      <p:graphicFrame>
        <p:nvGraphicFramePr>
          <p:cNvPr id="4" name="内容占位符 3"/>
          <p:cNvGraphicFramePr>
            <a:graphicFrameLocks noGrp="1"/>
          </p:cNvGraphicFramePr>
          <p:nvPr>
            <p:ph idx="1"/>
          </p:nvPr>
        </p:nvGraphicFramePr>
        <p:xfrm>
          <a:off x="762368" y="1371741"/>
          <a:ext cx="10819130" cy="5276215"/>
        </p:xfrm>
        <a:graphic>
          <a:graphicData uri="http://schemas.openxmlformats.org/drawingml/2006/table">
            <a:tbl>
              <a:tblPr/>
              <a:tblGrid>
                <a:gridCol w="2132965"/>
                <a:gridCol w="6034405"/>
                <a:gridCol w="2651760"/>
              </a:tblGrid>
              <a:tr h="621665">
                <a:tc>
                  <a:txBody>
                    <a:bodyPr/>
                    <a:lstStyle/>
                    <a:p>
                      <a:pPr algn="ctr">
                        <a:lnSpc>
                          <a:spcPct val="150000"/>
                        </a:lnSpc>
                        <a:spcBef>
                          <a:spcPts val="300"/>
                        </a:spcBef>
                        <a:spcAft>
                          <a:spcPts val="300"/>
                        </a:spcAft>
                      </a:pPr>
                      <a:r>
                        <a:rPr lang="zh-CN" sz="2540" b="1" kern="100" dirty="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宋体" panose="02010600030101010101" pitchFamily="2" charset="-122"/>
                        </a:rPr>
                        <a:t>状态</a:t>
                      </a:r>
                      <a:endParaRPr lang="zh-CN" sz="4235" kern="100" dirty="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zh-CN" sz="2540" b="1" kern="100" dirty="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状态含义</a:t>
                      </a:r>
                      <a:endParaRPr lang="zh-CN" sz="4235" kern="100" dirty="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300"/>
                        </a:spcBef>
                        <a:spcAft>
                          <a:spcPts val="300"/>
                        </a:spcAft>
                      </a:pPr>
                      <a:r>
                        <a:rPr lang="zh-CN" sz="2540" b="1" kern="100" dirty="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宋体" panose="02010600030101010101" pitchFamily="2" charset="-122"/>
                        </a:rPr>
                        <a:t>怎么办</a:t>
                      </a:r>
                      <a:endParaRPr lang="zh-CN" sz="4235" kern="100" dirty="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6885">
                <a:tc>
                  <a:txBody>
                    <a:bodyPr/>
                    <a:lstStyle/>
                    <a:p>
                      <a:pPr>
                        <a:lnSpc>
                          <a:spcPct val="150000"/>
                        </a:lnSpc>
                        <a:spcBef>
                          <a:spcPts val="300"/>
                        </a:spcBef>
                        <a:spcAft>
                          <a:spcPts val="300"/>
                        </a:spcAft>
                      </a:pPr>
                      <a:r>
                        <a:rPr lang="zh-CN" sz="1905" kern="100" dirty="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有效</a:t>
                      </a:r>
                      <a:endParaRPr lang="zh-CN" sz="3385" kern="100" dirty="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sz="1905" kern="100" dirty="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表示推广计划当前可正常推广</a:t>
                      </a:r>
                      <a:endParaRPr lang="zh-CN" sz="3385" kern="100" dirty="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en-US" sz="1905" kern="100" dirty="0" smtClean="0">
                          <a:solidFill>
                            <a:schemeClr val="bg1"/>
                          </a:solidFill>
                          <a:effectLst>
                            <a:glow rad="228600">
                              <a:schemeClr val="accent2">
                                <a:satMod val="175000"/>
                                <a:alpha val="40000"/>
                              </a:schemeClr>
                            </a:glow>
                          </a:effectLst>
                          <a:latin typeface="微软雅黑" panose="020B0503020204020204" pitchFamily="34" charset="-122"/>
                          <a:cs typeface="Times New Roman" panose="02020603050405020304"/>
                        </a:rPr>
                        <a:t>\</a:t>
                      </a:r>
                      <a:endParaRPr lang="en-US" sz="1905" kern="100" dirty="0">
                        <a:solidFill>
                          <a:schemeClr val="bg1"/>
                        </a:solidFill>
                        <a:effectLst>
                          <a:glow rad="228600">
                            <a:schemeClr val="accent2">
                              <a:satMod val="175000"/>
                              <a:alpha val="40000"/>
                            </a:schemeClr>
                          </a:glow>
                        </a:effectLst>
                        <a:latin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3765">
                <a:tc>
                  <a:txBody>
                    <a:bodyPr/>
                    <a:lstStyle/>
                    <a:p>
                      <a:pPr>
                        <a:lnSpc>
                          <a:spcPct val="150000"/>
                        </a:lnSpc>
                        <a:spcBef>
                          <a:spcPts val="300"/>
                        </a:spcBef>
                        <a:spcAft>
                          <a:spcPts val="300"/>
                        </a:spcAft>
                      </a:pPr>
                      <a:r>
                        <a:rPr lang="zh-CN" sz="1905" kern="10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暂停推广</a:t>
                      </a:r>
                      <a:endParaRPr lang="zh-CN" sz="3385" kern="10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sz="1905" kern="100" dirty="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表示推广计划设置了暂停，此时推广计划内的关键词和创意不会在搜索结果中出现。</a:t>
                      </a:r>
                      <a:endParaRPr lang="zh-CN" sz="3385" kern="100" dirty="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sz="1905" kern="10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点击“启用”，取消推广计划的暂停</a:t>
                      </a:r>
                      <a:endParaRPr lang="zh-CN" sz="3385" kern="10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8105">
                <a:tc>
                  <a:txBody>
                    <a:bodyPr/>
                    <a:lstStyle/>
                    <a:p>
                      <a:pPr>
                        <a:lnSpc>
                          <a:spcPct val="150000"/>
                        </a:lnSpc>
                        <a:spcBef>
                          <a:spcPts val="300"/>
                        </a:spcBef>
                        <a:spcAft>
                          <a:spcPts val="300"/>
                        </a:spcAft>
                      </a:pPr>
                      <a:r>
                        <a:rPr lang="zh-CN" sz="1905" kern="10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处于暂停时段</a:t>
                      </a:r>
                      <a:endParaRPr lang="zh-CN" sz="3385" kern="10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sz="1905" kern="10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表示推广计划设置了“推广时段管理”且当前处于暂停推广时段之内，此时推广计划内的关键词和创意不会在搜索结果中展现。</a:t>
                      </a:r>
                      <a:endParaRPr lang="zh-CN" sz="3385" kern="10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sz="1905" kern="100" dirty="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调整推广时段</a:t>
                      </a:r>
                      <a:endParaRPr lang="zh-CN" sz="3385" kern="100" dirty="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7690">
                <a:tc>
                  <a:txBody>
                    <a:bodyPr/>
                    <a:lstStyle/>
                    <a:p>
                      <a:pPr>
                        <a:lnSpc>
                          <a:spcPct val="150000"/>
                        </a:lnSpc>
                        <a:spcBef>
                          <a:spcPts val="300"/>
                        </a:spcBef>
                        <a:spcAft>
                          <a:spcPts val="300"/>
                        </a:spcAft>
                      </a:pPr>
                      <a:r>
                        <a:rPr lang="zh-CN" sz="1905" kern="10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账户预算不足</a:t>
                      </a:r>
                      <a:endParaRPr lang="zh-CN" sz="3385" kern="10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sz="1905" kern="10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表示账户当日已达到预算。</a:t>
                      </a:r>
                      <a:endParaRPr lang="zh-CN" sz="3385" kern="10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sz="1905" kern="10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提高预算</a:t>
                      </a:r>
                      <a:endParaRPr lang="zh-CN" sz="3385" kern="10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8105">
                <a:tc>
                  <a:txBody>
                    <a:bodyPr/>
                    <a:lstStyle/>
                    <a:p>
                      <a:pPr>
                        <a:lnSpc>
                          <a:spcPct val="150000"/>
                        </a:lnSpc>
                        <a:spcBef>
                          <a:spcPts val="300"/>
                        </a:spcBef>
                        <a:spcAft>
                          <a:spcPts val="300"/>
                        </a:spcAft>
                      </a:pPr>
                      <a:r>
                        <a:rPr lang="zh-CN" sz="1905" kern="10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推广计划预算不足</a:t>
                      </a:r>
                      <a:endParaRPr lang="zh-CN" sz="3385" kern="10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sz="1905" kern="10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表示推广计划在当日的消费已经达到了预算。当推广计划处于该状态时，此时推广计划内的关键词和创意不会在搜索结果中展现。</a:t>
                      </a:r>
                      <a:endParaRPr lang="zh-CN" sz="3385" kern="10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300"/>
                        </a:spcBef>
                        <a:spcAft>
                          <a:spcPts val="300"/>
                        </a:spcAft>
                      </a:pPr>
                      <a:r>
                        <a:rPr lang="zh-CN" sz="1905" kern="100" dirty="0">
                          <a:solidFill>
                            <a:schemeClr val="bg1"/>
                          </a:solidFill>
                          <a:effectLst>
                            <a:glow rad="228600">
                              <a:schemeClr val="accent2">
                                <a:satMod val="175000"/>
                                <a:alpha val="40000"/>
                              </a:schemeClr>
                            </a:glow>
                          </a:effectLst>
                          <a:latin typeface="宋体" panose="02010600030101010101" pitchFamily="2" charset="-122"/>
                          <a:ea typeface="微软雅黑" panose="020B0503020204020204" pitchFamily="34" charset="-122"/>
                          <a:cs typeface="Times New Roman" panose="02020603050405020304"/>
                        </a:rPr>
                        <a:t>提高预算</a:t>
                      </a:r>
                      <a:endParaRPr lang="zh-CN" sz="3385" kern="100" dirty="0">
                        <a:solidFill>
                          <a:schemeClr val="bg1"/>
                        </a:solidFill>
                        <a:effectLst>
                          <a:glow rad="228600">
                            <a:schemeClr val="accent2">
                              <a:satMod val="175000"/>
                              <a:alpha val="40000"/>
                            </a:schemeClr>
                          </a:glow>
                        </a:effectLst>
                        <a:latin typeface="宋体" panose="02010600030101010101" pitchFamily="2"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计划状态变化图</a:t>
            </a:r>
            <a:endParaRPr lang="zh-CN" altLang="en-US" dirty="0"/>
          </a:p>
        </p:txBody>
      </p:sp>
      <p:sp>
        <p:nvSpPr>
          <p:cNvPr id="3" name="内容占位符 2"/>
          <p:cNvSpPr>
            <a:spLocks noGrp="1"/>
          </p:cNvSpPr>
          <p:nvPr>
            <p:ph idx="1"/>
          </p:nvPr>
        </p:nvSpPr>
        <p:spPr/>
        <p:txBody>
          <a:bodyPr/>
          <a:lstStyle/>
          <a:p>
            <a:endParaRPr lang="zh-CN" altLang="en-US"/>
          </a:p>
        </p:txBody>
      </p:sp>
      <p:pic>
        <p:nvPicPr>
          <p:cNvPr id="4" name="图片 3"/>
          <p:cNvPicPr/>
          <p:nvPr/>
        </p:nvPicPr>
        <p:blipFill>
          <a:blip r:embed="rId3" cstate="print"/>
          <a:srcRect/>
          <a:stretch>
            <a:fillRect/>
          </a:stretch>
        </p:blipFill>
        <p:spPr bwMode="auto">
          <a:xfrm>
            <a:off x="914757" y="1600326"/>
            <a:ext cx="9676732" cy="48002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计划功能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预算</a:t>
            </a:r>
          </a:p>
        </p:txBody>
      </p:sp>
      <p:sp>
        <p:nvSpPr>
          <p:cNvPr id="3" name="内容占位符 2"/>
          <p:cNvSpPr>
            <a:spLocks noGrp="1"/>
          </p:cNvSpPr>
          <p:nvPr>
            <p:ph idx="1"/>
          </p:nvPr>
        </p:nvSpPr>
        <p:spPr>
          <a:xfrm>
            <a:off x="511126" y="6265637"/>
            <a:ext cx="10972801" cy="410909"/>
          </a:xfrm>
        </p:spPr>
        <p:txBody>
          <a:bodyPr>
            <a:normAutofit fontScale="90000" lnSpcReduction="20000"/>
          </a:bodyPr>
          <a:lstStyle/>
          <a:p>
            <a:r>
              <a:rPr lang="zh-CN" altLang="en-US" b="1" dirty="0" smtClean="0">
                <a:latin typeface="微软雅黑" panose="020B0503020204020204" pitchFamily="34" charset="-122"/>
              </a:rPr>
              <a:t>与帐户区别：帐户预算管所有计划，计划预算只管该计划</a:t>
            </a:r>
            <a:endParaRPr lang="en-US" altLang="zh-CN" b="1" dirty="0" smtClean="0">
              <a:latin typeface="微软雅黑" panose="020B0503020204020204" pitchFamily="34" charset="-122"/>
            </a:endParaRPr>
          </a:p>
        </p:txBody>
      </p:sp>
      <p:pic>
        <p:nvPicPr>
          <p:cNvPr id="4" name="图片 3"/>
          <p:cNvPicPr>
            <a:picLocks noChangeAspect="1"/>
          </p:cNvPicPr>
          <p:nvPr/>
        </p:nvPicPr>
        <p:blipFill>
          <a:blip r:embed="rId3" cstate="print"/>
          <a:stretch>
            <a:fillRect/>
          </a:stretch>
        </p:blipFill>
        <p:spPr>
          <a:xfrm>
            <a:off x="103164" y="1665097"/>
            <a:ext cx="4256135" cy="4142986"/>
          </a:xfrm>
          <a:prstGeom prst="rect">
            <a:avLst/>
          </a:prstGeom>
        </p:spPr>
      </p:pic>
      <p:pic>
        <p:nvPicPr>
          <p:cNvPr id="7" name="图片 6"/>
          <p:cNvPicPr>
            <a:picLocks noChangeAspect="1"/>
          </p:cNvPicPr>
          <p:nvPr/>
        </p:nvPicPr>
        <p:blipFill>
          <a:blip r:embed="rId4" cstate="print"/>
          <a:stretch>
            <a:fillRect/>
          </a:stretch>
        </p:blipFill>
        <p:spPr>
          <a:xfrm>
            <a:off x="5566793" y="1969897"/>
            <a:ext cx="6625207" cy="3562350"/>
          </a:xfrm>
          <a:prstGeom prst="rect">
            <a:avLst/>
          </a:prstGeom>
        </p:spPr>
      </p:pic>
      <p:pic>
        <p:nvPicPr>
          <p:cNvPr id="5" name="图片 4"/>
          <p:cNvPicPr>
            <a:picLocks noChangeAspect="1"/>
          </p:cNvPicPr>
          <p:nvPr/>
        </p:nvPicPr>
        <p:blipFill>
          <a:blip r:embed="rId5" cstate="print"/>
          <a:stretch>
            <a:fillRect/>
          </a:stretch>
        </p:blipFill>
        <p:spPr>
          <a:xfrm>
            <a:off x="2682798" y="1636133"/>
            <a:ext cx="4514850" cy="41719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计划功能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推广地域</a:t>
            </a:r>
          </a:p>
        </p:txBody>
      </p:sp>
      <p:sp>
        <p:nvSpPr>
          <p:cNvPr id="8" name="内容占位符 7"/>
          <p:cNvSpPr>
            <a:spLocks noGrp="1"/>
          </p:cNvSpPr>
          <p:nvPr>
            <p:ph idx="1"/>
          </p:nvPr>
        </p:nvSpPr>
        <p:spPr>
          <a:xfrm>
            <a:off x="9720973" y="1237121"/>
            <a:ext cx="2210027" cy="5105048"/>
          </a:xfrm>
        </p:spPr>
        <p:txBody>
          <a:bodyPr>
            <a:noAutofit/>
          </a:bodyPr>
          <a:lstStyle/>
          <a:p>
            <a:r>
              <a:rPr lang="zh-CN" altLang="en-US" sz="2540" b="1" dirty="0" smtClean="0">
                <a:latin typeface="微软雅黑" panose="020B0503020204020204" pitchFamily="34" charset="-122"/>
              </a:rPr>
              <a:t>计划地域可以使用帐户地域设置，也可单独设置</a:t>
            </a:r>
            <a:endParaRPr lang="en-US" altLang="zh-CN" sz="2540" b="1" dirty="0" smtClean="0">
              <a:latin typeface="微软雅黑" panose="020B0503020204020204" pitchFamily="34" charset="-122"/>
            </a:endParaRPr>
          </a:p>
          <a:p>
            <a:endParaRPr lang="en-US" altLang="zh-CN" sz="2540" b="1" dirty="0" smtClean="0">
              <a:latin typeface="微软雅黑" panose="020B0503020204020204" pitchFamily="34" charset="-122"/>
            </a:endParaRPr>
          </a:p>
          <a:p>
            <a:r>
              <a:rPr lang="zh-CN" altLang="en-US" sz="2540" b="1" dirty="0" smtClean="0">
                <a:latin typeface="微软雅黑" panose="020B0503020204020204" pitchFamily="34" charset="-122"/>
              </a:rPr>
              <a:t>若帐户未开通搜索意图定位功能，所有计划都不能开通</a:t>
            </a:r>
            <a:endParaRPr lang="zh-CN" altLang="en-US" sz="2540" b="1" dirty="0">
              <a:latin typeface="微软雅黑" panose="020B0503020204020204" pitchFamily="34" charset="-122"/>
            </a:endParaRPr>
          </a:p>
        </p:txBody>
      </p:sp>
      <p:pic>
        <p:nvPicPr>
          <p:cNvPr id="3" name="图片 2"/>
          <p:cNvPicPr>
            <a:picLocks noChangeAspect="1"/>
          </p:cNvPicPr>
          <p:nvPr/>
        </p:nvPicPr>
        <p:blipFill>
          <a:blip r:embed="rId3" cstate="print"/>
          <a:stretch>
            <a:fillRect/>
          </a:stretch>
        </p:blipFill>
        <p:spPr>
          <a:xfrm>
            <a:off x="609600" y="1837885"/>
            <a:ext cx="6324600" cy="3238500"/>
          </a:xfrm>
          <a:prstGeom prst="rect">
            <a:avLst/>
          </a:prstGeom>
        </p:spPr>
      </p:pic>
      <p:pic>
        <p:nvPicPr>
          <p:cNvPr id="4" name="图片 3"/>
          <p:cNvPicPr>
            <a:picLocks noChangeAspect="1"/>
          </p:cNvPicPr>
          <p:nvPr/>
        </p:nvPicPr>
        <p:blipFill>
          <a:blip r:embed="rId4" cstate="print"/>
          <a:stretch>
            <a:fillRect/>
          </a:stretch>
        </p:blipFill>
        <p:spPr>
          <a:xfrm>
            <a:off x="5920498" y="1236508"/>
            <a:ext cx="3800475" cy="5286375"/>
          </a:xfrm>
          <a:prstGeom prst="rect">
            <a:avLst/>
          </a:prstGeom>
        </p:spPr>
      </p:pic>
      <p:cxnSp>
        <p:nvCxnSpPr>
          <p:cNvPr id="6" name="直接箭头连接符 5"/>
          <p:cNvCxnSpPr/>
          <p:nvPr/>
        </p:nvCxnSpPr>
        <p:spPr>
          <a:xfrm flipV="1">
            <a:off x="2813538" y="1702191"/>
            <a:ext cx="3348111" cy="2405575"/>
          </a:xfrm>
          <a:prstGeom prst="straightConnector1">
            <a:avLst/>
          </a:prstGeom>
          <a:ln>
            <a:solidFill>
              <a:srgbClr val="EA5326"/>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计划功能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推广时段</a:t>
            </a:r>
          </a:p>
        </p:txBody>
      </p:sp>
      <p:pic>
        <p:nvPicPr>
          <p:cNvPr id="7" name="图片 6"/>
          <p:cNvPicPr>
            <a:picLocks noChangeAspect="1"/>
          </p:cNvPicPr>
          <p:nvPr/>
        </p:nvPicPr>
        <p:blipFill>
          <a:blip r:embed="rId3" cstate="print"/>
          <a:stretch>
            <a:fillRect/>
          </a:stretch>
        </p:blipFill>
        <p:spPr>
          <a:xfrm>
            <a:off x="159434" y="1564889"/>
            <a:ext cx="7929726" cy="2187809"/>
          </a:xfrm>
          <a:prstGeom prst="rect">
            <a:avLst/>
          </a:prstGeom>
        </p:spPr>
      </p:pic>
      <p:pic>
        <p:nvPicPr>
          <p:cNvPr id="6" name="图片 5"/>
          <p:cNvPicPr>
            <a:picLocks noChangeAspect="1"/>
          </p:cNvPicPr>
          <p:nvPr/>
        </p:nvPicPr>
        <p:blipFill>
          <a:blip r:embed="rId4" cstate="print"/>
          <a:stretch>
            <a:fillRect/>
          </a:stretch>
        </p:blipFill>
        <p:spPr>
          <a:xfrm>
            <a:off x="4940223" y="2853079"/>
            <a:ext cx="6989804" cy="3850176"/>
          </a:xfrm>
          <a:prstGeom prst="rect">
            <a:avLst/>
          </a:prstGeom>
        </p:spPr>
      </p:pic>
      <p:sp>
        <p:nvSpPr>
          <p:cNvPr id="8" name="文本框 7"/>
          <p:cNvSpPr txBox="1"/>
          <p:nvPr/>
        </p:nvSpPr>
        <p:spPr>
          <a:xfrm>
            <a:off x="7385538" y="4628271"/>
            <a:ext cx="1039067" cy="307777"/>
          </a:xfrm>
          <a:prstGeom prst="rect">
            <a:avLst/>
          </a:prstGeom>
          <a:noFill/>
        </p:spPr>
        <p:txBody>
          <a:bodyPr wrap="none" rtlCol="0">
            <a:spAutoFit/>
          </a:bodyPr>
          <a:lstStyle/>
          <a:p>
            <a:r>
              <a:rPr lang="en-US" altLang="zh-CN" sz="1400" b="1" dirty="0" smtClean="0">
                <a:solidFill>
                  <a:srgbClr val="FF0000"/>
                </a:solidFill>
              </a:rPr>
              <a:t>3.</a:t>
            </a:r>
            <a:r>
              <a:rPr lang="zh-CN" altLang="en-US" sz="1400" b="1" dirty="0" smtClean="0">
                <a:solidFill>
                  <a:srgbClr val="FF0000"/>
                </a:solidFill>
              </a:rPr>
              <a:t>设置时段</a:t>
            </a:r>
            <a:endParaRPr lang="zh-CN" altLang="en-US" sz="1400" b="1" dirty="0">
              <a:solidFill>
                <a:srgbClr val="FF0000"/>
              </a:solidFill>
            </a:endParaRPr>
          </a:p>
        </p:txBody>
      </p:sp>
      <p:sp>
        <p:nvSpPr>
          <p:cNvPr id="15" name="文本框 14"/>
          <p:cNvSpPr txBox="1"/>
          <p:nvPr/>
        </p:nvSpPr>
        <p:spPr>
          <a:xfrm>
            <a:off x="9108782" y="4624278"/>
            <a:ext cx="324128" cy="307777"/>
          </a:xfrm>
          <a:prstGeom prst="rect">
            <a:avLst/>
          </a:prstGeom>
          <a:noFill/>
        </p:spPr>
        <p:txBody>
          <a:bodyPr wrap="none" rtlCol="0">
            <a:spAutoFit/>
          </a:bodyPr>
          <a:lstStyle/>
          <a:p>
            <a:r>
              <a:rPr lang="en-US" altLang="zh-CN" sz="1400" b="1" dirty="0" smtClean="0">
                <a:solidFill>
                  <a:srgbClr val="FF0000"/>
                </a:solidFill>
              </a:rPr>
              <a:t>4.</a:t>
            </a:r>
            <a:endParaRPr lang="zh-CN" altLang="en-US" sz="1400" b="1" dirty="0">
              <a:solidFill>
                <a:srgbClr val="FF0000"/>
              </a:solidFill>
            </a:endParaRPr>
          </a:p>
        </p:txBody>
      </p:sp>
      <p:sp>
        <p:nvSpPr>
          <p:cNvPr id="16" name="文本框 15"/>
          <p:cNvSpPr txBox="1"/>
          <p:nvPr/>
        </p:nvSpPr>
        <p:spPr>
          <a:xfrm>
            <a:off x="5608320" y="6030351"/>
            <a:ext cx="683200" cy="307777"/>
          </a:xfrm>
          <a:prstGeom prst="rect">
            <a:avLst/>
          </a:prstGeom>
          <a:noFill/>
        </p:spPr>
        <p:txBody>
          <a:bodyPr wrap="none" rtlCol="0">
            <a:spAutoFit/>
          </a:bodyPr>
          <a:lstStyle/>
          <a:p>
            <a:r>
              <a:rPr lang="en-US" altLang="zh-CN" sz="1400" b="1" dirty="0" smtClean="0">
                <a:solidFill>
                  <a:srgbClr val="FF0000"/>
                </a:solidFill>
              </a:rPr>
              <a:t>5.</a:t>
            </a:r>
            <a:r>
              <a:rPr lang="zh-CN" altLang="en-US" sz="1400" b="1" dirty="0" smtClean="0">
                <a:solidFill>
                  <a:srgbClr val="FF0000"/>
                </a:solidFill>
              </a:rPr>
              <a:t>保存</a:t>
            </a:r>
            <a:endParaRPr lang="zh-CN" altLang="en-US" sz="1400" b="1" dirty="0">
              <a:solidFill>
                <a:srgbClr val="FF0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计划功能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推广时段说明</a:t>
            </a:r>
          </a:p>
        </p:txBody>
      </p:sp>
      <p:sp>
        <p:nvSpPr>
          <p:cNvPr id="3" name="内容占位符 2"/>
          <p:cNvSpPr>
            <a:spLocks noGrp="1"/>
          </p:cNvSpPr>
          <p:nvPr>
            <p:ph idx="1"/>
          </p:nvPr>
        </p:nvSpPr>
        <p:spPr>
          <a:xfrm>
            <a:off x="6019806" y="1600480"/>
            <a:ext cx="5562595" cy="4525270"/>
          </a:xfrm>
        </p:spPr>
        <p:txBody>
          <a:bodyPr>
            <a:normAutofit/>
          </a:bodyPr>
          <a:lstStyle/>
          <a:p>
            <a:r>
              <a:rPr lang="zh-CN" altLang="en-US" sz="2540" dirty="0" smtClean="0"/>
              <a:t>设</a:t>
            </a:r>
            <a:r>
              <a:rPr lang="zh-CN" altLang="zh-CN" sz="2540" dirty="0" smtClean="0"/>
              <a:t>置好的推广时段</a:t>
            </a:r>
            <a:r>
              <a:rPr lang="zh-CN" altLang="en-US" sz="2540" dirty="0" smtClean="0"/>
              <a:t>是</a:t>
            </a:r>
            <a:r>
              <a:rPr lang="en-US" altLang="zh-CN" sz="2540" dirty="0" smtClean="0"/>
              <a:t>“</a:t>
            </a:r>
            <a:r>
              <a:rPr lang="zh-CN" altLang="zh-CN" sz="2540" dirty="0" smtClean="0"/>
              <a:t>循环</a:t>
            </a:r>
            <a:r>
              <a:rPr lang="en-US" altLang="zh-CN" sz="2540" dirty="0" smtClean="0"/>
              <a:t>”</a:t>
            </a:r>
            <a:r>
              <a:rPr lang="zh-CN" altLang="en-US" sz="2540" dirty="0" smtClean="0"/>
              <a:t>的</a:t>
            </a:r>
            <a:r>
              <a:rPr lang="zh-CN" altLang="zh-CN" sz="2540" dirty="0" smtClean="0"/>
              <a:t>，自动按设置每周循环</a:t>
            </a:r>
            <a:endParaRPr lang="en-US" altLang="zh-CN" sz="2540" dirty="0" smtClean="0"/>
          </a:p>
          <a:p>
            <a:endParaRPr lang="en-US" altLang="zh-CN" sz="2540" dirty="0" smtClean="0"/>
          </a:p>
          <a:p>
            <a:r>
              <a:rPr lang="zh-CN" altLang="zh-CN" sz="2540" dirty="0" smtClean="0"/>
              <a:t>并非所有企业都适合使用这个功能。推荐有周期性暂停推广要求的企业使用</a:t>
            </a:r>
            <a:endParaRPr lang="en-US" altLang="zh-CN" sz="2540" dirty="0" smtClean="0"/>
          </a:p>
          <a:p>
            <a:endParaRPr lang="en-US" altLang="zh-CN" sz="2540" dirty="0" smtClean="0"/>
          </a:p>
          <a:p>
            <a:r>
              <a:rPr lang="zh-CN" altLang="en-US" sz="2540" dirty="0" smtClean="0"/>
              <a:t>该功能使用得当，能获得“精确锁定潜在客户</a:t>
            </a:r>
            <a:r>
              <a:rPr lang="en-US" altLang="zh-CN" sz="2540" dirty="0" smtClean="0"/>
              <a:t>+</a:t>
            </a:r>
            <a:r>
              <a:rPr lang="zh-CN" altLang="en-US" sz="2540" dirty="0" smtClean="0"/>
              <a:t>用更低出价获得更好位置”的效果</a:t>
            </a:r>
            <a:endParaRPr lang="zh-CN" altLang="en-US" sz="2540" dirty="0"/>
          </a:p>
        </p:txBody>
      </p:sp>
      <p:sp>
        <p:nvSpPr>
          <p:cNvPr id="5" name="文本框 4"/>
          <p:cNvSpPr txBox="1"/>
          <p:nvPr/>
        </p:nvSpPr>
        <p:spPr>
          <a:xfrm>
            <a:off x="868680" y="2026285"/>
            <a:ext cx="3697605" cy="3711785"/>
          </a:xfrm>
          <a:prstGeom prst="rect">
            <a:avLst/>
          </a:prstGeom>
          <a:noFill/>
        </p:spPr>
        <p:txBody>
          <a:bodyPr wrap="square" rtlCol="0" anchor="t">
            <a:spAutoFit/>
          </a:bodyPr>
          <a:lstStyle/>
          <a:p>
            <a:pPr>
              <a:lnSpc>
                <a:spcPct val="140000"/>
              </a:lnSpc>
            </a:pPr>
            <a:r>
              <a:rPr lang="zh-CN" altLang="en-US" sz="2800" b="1" dirty="0" smtClean="0">
                <a:solidFill>
                  <a:srgbClr val="FFFF00"/>
                </a:solidFill>
                <a:latin typeface="微软雅黑" panose="020B0503020204020204" pitchFamily="34" charset="-122"/>
                <a:ea typeface="微软雅黑" panose="020B0503020204020204" pitchFamily="34" charset="-122"/>
                <a:sym typeface="+mn-ea"/>
              </a:rPr>
              <a:t>推广时段管理</a:t>
            </a:r>
          </a:p>
          <a:p>
            <a:pPr>
              <a:lnSpc>
                <a:spcPct val="140000"/>
              </a:lnSpc>
            </a:pPr>
            <a:r>
              <a:rPr lang="zh-CN" altLang="en-US" sz="2800" b="1" dirty="0" smtClean="0">
                <a:solidFill>
                  <a:schemeClr val="accent4">
                    <a:lumMod val="20000"/>
                    <a:lumOff val="80000"/>
                  </a:schemeClr>
                </a:solidFill>
                <a:latin typeface="微软雅黑" panose="020B0503020204020204" pitchFamily="34" charset="-122"/>
                <a:ea typeface="微软雅黑" panose="020B0503020204020204" pitchFamily="34" charset="-122"/>
                <a:sym typeface="+mn-ea"/>
              </a:rPr>
              <a:t>推广时段管理即企业预先规定好推广信息在一天之内“哪些时段可以展现，哪些时段暂停推广”</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计划功能</a:t>
            </a:r>
            <a:r>
              <a:rPr lang="en-US" altLang="zh-CN" b="1" dirty="0" smtClean="0">
                <a:solidFill>
                  <a:schemeClr val="accent4">
                    <a:lumMod val="20000"/>
                    <a:lumOff val="80000"/>
                  </a:schemeClr>
                </a:solidFill>
              </a:rPr>
              <a:t>——</a:t>
            </a:r>
            <a:r>
              <a:rPr lang="zh-CN" altLang="en-US" b="1" dirty="0">
                <a:solidFill>
                  <a:schemeClr val="accent4">
                    <a:lumMod val="20000"/>
                    <a:lumOff val="80000"/>
                  </a:schemeClr>
                </a:solidFill>
              </a:rPr>
              <a:t>设备</a:t>
            </a:r>
            <a:r>
              <a:rPr lang="zh-CN" altLang="en-US" b="1" dirty="0" smtClean="0">
                <a:solidFill>
                  <a:schemeClr val="accent4">
                    <a:lumMod val="20000"/>
                    <a:lumOff val="80000"/>
                  </a:schemeClr>
                </a:solidFill>
              </a:rPr>
              <a:t>出价比例</a:t>
            </a:r>
          </a:p>
        </p:txBody>
      </p:sp>
      <p:pic>
        <p:nvPicPr>
          <p:cNvPr id="3" name="图片 2"/>
          <p:cNvPicPr>
            <a:picLocks noChangeAspect="1"/>
          </p:cNvPicPr>
          <p:nvPr/>
        </p:nvPicPr>
        <p:blipFill>
          <a:blip r:embed="rId3" cstate="print"/>
          <a:stretch>
            <a:fillRect/>
          </a:stretch>
        </p:blipFill>
        <p:spPr>
          <a:xfrm>
            <a:off x="736942" y="2042453"/>
            <a:ext cx="10267950" cy="28575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计划功能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设备出价系数说明</a:t>
            </a:r>
            <a:endParaRPr lang="zh-CN" altLang="en-US" b="1" dirty="0">
              <a:solidFill>
                <a:schemeClr val="accent4">
                  <a:lumMod val="20000"/>
                  <a:lumOff val="80000"/>
                </a:schemeClr>
              </a:solidFill>
            </a:endParaRPr>
          </a:p>
        </p:txBody>
      </p:sp>
      <p:sp>
        <p:nvSpPr>
          <p:cNvPr id="3" name="内容占位符 2"/>
          <p:cNvSpPr>
            <a:spLocks noGrp="1"/>
          </p:cNvSpPr>
          <p:nvPr>
            <p:ph idx="1"/>
          </p:nvPr>
        </p:nvSpPr>
        <p:spPr>
          <a:xfrm>
            <a:off x="6095998" y="1600480"/>
            <a:ext cx="5486401" cy="4525270"/>
          </a:xfrm>
        </p:spPr>
        <p:txBody>
          <a:bodyPr/>
          <a:lstStyle/>
          <a:p>
            <a:r>
              <a:rPr lang="zh-CN" altLang="en-US" dirty="0" smtClean="0"/>
              <a:t>出价是客户为一个单元或一个关键词设置的最高价格</a:t>
            </a:r>
            <a:endParaRPr lang="en-US" altLang="zh-CN" dirty="0" smtClean="0"/>
          </a:p>
          <a:p>
            <a:endParaRPr lang="en-US" altLang="zh-CN" dirty="0"/>
          </a:p>
          <a:p>
            <a:r>
              <a:rPr lang="zh-CN" altLang="en-US" dirty="0" smtClean="0"/>
              <a:t>该功能是设定在设备展现时的出价，是单元或关键词出价的多少比例</a:t>
            </a:r>
            <a:endParaRPr lang="en-US" altLang="zh-CN" dirty="0" smtClean="0"/>
          </a:p>
          <a:p>
            <a:endParaRPr lang="en-US" altLang="zh-CN" dirty="0"/>
          </a:p>
          <a:p>
            <a:r>
              <a:rPr lang="zh-CN" altLang="en-US" dirty="0" smtClean="0"/>
              <a:t>详细“出价”概念的内容见课程“第四站：排序与展现”</a:t>
            </a:r>
            <a:endParaRPr lang="zh-CN" altLang="en-US" dirty="0"/>
          </a:p>
        </p:txBody>
      </p:sp>
      <p:sp>
        <p:nvSpPr>
          <p:cNvPr id="4" name="文本框 3"/>
          <p:cNvSpPr txBox="1"/>
          <p:nvPr/>
        </p:nvSpPr>
        <p:spPr>
          <a:xfrm>
            <a:off x="1076960" y="1835785"/>
            <a:ext cx="3469640" cy="3261360"/>
          </a:xfrm>
          <a:prstGeom prst="rect">
            <a:avLst/>
          </a:prstGeom>
          <a:noFill/>
        </p:spPr>
        <p:txBody>
          <a:bodyPr wrap="square" rtlCol="0" anchor="t">
            <a:spAutoFit/>
          </a:bodyPr>
          <a:lstStyle/>
          <a:p>
            <a:pPr>
              <a:lnSpc>
                <a:spcPct val="130000"/>
              </a:lnSpc>
            </a:pPr>
            <a:r>
              <a:rPr lang="zh-CN" altLang="en-US" sz="2000" b="1" dirty="0" smtClean="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出价</a:t>
            </a:r>
            <a:r>
              <a:rPr lang="zh-CN" altLang="en-US" sz="2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比例</a:t>
            </a:r>
          </a:p>
          <a:p>
            <a:pPr>
              <a:lnSpc>
                <a:spcPct val="130000"/>
              </a:lnSpc>
            </a:pPr>
            <a:r>
              <a:rPr lang="zh-CN" altLang="en-US" sz="2000" b="1" dirty="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能够以原关键词出价乘以一定比例的方式</a:t>
            </a:r>
            <a:r>
              <a:rPr lang="zh-CN" altLang="en-US" sz="2000"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设定设备</a:t>
            </a:r>
            <a:r>
              <a:rPr lang="zh-CN" altLang="en-US" sz="2000" b="1" dirty="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的关键词出价，方便您使用同个计划管理多屏投放。</a:t>
            </a:r>
            <a:r>
              <a:rPr lang="zh-CN" altLang="en-US" sz="2000" b="1" dirty="0" smtClean="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如果设备</a:t>
            </a:r>
            <a:r>
              <a:rPr lang="zh-CN" altLang="en-US" sz="2000" b="1" dirty="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的关键词出价超过</a:t>
            </a:r>
            <a:r>
              <a:rPr lang="en-US" altLang="zh-CN" sz="2000" b="1" dirty="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999.99</a:t>
            </a:r>
            <a:r>
              <a:rPr lang="zh-CN" altLang="en-US" sz="2000" b="1" dirty="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元，则系统自动使用</a:t>
            </a:r>
            <a:r>
              <a:rPr lang="en-US" altLang="zh-CN" sz="2000" b="1" dirty="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999.99</a:t>
            </a:r>
            <a:r>
              <a:rPr lang="zh-CN" altLang="en-US" sz="2000" b="1" dirty="0">
                <a:solidFill>
                  <a:schemeClr val="accent4">
                    <a:lumMod val="20000"/>
                    <a:lumOff val="8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元。</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计划功能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创意展现方式</a:t>
            </a:r>
          </a:p>
        </p:txBody>
      </p:sp>
      <p:pic>
        <p:nvPicPr>
          <p:cNvPr id="3" name="图片 2"/>
          <p:cNvPicPr>
            <a:picLocks noChangeAspect="1"/>
          </p:cNvPicPr>
          <p:nvPr/>
        </p:nvPicPr>
        <p:blipFill>
          <a:blip r:embed="rId3" cstate="print"/>
          <a:stretch>
            <a:fillRect/>
          </a:stretch>
        </p:blipFill>
        <p:spPr>
          <a:xfrm>
            <a:off x="192918" y="1553938"/>
            <a:ext cx="11999082" cy="5078263"/>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计划功能</a:t>
            </a:r>
            <a:r>
              <a:rPr lang="en-US" altLang="zh-CN" b="1" dirty="0" smtClean="0">
                <a:solidFill>
                  <a:schemeClr val="accent4">
                    <a:lumMod val="20000"/>
                    <a:lumOff val="80000"/>
                  </a:schemeClr>
                </a:solidFill>
              </a:rPr>
              <a:t>——</a:t>
            </a:r>
            <a:r>
              <a:rPr lang="zh-CN" altLang="en-US" b="1" dirty="0" smtClean="0">
                <a:solidFill>
                  <a:schemeClr val="accent4">
                    <a:lumMod val="20000"/>
                    <a:lumOff val="80000"/>
                  </a:schemeClr>
                </a:solidFill>
              </a:rPr>
              <a:t>创意展现方式说明</a:t>
            </a:r>
          </a:p>
        </p:txBody>
      </p:sp>
      <p:sp>
        <p:nvSpPr>
          <p:cNvPr id="3" name="内容占位符 2"/>
          <p:cNvSpPr>
            <a:spLocks noGrp="1"/>
          </p:cNvSpPr>
          <p:nvPr>
            <p:ph idx="1"/>
          </p:nvPr>
        </p:nvSpPr>
        <p:spPr>
          <a:xfrm>
            <a:off x="6172195" y="1600480"/>
            <a:ext cx="5410206" cy="4525270"/>
          </a:xfrm>
        </p:spPr>
        <p:txBody>
          <a:bodyPr>
            <a:normAutofit/>
          </a:bodyPr>
          <a:lstStyle/>
          <a:p>
            <a:r>
              <a:rPr lang="zh-CN" altLang="en-US" sz="2540" dirty="0" smtClean="0">
                <a:latin typeface="微软雅黑" panose="020B0503020204020204" pitchFamily="34" charset="-122"/>
              </a:rPr>
              <a:t>当单元内有多条创意时，</a:t>
            </a:r>
            <a:r>
              <a:rPr lang="zh-CN" altLang="zh-CN" sz="2540" dirty="0" smtClean="0"/>
              <a:t>系统应该如何决定显示哪条？可以通过选择创意展现方式来决定</a:t>
            </a:r>
            <a:endParaRPr lang="en-US" altLang="zh-CN" sz="2540" dirty="0" smtClean="0"/>
          </a:p>
          <a:p>
            <a:endParaRPr lang="en-US" altLang="zh-CN" sz="2540" dirty="0" smtClean="0">
              <a:latin typeface="微软雅黑" panose="020B0503020204020204" pitchFamily="34" charset="-122"/>
            </a:endParaRPr>
          </a:p>
          <a:p>
            <a:r>
              <a:rPr lang="zh-CN" altLang="en-US" sz="2540" dirty="0" smtClean="0">
                <a:latin typeface="微软雅黑" panose="020B0503020204020204" pitchFamily="34" charset="-122"/>
              </a:rPr>
              <a:t>轮替：关键词对应的多条创意轮换着出现，每条创意的展现可能性是一样的</a:t>
            </a:r>
          </a:p>
          <a:p>
            <a:endParaRPr lang="en-US" altLang="zh-CN" sz="2540" dirty="0" smtClean="0">
              <a:latin typeface="微软雅黑" panose="020B0503020204020204" pitchFamily="34" charset="-122"/>
            </a:endParaRPr>
          </a:p>
          <a:p>
            <a:r>
              <a:rPr lang="zh-CN" altLang="en-US" sz="2540" dirty="0" smtClean="0">
                <a:latin typeface="微软雅黑" panose="020B0503020204020204" pitchFamily="34" charset="-122"/>
              </a:rPr>
              <a:t>优选：系统将选择与搜索词、关键词相关程度更高，表现更优、网民更认可的创意予以更多的展现</a:t>
            </a:r>
          </a:p>
          <a:p>
            <a:endParaRPr lang="zh-CN" altLang="en-US" sz="2540" dirty="0"/>
          </a:p>
        </p:txBody>
      </p:sp>
      <p:sp>
        <p:nvSpPr>
          <p:cNvPr id="5" name="文本框 4"/>
          <p:cNvSpPr txBox="1"/>
          <p:nvPr/>
        </p:nvSpPr>
        <p:spPr>
          <a:xfrm>
            <a:off x="802640" y="1956435"/>
            <a:ext cx="4109085" cy="3194721"/>
          </a:xfrm>
          <a:prstGeom prst="rect">
            <a:avLst/>
          </a:prstGeom>
          <a:noFill/>
        </p:spPr>
        <p:txBody>
          <a:bodyPr wrap="square" rtlCol="0" anchor="t">
            <a:spAutoFit/>
          </a:bodyPr>
          <a:lstStyle/>
          <a:p>
            <a:pPr>
              <a:lnSpc>
                <a:spcPct val="140000"/>
              </a:lnSpc>
            </a:pPr>
            <a:r>
              <a:rPr lang="zh-CN" altLang="en-US" sz="2400" b="1" dirty="0" smtClean="0">
                <a:solidFill>
                  <a:srgbClr val="FFFF00"/>
                </a:solidFill>
                <a:latin typeface="微软雅黑" panose="020B0503020204020204" pitchFamily="34" charset="-122"/>
                <a:ea typeface="微软雅黑" panose="020B0503020204020204" pitchFamily="34" charset="-122"/>
                <a:sym typeface="+mn-ea"/>
              </a:rPr>
              <a:t>创意展现方式</a:t>
            </a:r>
          </a:p>
          <a:p>
            <a:pPr>
              <a:lnSpc>
                <a:spcPct val="140000"/>
              </a:lnSpc>
            </a:pPr>
            <a:r>
              <a:rPr lang="zh-CN" altLang="en-US" sz="2400" b="1" dirty="0" smtClean="0">
                <a:solidFill>
                  <a:schemeClr val="accent4">
                    <a:lumMod val="20000"/>
                    <a:lumOff val="80000"/>
                  </a:schemeClr>
                </a:solidFill>
                <a:latin typeface="微软雅黑" panose="020B0503020204020204" pitchFamily="34" charset="-122"/>
                <a:ea typeface="微软雅黑" panose="020B0503020204020204" pitchFamily="34" charset="-122"/>
                <a:sym typeface="+mn-ea"/>
              </a:rPr>
              <a:t>轮替模式指每条创意的展现概率是相同的；优选模式指系统将选择表现更优、网民更认可的创意予以更多的展现，自动优化推广效果。</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print">
            <a:extLst>
              <a:ext uri="{28A0092B-C50C-407E-A947-70E740481C1C}">
                <a14:useLocalDpi xmlns:a14="http://schemas.microsoft.com/office/drawing/2010/main" xmlns="" val="0"/>
              </a:ext>
            </a:extLst>
          </a:blip>
          <a:srcRect t="25700" r="66416" b="47787"/>
          <a:stretch>
            <a:fillRect/>
          </a:stretch>
        </p:blipFill>
        <p:spPr>
          <a:xfrm rot="16200000" flipV="1">
            <a:off x="-243841" y="228597"/>
            <a:ext cx="6873237" cy="6385561"/>
          </a:xfrm>
          <a:prstGeom prst="rect">
            <a:avLst/>
          </a:prstGeom>
          <a:effectLst>
            <a:reflection endPos="0" dist="50800" dir="5400000" sy="-100000" algn="bl" rotWithShape="0"/>
          </a:effectLst>
        </p:spPr>
      </p:pic>
      <p:sp>
        <p:nvSpPr>
          <p:cNvPr id="7" name="矩形 6"/>
          <p:cNvSpPr/>
          <p:nvPr/>
        </p:nvSpPr>
        <p:spPr>
          <a:xfrm>
            <a:off x="200025" y="3732377"/>
            <a:ext cx="8144511" cy="1070610"/>
          </a:xfrm>
          <a:prstGeom prst="rect">
            <a:avLst/>
          </a:prstGeom>
        </p:spPr>
        <p:txBody>
          <a:bodyPr wrap="square">
            <a:spAutoFit/>
          </a:bodyPr>
          <a:lstStyle/>
          <a:p>
            <a:pPr lvl="0" algn="l"/>
            <a:r>
              <a:rPr lang="zh-CN" altLang="en-US" sz="6000" dirty="0" smtClean="0">
                <a:solidFill>
                  <a:schemeClr val="tx1">
                    <a:lumMod val="75000"/>
                    <a:lumOff val="25000"/>
                  </a:schemeClr>
                </a:solidFill>
                <a:sym typeface="+mn-ea"/>
              </a:rPr>
              <a:t>搜索推广的作用</a:t>
            </a:r>
            <a:endParaRPr lang="zh-CN" altLang="en-US" sz="6000" dirty="0" smtClean="0">
              <a:solidFill>
                <a:schemeClr val="tx1">
                  <a:lumMod val="75000"/>
                  <a:lumOff val="25000"/>
                </a:schemeClr>
              </a:solidFill>
              <a:latin typeface="Gulim" panose="020B0600000101010101" pitchFamily="34" charset="-127"/>
              <a:ea typeface="Gulim" panose="020B0600000101010101" pitchFamily="34" charset="-127"/>
              <a:sym typeface="+mn-ea"/>
            </a:endParaRPr>
          </a:p>
        </p:txBody>
      </p:sp>
      <p:sp>
        <p:nvSpPr>
          <p:cNvPr id="9" name="矩形 8"/>
          <p:cNvSpPr/>
          <p:nvPr/>
        </p:nvSpPr>
        <p:spPr>
          <a:xfrm>
            <a:off x="94767" y="4803285"/>
            <a:ext cx="5430270" cy="1580515"/>
          </a:xfrm>
          <a:prstGeom prst="rect">
            <a:avLst/>
          </a:prstGeom>
        </p:spPr>
        <p:txBody>
          <a:bodyPr wrap="square">
            <a:spAutoFit/>
          </a:bodyPr>
          <a:lstStyle/>
          <a:p>
            <a:r>
              <a:rPr lang="zh-CN" altLang="en-US" sz="2400" b="1" dirty="0" smtClean="0">
                <a:solidFill>
                  <a:schemeClr val="bg1"/>
                </a:solidFill>
                <a:sym typeface="+mn-ea"/>
              </a:rPr>
              <a:t>网民：帮</a:t>
            </a:r>
            <a:r>
              <a:rPr lang="zh-CN" altLang="zh-CN" sz="2400" b="1" dirty="0" smtClean="0">
                <a:solidFill>
                  <a:schemeClr val="bg1"/>
                </a:solidFill>
                <a:sym typeface="+mn-ea"/>
              </a:rPr>
              <a:t>网民</a:t>
            </a:r>
            <a:r>
              <a:rPr lang="zh-CN" altLang="en-US" sz="2400" b="1" dirty="0" smtClean="0">
                <a:solidFill>
                  <a:schemeClr val="bg1"/>
                </a:solidFill>
                <a:sym typeface="+mn-ea"/>
              </a:rPr>
              <a:t>获取</a:t>
            </a:r>
            <a:r>
              <a:rPr lang="zh-CN" altLang="zh-CN" sz="2400" b="1" dirty="0" smtClean="0">
                <a:solidFill>
                  <a:schemeClr val="bg1"/>
                </a:solidFill>
                <a:sym typeface="+mn-ea"/>
              </a:rPr>
              <a:t>高价值的</a:t>
            </a:r>
            <a:r>
              <a:rPr lang="zh-CN" altLang="en-US" sz="2400" b="1" dirty="0" smtClean="0">
                <a:solidFill>
                  <a:schemeClr val="bg1"/>
                </a:solidFill>
                <a:sym typeface="+mn-ea"/>
              </a:rPr>
              <a:t>某产品</a:t>
            </a:r>
            <a:r>
              <a:rPr lang="en-US" altLang="zh-CN" sz="2400" b="1" dirty="0" smtClean="0">
                <a:solidFill>
                  <a:schemeClr val="bg1"/>
                </a:solidFill>
                <a:sym typeface="+mn-ea"/>
              </a:rPr>
              <a:t>/</a:t>
            </a:r>
            <a:r>
              <a:rPr lang="zh-CN" altLang="en-US" sz="2400" b="1" dirty="0" smtClean="0">
                <a:solidFill>
                  <a:schemeClr val="bg1"/>
                </a:solidFill>
                <a:sym typeface="+mn-ea"/>
              </a:rPr>
              <a:t>服务的相关商业信息</a:t>
            </a:r>
          </a:p>
          <a:p>
            <a:r>
              <a:rPr lang="zh-CN" altLang="en-US" sz="2400" b="1" dirty="0" smtClean="0">
                <a:solidFill>
                  <a:schemeClr val="bg1"/>
                </a:solidFill>
                <a:sym typeface="+mn-ea"/>
              </a:rPr>
              <a:t>企业：帮企业网罗更多的潜在客户到企业网站中，促进双方达成交易</a:t>
            </a:r>
            <a:endParaRPr lang="zh-CN" altLang="en-US" sz="2400" b="1" dirty="0" smtClean="0">
              <a:solidFill>
                <a:schemeClr val="bg1"/>
              </a:solidFill>
              <a:ea typeface="Gulim" panose="020B0600000101010101" pitchFamily="34" charset="-127"/>
              <a:sym typeface="+mn-ea"/>
            </a:endParaRPr>
          </a:p>
        </p:txBody>
      </p:sp>
      <p:pic>
        <p:nvPicPr>
          <p:cNvPr id="4" name="图片 3" descr="7.jpg"/>
          <p:cNvPicPr/>
          <p:nvPr/>
        </p:nvPicPr>
        <p:blipFill>
          <a:blip r:embed="rId4" cstate="print"/>
          <a:srcRect/>
          <a:stretch>
            <a:fillRect/>
          </a:stretch>
        </p:blipFill>
        <p:spPr bwMode="auto">
          <a:xfrm>
            <a:off x="6505575" y="1509395"/>
            <a:ext cx="5528310" cy="3823335"/>
          </a:xfrm>
          <a:prstGeom prst="rect">
            <a:avLst/>
          </a:prstGeom>
          <a:noFill/>
          <a:ln w="9525">
            <a:noFill/>
            <a:miter lim="800000"/>
            <a:headEnd/>
            <a:tailEnd/>
          </a:ln>
        </p:spPr>
      </p:pic>
      <p:sp>
        <p:nvSpPr>
          <p:cNvPr id="10" name="任意多边形 9"/>
          <p:cNvSpPr/>
          <p:nvPr/>
        </p:nvSpPr>
        <p:spPr>
          <a:xfrm>
            <a:off x="2071503" y="972265"/>
            <a:ext cx="1377916" cy="2122335"/>
          </a:xfrm>
          <a:custGeom>
            <a:avLst/>
            <a:gdLst/>
            <a:ahLst/>
            <a:cxnLst/>
            <a:rect l="l" t="t" r="r" b="b"/>
            <a:pathLst>
              <a:path w="1377916" h="2122335">
                <a:moveTo>
                  <a:pt x="793103" y="891701"/>
                </a:moveTo>
                <a:cubicBezTo>
                  <a:pt x="765166" y="891701"/>
                  <a:pt x="743598" y="899096"/>
                  <a:pt x="728397" y="913886"/>
                </a:cubicBezTo>
                <a:cubicBezTo>
                  <a:pt x="713197" y="928676"/>
                  <a:pt x="705596" y="950860"/>
                  <a:pt x="705596" y="980440"/>
                </a:cubicBezTo>
                <a:cubicBezTo>
                  <a:pt x="705596" y="1010019"/>
                  <a:pt x="713197" y="1031999"/>
                  <a:pt x="728397" y="1046378"/>
                </a:cubicBezTo>
                <a:cubicBezTo>
                  <a:pt x="743598" y="1060757"/>
                  <a:pt x="765166" y="1067946"/>
                  <a:pt x="793103" y="1067946"/>
                </a:cubicBezTo>
                <a:cubicBezTo>
                  <a:pt x="823504" y="1067946"/>
                  <a:pt x="846099" y="1060757"/>
                  <a:pt x="860889" y="1046378"/>
                </a:cubicBezTo>
                <a:cubicBezTo>
                  <a:pt x="875679" y="1031999"/>
                  <a:pt x="883074" y="1010019"/>
                  <a:pt x="883074" y="980440"/>
                </a:cubicBezTo>
                <a:cubicBezTo>
                  <a:pt x="883074" y="950860"/>
                  <a:pt x="875679" y="928676"/>
                  <a:pt x="860889" y="913886"/>
                </a:cubicBezTo>
                <a:cubicBezTo>
                  <a:pt x="846099" y="899096"/>
                  <a:pt x="823504" y="891701"/>
                  <a:pt x="793103" y="891701"/>
                </a:cubicBezTo>
                <a:close/>
                <a:moveTo>
                  <a:pt x="979208" y="640274"/>
                </a:moveTo>
                <a:cubicBezTo>
                  <a:pt x="948806" y="640274"/>
                  <a:pt x="922308" y="651367"/>
                  <a:pt x="899712" y="673551"/>
                </a:cubicBezTo>
                <a:cubicBezTo>
                  <a:pt x="877117" y="695736"/>
                  <a:pt x="865819" y="722440"/>
                  <a:pt x="865819" y="753663"/>
                </a:cubicBezTo>
                <a:cubicBezTo>
                  <a:pt x="865819" y="784886"/>
                  <a:pt x="877117" y="811590"/>
                  <a:pt x="899712" y="833774"/>
                </a:cubicBezTo>
                <a:cubicBezTo>
                  <a:pt x="922308" y="855959"/>
                  <a:pt x="948806" y="867051"/>
                  <a:pt x="979208" y="867051"/>
                </a:cubicBezTo>
                <a:cubicBezTo>
                  <a:pt x="1011252" y="867051"/>
                  <a:pt x="1038161" y="855959"/>
                  <a:pt x="1059935" y="833774"/>
                </a:cubicBezTo>
                <a:cubicBezTo>
                  <a:pt x="1081709" y="811590"/>
                  <a:pt x="1092596" y="784886"/>
                  <a:pt x="1092596" y="753663"/>
                </a:cubicBezTo>
                <a:cubicBezTo>
                  <a:pt x="1092596" y="722440"/>
                  <a:pt x="1081709" y="695736"/>
                  <a:pt x="1059935" y="673551"/>
                </a:cubicBezTo>
                <a:cubicBezTo>
                  <a:pt x="1038161" y="651367"/>
                  <a:pt x="1011252" y="640274"/>
                  <a:pt x="979208" y="640274"/>
                </a:cubicBezTo>
                <a:close/>
                <a:moveTo>
                  <a:pt x="1060552" y="388848"/>
                </a:moveTo>
                <a:cubicBezTo>
                  <a:pt x="1031794" y="388848"/>
                  <a:pt x="1010020" y="396448"/>
                  <a:pt x="995230" y="411649"/>
                </a:cubicBezTo>
                <a:cubicBezTo>
                  <a:pt x="980440" y="426850"/>
                  <a:pt x="973045" y="448418"/>
                  <a:pt x="973045" y="476354"/>
                </a:cubicBezTo>
                <a:cubicBezTo>
                  <a:pt x="973045" y="506755"/>
                  <a:pt x="980440" y="528940"/>
                  <a:pt x="995230" y="542908"/>
                </a:cubicBezTo>
                <a:cubicBezTo>
                  <a:pt x="1010020" y="556876"/>
                  <a:pt x="1031794" y="563860"/>
                  <a:pt x="1060552" y="563860"/>
                </a:cubicBezTo>
                <a:cubicBezTo>
                  <a:pt x="1090131" y="563860"/>
                  <a:pt x="1112521" y="556876"/>
                  <a:pt x="1127722" y="542908"/>
                </a:cubicBezTo>
                <a:cubicBezTo>
                  <a:pt x="1142922" y="528940"/>
                  <a:pt x="1150523" y="506755"/>
                  <a:pt x="1150523" y="476354"/>
                </a:cubicBezTo>
                <a:cubicBezTo>
                  <a:pt x="1150523" y="448418"/>
                  <a:pt x="1142922" y="426850"/>
                  <a:pt x="1127722" y="411649"/>
                </a:cubicBezTo>
                <a:cubicBezTo>
                  <a:pt x="1112521" y="396448"/>
                  <a:pt x="1090131" y="388848"/>
                  <a:pt x="1060552" y="388848"/>
                </a:cubicBezTo>
                <a:close/>
                <a:moveTo>
                  <a:pt x="623925" y="0"/>
                </a:moveTo>
                <a:cubicBezTo>
                  <a:pt x="720842" y="0"/>
                  <a:pt x="807077" y="11901"/>
                  <a:pt x="882631" y="35703"/>
                </a:cubicBezTo>
                <a:cubicBezTo>
                  <a:pt x="958185" y="59505"/>
                  <a:pt x="1023474" y="94798"/>
                  <a:pt x="1078500" y="141581"/>
                </a:cubicBezTo>
                <a:cubicBezTo>
                  <a:pt x="1137633" y="192472"/>
                  <a:pt x="1181983" y="254238"/>
                  <a:pt x="1211550" y="326877"/>
                </a:cubicBezTo>
                <a:cubicBezTo>
                  <a:pt x="1241117" y="399517"/>
                  <a:pt x="1255900" y="482619"/>
                  <a:pt x="1255900" y="576185"/>
                </a:cubicBezTo>
                <a:cubicBezTo>
                  <a:pt x="1255900" y="645243"/>
                  <a:pt x="1237824" y="715324"/>
                  <a:pt x="1201671" y="786430"/>
                </a:cubicBezTo>
                <a:cubicBezTo>
                  <a:pt x="1165518" y="857535"/>
                  <a:pt x="1111700" y="930081"/>
                  <a:pt x="1040216" y="1004069"/>
                </a:cubicBezTo>
                <a:cubicBezTo>
                  <a:pt x="969553" y="1066553"/>
                  <a:pt x="898685" y="1128623"/>
                  <a:pt x="827612" y="1190280"/>
                </a:cubicBezTo>
                <a:cubicBezTo>
                  <a:pt x="756539" y="1251936"/>
                  <a:pt x="685671" y="1314411"/>
                  <a:pt x="615009" y="1377704"/>
                </a:cubicBezTo>
                <a:cubicBezTo>
                  <a:pt x="531200" y="1453334"/>
                  <a:pt x="463208" y="1525473"/>
                  <a:pt x="411033" y="1594120"/>
                </a:cubicBezTo>
                <a:cubicBezTo>
                  <a:pt x="358858" y="1662767"/>
                  <a:pt x="322910" y="1727915"/>
                  <a:pt x="303191" y="1789565"/>
                </a:cubicBezTo>
                <a:lnTo>
                  <a:pt x="1291026" y="1605925"/>
                </a:lnTo>
                <a:lnTo>
                  <a:pt x="1377916" y="2122335"/>
                </a:lnTo>
                <a:lnTo>
                  <a:pt x="0" y="2034829"/>
                </a:lnTo>
                <a:cubicBezTo>
                  <a:pt x="19720" y="1929657"/>
                  <a:pt x="46013" y="1829621"/>
                  <a:pt x="78879" y="1734719"/>
                </a:cubicBezTo>
                <a:cubicBezTo>
                  <a:pt x="111745" y="1639818"/>
                  <a:pt x="150774" y="1550874"/>
                  <a:pt x="195965" y="1467887"/>
                </a:cubicBezTo>
                <a:cubicBezTo>
                  <a:pt x="234583" y="1397224"/>
                  <a:pt x="283882" y="1321838"/>
                  <a:pt x="343863" y="1241726"/>
                </a:cubicBezTo>
                <a:cubicBezTo>
                  <a:pt x="403844" y="1161615"/>
                  <a:pt x="474095" y="1076779"/>
                  <a:pt x="554617" y="987218"/>
                </a:cubicBezTo>
                <a:cubicBezTo>
                  <a:pt x="656503" y="873830"/>
                  <a:pt x="732711" y="764961"/>
                  <a:pt x="783243" y="660610"/>
                </a:cubicBezTo>
                <a:cubicBezTo>
                  <a:pt x="833775" y="556260"/>
                  <a:pt x="859041" y="456429"/>
                  <a:pt x="859041" y="361117"/>
                </a:cubicBezTo>
                <a:cubicBezTo>
                  <a:pt x="859041" y="325786"/>
                  <a:pt x="851851" y="293125"/>
                  <a:pt x="837472" y="263135"/>
                </a:cubicBezTo>
                <a:cubicBezTo>
                  <a:pt x="823093" y="233144"/>
                  <a:pt x="801525" y="205824"/>
                  <a:pt x="772767" y="181174"/>
                </a:cubicBezTo>
                <a:cubicBezTo>
                  <a:pt x="747295" y="158990"/>
                  <a:pt x="718537" y="141940"/>
                  <a:pt x="686493" y="130026"/>
                </a:cubicBezTo>
                <a:cubicBezTo>
                  <a:pt x="654448" y="118112"/>
                  <a:pt x="619939" y="112155"/>
                  <a:pt x="582964" y="112155"/>
                </a:cubicBezTo>
                <a:cubicBezTo>
                  <a:pt x="535308" y="112155"/>
                  <a:pt x="491761" y="117907"/>
                  <a:pt x="452321" y="129410"/>
                </a:cubicBezTo>
                <a:cubicBezTo>
                  <a:pt x="412882" y="140913"/>
                  <a:pt x="377551" y="157757"/>
                  <a:pt x="346328" y="179942"/>
                </a:cubicBezTo>
                <a:cubicBezTo>
                  <a:pt x="310996" y="205413"/>
                  <a:pt x="284498" y="235815"/>
                  <a:pt x="266833" y="271146"/>
                </a:cubicBezTo>
                <a:cubicBezTo>
                  <a:pt x="249167" y="306477"/>
                  <a:pt x="240334" y="346738"/>
                  <a:pt x="240334" y="391929"/>
                </a:cubicBezTo>
                <a:cubicBezTo>
                  <a:pt x="240334" y="414935"/>
                  <a:pt x="243409" y="436709"/>
                  <a:pt x="249558" y="457251"/>
                </a:cubicBezTo>
                <a:cubicBezTo>
                  <a:pt x="255708" y="477792"/>
                  <a:pt x="263700" y="496690"/>
                  <a:pt x="273534" y="513945"/>
                </a:cubicBezTo>
                <a:cubicBezTo>
                  <a:pt x="286642" y="536130"/>
                  <a:pt x="302010" y="552152"/>
                  <a:pt x="319637" y="562012"/>
                </a:cubicBezTo>
                <a:cubicBezTo>
                  <a:pt x="337264" y="571872"/>
                  <a:pt x="356733" y="576802"/>
                  <a:pt x="378045" y="576802"/>
                </a:cubicBezTo>
                <a:cubicBezTo>
                  <a:pt x="423120" y="576802"/>
                  <a:pt x="456937" y="566325"/>
                  <a:pt x="479494" y="545373"/>
                </a:cubicBezTo>
                <a:cubicBezTo>
                  <a:pt x="502051" y="524421"/>
                  <a:pt x="513329" y="492993"/>
                  <a:pt x="513329" y="451088"/>
                </a:cubicBezTo>
                <a:cubicBezTo>
                  <a:pt x="513329" y="440407"/>
                  <a:pt x="511891" y="429109"/>
                  <a:pt x="509015" y="417195"/>
                </a:cubicBezTo>
                <a:cubicBezTo>
                  <a:pt x="506140" y="405281"/>
                  <a:pt x="502237" y="392751"/>
                  <a:pt x="497307" y="379604"/>
                </a:cubicBezTo>
                <a:cubicBezTo>
                  <a:pt x="545990" y="392751"/>
                  <a:pt x="582297" y="413908"/>
                  <a:pt x="606227" y="443077"/>
                </a:cubicBezTo>
                <a:cubicBezTo>
                  <a:pt x="630158" y="472246"/>
                  <a:pt x="642124" y="509426"/>
                  <a:pt x="642124" y="554617"/>
                </a:cubicBezTo>
                <a:cubicBezTo>
                  <a:pt x="642124" y="589126"/>
                  <a:pt x="634334" y="619938"/>
                  <a:pt x="618754" y="647053"/>
                </a:cubicBezTo>
                <a:cubicBezTo>
                  <a:pt x="603175" y="674168"/>
                  <a:pt x="579402" y="697585"/>
                  <a:pt x="547434" y="717305"/>
                </a:cubicBezTo>
                <a:cubicBezTo>
                  <a:pt x="521193" y="733738"/>
                  <a:pt x="492085" y="746063"/>
                  <a:pt x="460111" y="754279"/>
                </a:cubicBezTo>
                <a:cubicBezTo>
                  <a:pt x="428137" y="762496"/>
                  <a:pt x="394112" y="766604"/>
                  <a:pt x="358036" y="766604"/>
                </a:cubicBezTo>
                <a:cubicBezTo>
                  <a:pt x="264188" y="766604"/>
                  <a:pt x="188037" y="736966"/>
                  <a:pt x="129584" y="677692"/>
                </a:cubicBezTo>
                <a:cubicBezTo>
                  <a:pt x="71131" y="618417"/>
                  <a:pt x="41904" y="542266"/>
                  <a:pt x="41904" y="449240"/>
                </a:cubicBezTo>
                <a:cubicBezTo>
                  <a:pt x="41904" y="377858"/>
                  <a:pt x="57728" y="313448"/>
                  <a:pt x="89374" y="256009"/>
                </a:cubicBezTo>
                <a:cubicBezTo>
                  <a:pt x="121021" y="198571"/>
                  <a:pt x="168086" y="148925"/>
                  <a:pt x="230571" y="107071"/>
                </a:cubicBezTo>
                <a:cubicBezTo>
                  <a:pt x="285647" y="70148"/>
                  <a:pt x="346068" y="43072"/>
                  <a:pt x="411832" y="25843"/>
                </a:cubicBezTo>
                <a:cubicBezTo>
                  <a:pt x="477597" y="8614"/>
                  <a:pt x="548294" y="0"/>
                  <a:pt x="623925"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200" b="1" dirty="0">
                <a:solidFill>
                  <a:schemeClr val="accent4">
                    <a:lumMod val="20000"/>
                    <a:lumOff val="80000"/>
                  </a:schemeClr>
                </a:solidFill>
              </a:rPr>
              <a:t>课程目录</a:t>
            </a:r>
          </a:p>
        </p:txBody>
      </p:sp>
      <p:sp>
        <p:nvSpPr>
          <p:cNvPr id="3" name="内容占位符 2"/>
          <p:cNvSpPr>
            <a:spLocks noGrp="1"/>
          </p:cNvSpPr>
          <p:nvPr>
            <p:ph idx="1"/>
          </p:nvPr>
        </p:nvSpPr>
        <p:spPr/>
        <p:txBody>
          <a:bodyPr/>
          <a:lstStyle/>
          <a:p>
            <a:r>
              <a:rPr lang="zh-CN" altLang="en-US" dirty="0"/>
              <a:t>账户结构是什么及作用</a:t>
            </a:r>
          </a:p>
          <a:p>
            <a:r>
              <a:rPr lang="zh-CN" altLang="en-US" dirty="0"/>
              <a:t>账户层级状态及功能</a:t>
            </a:r>
          </a:p>
          <a:p>
            <a:r>
              <a:rPr lang="zh-CN" altLang="en-US" dirty="0"/>
              <a:t>计划层级状态及功能</a:t>
            </a:r>
          </a:p>
          <a:p>
            <a:r>
              <a:rPr lang="zh-CN" altLang="en-US" sz="2800" b="1" dirty="0">
                <a:solidFill>
                  <a:schemeClr val="accent4">
                    <a:lumMod val="20000"/>
                    <a:lumOff val="80000"/>
                  </a:schemeClr>
                </a:solidFill>
                <a:latin typeface="微软雅黑" panose="020B0503020204020204" pitchFamily="34" charset="-122"/>
                <a:cs typeface="+mj-cs"/>
              </a:rPr>
              <a:t>单元层级状态及功能</a:t>
            </a:r>
          </a:p>
          <a:p>
            <a:endParaRPr lang="zh-CN" altLang="en-US" dirty="0"/>
          </a:p>
        </p:txBody>
      </p:sp>
      <p:pic>
        <p:nvPicPr>
          <p:cNvPr id="4" name="图片 3" descr="Long Round corner Rectangle clear 4.png"/>
          <p:cNvPicPr>
            <a:picLocks noChangeAspect="1"/>
          </p:cNvPicPr>
          <p:nvPr/>
        </p:nvPicPr>
        <p:blipFill>
          <a:blip r:embed="rId2" cstate="print"/>
          <a:srcRect/>
          <a:stretch>
            <a:fillRect/>
          </a:stretch>
        </p:blipFill>
        <p:spPr bwMode="auto">
          <a:xfrm>
            <a:off x="241989" y="3085432"/>
            <a:ext cx="7256743" cy="77774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单元层级状态及功能</a:t>
            </a:r>
          </a:p>
        </p:txBody>
      </p:sp>
      <p:pic>
        <p:nvPicPr>
          <p:cNvPr id="8" name="图片 7"/>
          <p:cNvPicPr>
            <a:picLocks noChangeAspect="1"/>
          </p:cNvPicPr>
          <p:nvPr/>
        </p:nvPicPr>
        <p:blipFill>
          <a:blip r:embed="rId3" cstate="print"/>
          <a:stretch>
            <a:fillRect/>
          </a:stretch>
        </p:blipFill>
        <p:spPr>
          <a:xfrm>
            <a:off x="126610" y="1693986"/>
            <a:ext cx="11929403" cy="4876800"/>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单元层级状态及功能</a:t>
            </a:r>
          </a:p>
        </p:txBody>
      </p:sp>
      <p:sp>
        <p:nvSpPr>
          <p:cNvPr id="3" name="内容占位符 2"/>
          <p:cNvSpPr>
            <a:spLocks noGrp="1"/>
          </p:cNvSpPr>
          <p:nvPr>
            <p:ph idx="1"/>
          </p:nvPr>
        </p:nvSpPr>
        <p:spPr/>
        <p:txBody>
          <a:bodyPr/>
          <a:lstStyle/>
          <a:p>
            <a:r>
              <a:rPr lang="zh-CN" altLang="en-US" dirty="0" smtClean="0"/>
              <a:t>单元状态：</a:t>
            </a:r>
            <a:endParaRPr lang="en-US" altLang="zh-CN" dirty="0" smtClean="0"/>
          </a:p>
          <a:p>
            <a:r>
              <a:rPr lang="en-US" altLang="zh-CN" dirty="0" smtClean="0"/>
              <a:t>—</a:t>
            </a:r>
            <a:r>
              <a:rPr lang="zh-CN" altLang="en-US" dirty="0" smtClean="0"/>
              <a:t>有效、暂停推广、计划暂停推广</a:t>
            </a:r>
            <a:endParaRPr lang="en-US" altLang="zh-CN" dirty="0" smtClean="0"/>
          </a:p>
          <a:p>
            <a:endParaRPr lang="en-US" altLang="zh-CN" dirty="0" smtClean="0"/>
          </a:p>
          <a:p>
            <a:r>
              <a:rPr lang="zh-CN" altLang="en-US" dirty="0" smtClean="0"/>
              <a:t>单元功能：</a:t>
            </a:r>
            <a:endParaRPr lang="en-US" altLang="zh-CN" dirty="0" smtClean="0"/>
          </a:p>
          <a:p>
            <a:r>
              <a:rPr lang="en-US" altLang="zh-CN" dirty="0" smtClean="0"/>
              <a:t>—</a:t>
            </a:r>
            <a:r>
              <a:rPr lang="zh-CN" altLang="en-US" dirty="0">
                <a:solidFill>
                  <a:schemeClr val="bg1"/>
                </a:solidFill>
              </a:rPr>
              <a:t>暂停、</a:t>
            </a:r>
            <a:r>
              <a:rPr lang="zh-CN" altLang="en-US" dirty="0" smtClean="0"/>
              <a:t>出价</a:t>
            </a:r>
            <a:r>
              <a:rPr lang="zh-CN" altLang="en-US" dirty="0"/>
              <a:t>、</a:t>
            </a:r>
            <a:r>
              <a:rPr lang="zh-CN" altLang="en-US" dirty="0">
                <a:solidFill>
                  <a:schemeClr val="bg1"/>
                </a:solidFill>
              </a:rPr>
              <a:t>否定关键词</a:t>
            </a:r>
            <a:r>
              <a:rPr lang="zh-CN" altLang="en-US" dirty="0" smtClean="0">
                <a:solidFill>
                  <a:schemeClr val="bg1"/>
                </a:solidFill>
              </a:rPr>
              <a:t>、分</a:t>
            </a:r>
            <a:r>
              <a:rPr lang="zh-CN" altLang="en-US" dirty="0">
                <a:solidFill>
                  <a:schemeClr val="bg1"/>
                </a:solidFill>
              </a:rPr>
              <a:t>匹配模式</a:t>
            </a:r>
            <a:r>
              <a:rPr lang="zh-CN" altLang="en-US" dirty="0" smtClean="0">
                <a:solidFill>
                  <a:schemeClr val="bg1"/>
                </a:solidFill>
              </a:rPr>
              <a:t>出价、设备出价设置、</a:t>
            </a:r>
            <a:r>
              <a:rPr lang="zh-CN" altLang="en-US" dirty="0"/>
              <a:t>基础创意智能配</a:t>
            </a:r>
            <a:r>
              <a:rPr lang="zh-CN" altLang="en-US" dirty="0" smtClean="0"/>
              <a:t>图</a:t>
            </a:r>
            <a:endParaRPr lang="zh-CN" altLang="en-US" dirty="0" smtClean="0">
              <a:solidFill>
                <a:schemeClr val="bg1"/>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2">
                    <a:lumMod val="20000"/>
                    <a:lumOff val="80000"/>
                  </a:schemeClr>
                </a:solidFill>
              </a:rPr>
              <a:t>单元状态含义</a:t>
            </a:r>
          </a:p>
        </p:txBody>
      </p:sp>
      <p:graphicFrame>
        <p:nvGraphicFramePr>
          <p:cNvPr id="4" name="内容占位符 3"/>
          <p:cNvGraphicFramePr>
            <a:graphicFrameLocks noGrp="1"/>
          </p:cNvGraphicFramePr>
          <p:nvPr>
            <p:ph idx="1"/>
          </p:nvPr>
        </p:nvGraphicFramePr>
        <p:xfrm>
          <a:off x="914757" y="2133691"/>
          <a:ext cx="10133330" cy="3047365"/>
        </p:xfrm>
        <a:graphic>
          <a:graphicData uri="http://schemas.openxmlformats.org/drawingml/2006/table">
            <a:tbl>
              <a:tblPr/>
              <a:tblGrid>
                <a:gridCol w="2443480"/>
                <a:gridCol w="5206365"/>
                <a:gridCol w="2483485"/>
              </a:tblGrid>
              <a:tr h="675005">
                <a:tc>
                  <a:txBody>
                    <a:bodyPr/>
                    <a:lstStyle/>
                    <a:p>
                      <a:pPr algn="ctr">
                        <a:lnSpc>
                          <a:spcPts val="2200"/>
                        </a:lnSpc>
                        <a:spcBef>
                          <a:spcPts val="300"/>
                        </a:spcBef>
                        <a:spcAft>
                          <a:spcPts val="300"/>
                        </a:spcAft>
                      </a:pPr>
                      <a:r>
                        <a:rPr lang="zh-CN" sz="2540" b="1"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宋体" panose="02010600030101010101" pitchFamily="2" charset="-122"/>
                        </a:rPr>
                        <a:t>状态</a:t>
                      </a:r>
                      <a:endParaRPr lang="zh-CN" sz="338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Bef>
                          <a:spcPts val="300"/>
                        </a:spcBef>
                        <a:spcAft>
                          <a:spcPts val="300"/>
                        </a:spcAft>
                      </a:pPr>
                      <a:r>
                        <a:rPr lang="zh-CN" sz="2540" b="1"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rPr>
                        <a:t>状态含义</a:t>
                      </a:r>
                      <a:endParaRPr lang="zh-CN" sz="338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Bef>
                          <a:spcPts val="300"/>
                        </a:spcBef>
                        <a:spcAft>
                          <a:spcPts val="300"/>
                        </a:spcAft>
                      </a:pPr>
                      <a:r>
                        <a:rPr lang="zh-CN" sz="2540" b="1" kern="10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宋体" panose="02010600030101010101" pitchFamily="2" charset="-122"/>
                        </a:rPr>
                        <a:t>怎么办</a:t>
                      </a:r>
                      <a:endParaRPr lang="zh-CN" sz="3385" kern="10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160">
                <a:tc>
                  <a:txBody>
                    <a:bodyPr/>
                    <a:lstStyle/>
                    <a:p>
                      <a:pPr algn="just">
                        <a:lnSpc>
                          <a:spcPts val="2200"/>
                        </a:lnSpc>
                        <a:spcBef>
                          <a:spcPts val="300"/>
                        </a:spcBef>
                        <a:spcAft>
                          <a:spcPts val="300"/>
                        </a:spcAft>
                      </a:pPr>
                      <a:r>
                        <a:rPr lang="zh-CN" sz="190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rPr>
                        <a:t>有效</a:t>
                      </a:r>
                      <a:endParaRPr lang="zh-CN" sz="338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rPr>
                        <a:t>表示推广单元当前可以推广</a:t>
                      </a:r>
                      <a:endParaRPr lang="zh-CN" sz="338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en-US" sz="1905" kern="100" dirty="0" smtClean="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rPr>
                        <a:t>\</a:t>
                      </a:r>
                      <a:endParaRPr lang="en-US" sz="190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3165">
                <a:tc>
                  <a:txBody>
                    <a:bodyPr/>
                    <a:lstStyle/>
                    <a:p>
                      <a:pPr algn="just">
                        <a:lnSpc>
                          <a:spcPts val="2200"/>
                        </a:lnSpc>
                        <a:spcBef>
                          <a:spcPts val="300"/>
                        </a:spcBef>
                        <a:spcAft>
                          <a:spcPts val="300"/>
                        </a:spcAft>
                      </a:pPr>
                      <a:r>
                        <a:rPr lang="zh-CN" sz="1905" kern="10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rPr>
                        <a:t>暂停推广</a:t>
                      </a:r>
                      <a:endParaRPr lang="zh-CN" sz="3385" kern="10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zh-CN" sz="190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rPr>
                        <a:t>表示推广单元设置了暂停，此时推广单元内的关键词和创意不会在搜索结果中展现</a:t>
                      </a:r>
                      <a:endParaRPr lang="zh-CN" sz="338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kern="10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rPr>
                        <a:t>点击“启用”，取消推广单元的暂停</a:t>
                      </a:r>
                      <a:endParaRPr lang="zh-CN" sz="3385" kern="10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1035">
                <a:tc>
                  <a:txBody>
                    <a:bodyPr/>
                    <a:lstStyle/>
                    <a:p>
                      <a:pPr algn="just">
                        <a:lnSpc>
                          <a:spcPts val="2200"/>
                        </a:lnSpc>
                        <a:spcBef>
                          <a:spcPts val="300"/>
                        </a:spcBef>
                        <a:spcAft>
                          <a:spcPts val="300"/>
                        </a:spcAft>
                      </a:pPr>
                      <a:r>
                        <a:rPr lang="zh-CN" sz="1905" kern="100" dirty="0" smtClean="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rPr>
                        <a:t>计划</a:t>
                      </a:r>
                      <a:r>
                        <a:rPr lang="zh-CN" sz="190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rPr>
                        <a:t>暂停推广</a:t>
                      </a:r>
                      <a:endParaRPr lang="zh-CN" sz="338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zh-CN" sz="190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rPr>
                        <a:t>表示推广计划设置了暂停</a:t>
                      </a:r>
                      <a:endParaRPr lang="zh-CN" sz="338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200"/>
                        </a:lnSpc>
                        <a:spcBef>
                          <a:spcPts val="300"/>
                        </a:spcBef>
                        <a:spcAft>
                          <a:spcPts val="300"/>
                        </a:spcAft>
                      </a:pPr>
                      <a:r>
                        <a:rPr lang="zh-CN" sz="190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rPr>
                        <a:t>启用</a:t>
                      </a:r>
                      <a:endParaRPr lang="zh-CN" sz="3385" kern="100" dirty="0">
                        <a:solidFill>
                          <a:schemeClr val="bg1"/>
                        </a:solidFill>
                        <a:effectLst>
                          <a:glow rad="228600">
                            <a:schemeClr val="accent2">
                              <a:satMod val="175000"/>
                              <a:alpha val="40000"/>
                            </a:schemeClr>
                          </a:glow>
                        </a:effectLst>
                        <a:latin typeface="微软雅黑" panose="020B0503020204020204" pitchFamily="34" charset="-122"/>
                        <a:ea typeface="微软雅黑" panose="020B0503020204020204" pitchFamily="34" charset="-122"/>
                        <a:cs typeface="Times New Roman" panose="02020603050405020304"/>
                      </a:endParaRPr>
                    </a:p>
                  </a:txBody>
                  <a:tcPr marL="72567" marR="7256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2">
                    <a:lumMod val="20000"/>
                    <a:lumOff val="80000"/>
                  </a:schemeClr>
                </a:solidFill>
              </a:rPr>
              <a:t>单元功能</a:t>
            </a:r>
            <a:r>
              <a:rPr lang="en-US" altLang="zh-CN" b="1" dirty="0" smtClean="0">
                <a:solidFill>
                  <a:schemeClr val="accent2">
                    <a:lumMod val="20000"/>
                    <a:lumOff val="80000"/>
                  </a:schemeClr>
                </a:solidFill>
              </a:rPr>
              <a:t>——</a:t>
            </a:r>
            <a:r>
              <a:rPr lang="zh-CN" altLang="en-US" b="1" dirty="0" smtClean="0">
                <a:solidFill>
                  <a:schemeClr val="accent2">
                    <a:lumMod val="20000"/>
                    <a:lumOff val="80000"/>
                  </a:schemeClr>
                </a:solidFill>
              </a:rPr>
              <a:t>暂停</a:t>
            </a:r>
            <a:r>
              <a:rPr lang="en-US" altLang="zh-CN" b="1" dirty="0" smtClean="0">
                <a:solidFill>
                  <a:schemeClr val="accent2">
                    <a:lumMod val="20000"/>
                    <a:lumOff val="80000"/>
                  </a:schemeClr>
                </a:solidFill>
              </a:rPr>
              <a:t>/</a:t>
            </a:r>
            <a:r>
              <a:rPr lang="zh-CN" altLang="en-US" b="1" dirty="0" smtClean="0">
                <a:solidFill>
                  <a:schemeClr val="accent2">
                    <a:lumMod val="20000"/>
                    <a:lumOff val="80000"/>
                  </a:schemeClr>
                </a:solidFill>
              </a:rPr>
              <a:t>开启</a:t>
            </a:r>
          </a:p>
        </p:txBody>
      </p:sp>
      <p:pic>
        <p:nvPicPr>
          <p:cNvPr id="12" name="图片 11"/>
          <p:cNvPicPr>
            <a:picLocks noChangeAspect="1"/>
          </p:cNvPicPr>
          <p:nvPr/>
        </p:nvPicPr>
        <p:blipFill>
          <a:blip r:embed="rId3" cstate="print"/>
          <a:stretch>
            <a:fillRect/>
          </a:stretch>
        </p:blipFill>
        <p:spPr>
          <a:xfrm>
            <a:off x="159435" y="1697373"/>
            <a:ext cx="11896578" cy="4921474"/>
          </a:xfrm>
          <a:prstGeom prst="rect">
            <a:avLst/>
          </a:prstGeom>
        </p:spPr>
      </p:pic>
      <p:pic>
        <p:nvPicPr>
          <p:cNvPr id="9" name="图片 8"/>
          <p:cNvPicPr>
            <a:picLocks noChangeAspect="1"/>
          </p:cNvPicPr>
          <p:nvPr/>
        </p:nvPicPr>
        <p:blipFill>
          <a:blip r:embed="rId4" cstate="print"/>
          <a:stretch>
            <a:fillRect/>
          </a:stretch>
        </p:blipFill>
        <p:spPr>
          <a:xfrm>
            <a:off x="4276581" y="3774115"/>
            <a:ext cx="1242876" cy="683581"/>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2">
                    <a:lumMod val="20000"/>
                    <a:lumOff val="80000"/>
                  </a:schemeClr>
                </a:solidFill>
              </a:rPr>
              <a:t>单元功能</a:t>
            </a:r>
            <a:r>
              <a:rPr lang="en-US" altLang="zh-CN" b="1" dirty="0" smtClean="0">
                <a:solidFill>
                  <a:schemeClr val="accent2">
                    <a:lumMod val="20000"/>
                    <a:lumOff val="80000"/>
                  </a:schemeClr>
                </a:solidFill>
              </a:rPr>
              <a:t>——</a:t>
            </a:r>
            <a:r>
              <a:rPr lang="zh-CN" altLang="en-US" b="1" dirty="0" smtClean="0">
                <a:solidFill>
                  <a:schemeClr val="accent2">
                    <a:lumMod val="20000"/>
                    <a:lumOff val="80000"/>
                  </a:schemeClr>
                </a:solidFill>
              </a:rPr>
              <a:t>出价</a:t>
            </a:r>
          </a:p>
        </p:txBody>
      </p:sp>
      <p:pic>
        <p:nvPicPr>
          <p:cNvPr id="3" name="图片 2"/>
          <p:cNvPicPr>
            <a:picLocks noChangeAspect="1"/>
          </p:cNvPicPr>
          <p:nvPr/>
        </p:nvPicPr>
        <p:blipFill>
          <a:blip r:embed="rId3" cstate="print"/>
          <a:stretch>
            <a:fillRect/>
          </a:stretch>
        </p:blipFill>
        <p:spPr>
          <a:xfrm>
            <a:off x="84408" y="1885073"/>
            <a:ext cx="12009828" cy="4795035"/>
          </a:xfrm>
          <a:prstGeom prst="rect">
            <a:avLst/>
          </a:prstGeom>
        </p:spPr>
      </p:pic>
      <p:sp>
        <p:nvSpPr>
          <p:cNvPr id="14" name="内容占位符 2"/>
          <p:cNvSpPr>
            <a:spLocks noGrp="1"/>
          </p:cNvSpPr>
          <p:nvPr>
            <p:ph idx="1"/>
          </p:nvPr>
        </p:nvSpPr>
        <p:spPr>
          <a:xfrm>
            <a:off x="609601" y="1496447"/>
            <a:ext cx="1514622" cy="487103"/>
          </a:xfrm>
        </p:spPr>
        <p:txBody>
          <a:bodyPr>
            <a:normAutofit fontScale="97500"/>
          </a:bodyPr>
          <a:lstStyle/>
          <a:p>
            <a:r>
              <a:rPr lang="zh-CN" altLang="en-US" sz="1800" b="1" dirty="0" smtClean="0">
                <a:solidFill>
                  <a:schemeClr val="bg1"/>
                </a:solidFill>
              </a:rPr>
              <a:t>方法一：</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2">
                    <a:lumMod val="20000"/>
                    <a:lumOff val="80000"/>
                  </a:schemeClr>
                </a:solidFill>
              </a:rPr>
              <a:t>单元功能</a:t>
            </a:r>
            <a:r>
              <a:rPr lang="en-US" altLang="zh-CN" b="1" dirty="0" smtClean="0">
                <a:solidFill>
                  <a:schemeClr val="accent2">
                    <a:lumMod val="20000"/>
                    <a:lumOff val="80000"/>
                  </a:schemeClr>
                </a:solidFill>
              </a:rPr>
              <a:t>——</a:t>
            </a:r>
            <a:r>
              <a:rPr lang="zh-CN" altLang="en-US" b="1" dirty="0" smtClean="0">
                <a:solidFill>
                  <a:schemeClr val="accent2">
                    <a:lumMod val="20000"/>
                    <a:lumOff val="80000"/>
                  </a:schemeClr>
                </a:solidFill>
              </a:rPr>
              <a:t>出价</a:t>
            </a:r>
          </a:p>
        </p:txBody>
      </p:sp>
      <p:pic>
        <p:nvPicPr>
          <p:cNvPr id="4" name="图片 3"/>
          <p:cNvPicPr>
            <a:picLocks noChangeAspect="1"/>
          </p:cNvPicPr>
          <p:nvPr/>
        </p:nvPicPr>
        <p:blipFill>
          <a:blip r:embed="rId3" cstate="print"/>
          <a:stretch>
            <a:fillRect/>
          </a:stretch>
        </p:blipFill>
        <p:spPr>
          <a:xfrm>
            <a:off x="133714" y="2110162"/>
            <a:ext cx="11945742" cy="4437511"/>
          </a:xfrm>
          <a:prstGeom prst="rect">
            <a:avLst/>
          </a:prstGeom>
        </p:spPr>
      </p:pic>
      <p:pic>
        <p:nvPicPr>
          <p:cNvPr id="5" name="图片 4"/>
          <p:cNvPicPr>
            <a:picLocks noChangeAspect="1"/>
          </p:cNvPicPr>
          <p:nvPr/>
        </p:nvPicPr>
        <p:blipFill>
          <a:blip r:embed="rId4" cstate="print"/>
          <a:stretch>
            <a:fillRect/>
          </a:stretch>
        </p:blipFill>
        <p:spPr>
          <a:xfrm>
            <a:off x="4344426" y="4116925"/>
            <a:ext cx="2152650" cy="790575"/>
          </a:xfrm>
          <a:prstGeom prst="rect">
            <a:avLst/>
          </a:prstGeom>
        </p:spPr>
      </p:pic>
      <p:sp>
        <p:nvSpPr>
          <p:cNvPr id="6" name="文本框 5"/>
          <p:cNvSpPr txBox="1"/>
          <p:nvPr/>
        </p:nvSpPr>
        <p:spPr>
          <a:xfrm>
            <a:off x="4149969" y="4116925"/>
            <a:ext cx="478302" cy="369332"/>
          </a:xfrm>
          <a:prstGeom prst="rect">
            <a:avLst/>
          </a:prstGeom>
          <a:noFill/>
        </p:spPr>
        <p:txBody>
          <a:bodyPr wrap="square" rtlCol="0">
            <a:spAutoFit/>
          </a:bodyPr>
          <a:lstStyle/>
          <a:p>
            <a:r>
              <a:rPr lang="en-US" altLang="zh-CN" b="1" dirty="0" smtClean="0">
                <a:solidFill>
                  <a:srgbClr val="FF0000"/>
                </a:solidFill>
              </a:rPr>
              <a:t>3.</a:t>
            </a:r>
            <a:endParaRPr lang="zh-CN" altLang="en-US" b="1" dirty="0">
              <a:solidFill>
                <a:srgbClr val="FF0000"/>
              </a:solidFill>
            </a:endParaRPr>
          </a:p>
        </p:txBody>
      </p:sp>
      <p:sp>
        <p:nvSpPr>
          <p:cNvPr id="7" name="文本框 6"/>
          <p:cNvSpPr txBox="1"/>
          <p:nvPr/>
        </p:nvSpPr>
        <p:spPr>
          <a:xfrm>
            <a:off x="4008047" y="4512212"/>
            <a:ext cx="478302" cy="369332"/>
          </a:xfrm>
          <a:prstGeom prst="rect">
            <a:avLst/>
          </a:prstGeom>
          <a:noFill/>
        </p:spPr>
        <p:txBody>
          <a:bodyPr wrap="square" rtlCol="0">
            <a:spAutoFit/>
          </a:bodyPr>
          <a:lstStyle/>
          <a:p>
            <a:r>
              <a:rPr lang="en-US" altLang="zh-CN" b="1" dirty="0">
                <a:solidFill>
                  <a:srgbClr val="FF0000"/>
                </a:solidFill>
              </a:rPr>
              <a:t>4</a:t>
            </a:r>
            <a:r>
              <a:rPr lang="en-US" altLang="zh-CN" b="1" dirty="0" smtClean="0">
                <a:solidFill>
                  <a:srgbClr val="FF0000"/>
                </a:solidFill>
              </a:rPr>
              <a:t>.</a:t>
            </a:r>
            <a:endParaRPr lang="zh-CN" altLang="en-US" b="1" dirty="0">
              <a:solidFill>
                <a:srgbClr val="FF0000"/>
              </a:solidFill>
            </a:endParaRPr>
          </a:p>
        </p:txBody>
      </p:sp>
      <p:sp>
        <p:nvSpPr>
          <p:cNvPr id="9" name="内容占位符 2"/>
          <p:cNvSpPr txBox="1"/>
          <p:nvPr/>
        </p:nvSpPr>
        <p:spPr>
          <a:xfrm>
            <a:off x="609601" y="1594924"/>
            <a:ext cx="1514622" cy="374556"/>
          </a:xfrm>
        </p:spPr>
        <p:txBody>
          <a:bodyPr>
            <a:normAutofit fontScale="97500"/>
          </a:bodyPr>
          <a:lstStyle>
            <a:lvl1pPr marL="228600" indent="-228600" algn="l" defTabSz="914400" rtl="0" eaLnBrk="1" latinLnBrk="0" hangingPunct="1">
              <a:lnSpc>
                <a:spcPct val="90000"/>
              </a:lnSpc>
              <a:spcBef>
                <a:spcPts val="1000"/>
              </a:spcBef>
              <a:buFont typeface="Arial" panose="020B0604020202020204" pitchFamily="34" charset="0"/>
              <a:buChar char="•"/>
              <a:defRPr sz="2965" kern="1200" baseline="0">
                <a:solidFill>
                  <a:schemeClr val="bg1">
                    <a:lumMod val="95000"/>
                  </a:schemeClr>
                </a:solidFill>
                <a:latin typeface="Verdana" panose="020B0604030504040204" pitchFamily="34" charset="0"/>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540" kern="1200" baseline="0">
                <a:solidFill>
                  <a:schemeClr val="bg1">
                    <a:lumMod val="95000"/>
                  </a:schemeClr>
                </a:solidFill>
                <a:latin typeface="Verdana" panose="020B0604030504040204" pitchFamily="34" charset="0"/>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115" kern="1200" baseline="0">
                <a:solidFill>
                  <a:schemeClr val="bg1">
                    <a:lumMod val="95000"/>
                  </a:schemeClr>
                </a:solidFill>
                <a:latin typeface="Verdana" panose="020B0604030504040204" pitchFamily="34" charset="0"/>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5" kern="1200" baseline="0">
                <a:solidFill>
                  <a:schemeClr val="bg1">
                    <a:lumMod val="95000"/>
                  </a:schemeClr>
                </a:solidFill>
                <a:latin typeface="Verdana" panose="020B0604030504040204" pitchFamily="34" charset="0"/>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5" kern="1200" baseline="0">
                <a:solidFill>
                  <a:schemeClr val="bg1">
                    <a:lumMod val="95000"/>
                  </a:schemeClr>
                </a:solidFill>
                <a:latin typeface="Verdana" panose="020B060403050404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b="1" dirty="0" smtClean="0">
                <a:solidFill>
                  <a:schemeClr val="bg1"/>
                </a:solidFill>
              </a:rPr>
              <a:t>方法二：</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smtClean="0">
                <a:solidFill>
                  <a:schemeClr val="accent2">
                    <a:lumMod val="20000"/>
                    <a:lumOff val="80000"/>
                  </a:schemeClr>
                </a:solidFill>
              </a:rPr>
              <a:t>单元功能</a:t>
            </a:r>
            <a:r>
              <a:rPr lang="en-US" altLang="zh-CN" b="1" dirty="0" smtClean="0">
                <a:solidFill>
                  <a:schemeClr val="accent2">
                    <a:lumMod val="20000"/>
                    <a:lumOff val="80000"/>
                  </a:schemeClr>
                </a:solidFill>
              </a:rPr>
              <a:t>——</a:t>
            </a:r>
            <a:r>
              <a:rPr lang="zh-CN" altLang="en-US" b="1" dirty="0" smtClean="0">
                <a:solidFill>
                  <a:schemeClr val="accent2">
                    <a:lumMod val="20000"/>
                    <a:lumOff val="80000"/>
                  </a:schemeClr>
                </a:solidFill>
              </a:rPr>
              <a:t>分匹配模式出价</a:t>
            </a:r>
          </a:p>
        </p:txBody>
      </p:sp>
      <p:sp>
        <p:nvSpPr>
          <p:cNvPr id="13" name="矩形 12"/>
          <p:cNvSpPr/>
          <p:nvPr/>
        </p:nvSpPr>
        <p:spPr>
          <a:xfrm>
            <a:off x="762368" y="1486718"/>
            <a:ext cx="10438680" cy="417807"/>
          </a:xfrm>
          <a:prstGeom prst="rect">
            <a:avLst/>
          </a:prstGeom>
        </p:spPr>
        <p:txBody>
          <a:bodyPr wrap="square">
            <a:spAutoFit/>
          </a:bodyPr>
          <a:lstStyle/>
          <a:p>
            <a:r>
              <a:rPr lang="zh-CN" altLang="en-US" sz="2115" b="1" dirty="0" smtClean="0">
                <a:solidFill>
                  <a:schemeClr val="bg1">
                    <a:lumMod val="95000"/>
                  </a:schemeClr>
                </a:solidFill>
                <a:latin typeface="微软雅黑" panose="020B0503020204020204" pitchFamily="34" charset="-122"/>
                <a:ea typeface="微软雅黑" panose="020B0503020204020204" pitchFamily="34" charset="-122"/>
              </a:rPr>
              <a:t>分匹配模式出价：即可在同一单元中，对关键词根据匹配模式出不同的价格。入口一：</a:t>
            </a:r>
            <a:endParaRPr lang="en-US" altLang="zh-CN" sz="2115" b="1" dirty="0" smtClean="0">
              <a:solidFill>
                <a:schemeClr val="bg1">
                  <a:lumMod val="95000"/>
                </a:schemeClr>
              </a:solidFill>
              <a:latin typeface="微软雅黑" panose="020B0503020204020204" pitchFamily="34" charset="-122"/>
              <a:ea typeface="微软雅黑" panose="020B0503020204020204" pitchFamily="34" charset="-122"/>
            </a:endParaRPr>
          </a:p>
        </p:txBody>
      </p:sp>
      <p:pic>
        <p:nvPicPr>
          <p:cNvPr id="16" name="内容占位符 3"/>
          <p:cNvPicPr>
            <a:picLocks noGrp="1" noChangeAspect="1"/>
          </p:cNvPicPr>
          <p:nvPr>
            <p:ph idx="1"/>
          </p:nvPr>
        </p:nvPicPr>
        <p:blipFill>
          <a:blip r:embed="rId2" cstate="print"/>
          <a:stretch>
            <a:fillRect/>
          </a:stretch>
        </p:blipFill>
        <p:spPr>
          <a:xfrm>
            <a:off x="189312" y="1950469"/>
            <a:ext cx="11858995" cy="4782867"/>
          </a:xfrm>
          <a:prstGeom prst="rect">
            <a:avLst/>
          </a:prstGeom>
        </p:spPr>
      </p:pic>
      <p:pic>
        <p:nvPicPr>
          <p:cNvPr id="17" name="图片 16"/>
          <p:cNvPicPr>
            <a:picLocks noChangeAspect="1"/>
          </p:cNvPicPr>
          <p:nvPr/>
        </p:nvPicPr>
        <p:blipFill>
          <a:blip r:embed="rId3" cstate="print"/>
          <a:stretch>
            <a:fillRect/>
          </a:stretch>
        </p:blipFill>
        <p:spPr>
          <a:xfrm>
            <a:off x="4437727" y="5022102"/>
            <a:ext cx="2795580" cy="1711234"/>
          </a:xfrm>
          <a:prstGeom prst="rect">
            <a:avLst/>
          </a:prstGeom>
        </p:spPr>
      </p:pic>
      <p:sp>
        <p:nvSpPr>
          <p:cNvPr id="3" name="矩形 2"/>
          <p:cNvSpPr/>
          <p:nvPr/>
        </p:nvSpPr>
        <p:spPr>
          <a:xfrm>
            <a:off x="11704320" y="5133703"/>
            <a:ext cx="300446" cy="2873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437727" y="5048228"/>
            <a:ext cx="2795580" cy="16138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1301385" y="5092728"/>
            <a:ext cx="359394" cy="369332"/>
          </a:xfrm>
          <a:prstGeom prst="rect">
            <a:avLst/>
          </a:prstGeom>
          <a:noFill/>
        </p:spPr>
        <p:txBody>
          <a:bodyPr wrap="none" rtlCol="0">
            <a:spAutoFit/>
          </a:bodyPr>
          <a:lstStyle/>
          <a:p>
            <a:r>
              <a:rPr lang="en-US" altLang="zh-CN" b="1" dirty="0" smtClean="0">
                <a:solidFill>
                  <a:srgbClr val="FF0000"/>
                </a:solidFill>
              </a:rPr>
              <a:t>2.</a:t>
            </a:r>
            <a:endParaRPr lang="zh-CN" altLang="en-US" b="1" dirty="0">
              <a:solidFill>
                <a:srgbClr val="FF0000"/>
              </a:solidFill>
            </a:endParaRPr>
          </a:p>
        </p:txBody>
      </p:sp>
      <p:sp>
        <p:nvSpPr>
          <p:cNvPr id="18" name="文本框 17"/>
          <p:cNvSpPr txBox="1"/>
          <p:nvPr/>
        </p:nvSpPr>
        <p:spPr>
          <a:xfrm>
            <a:off x="4114338" y="5019367"/>
            <a:ext cx="362600" cy="369332"/>
          </a:xfrm>
          <a:prstGeom prst="rect">
            <a:avLst/>
          </a:prstGeom>
          <a:noFill/>
        </p:spPr>
        <p:txBody>
          <a:bodyPr wrap="none" rtlCol="0">
            <a:spAutoFit/>
          </a:bodyPr>
          <a:lstStyle/>
          <a:p>
            <a:r>
              <a:rPr lang="en-US" altLang="zh-CN" b="1" dirty="0">
                <a:solidFill>
                  <a:srgbClr val="FF0000"/>
                </a:solidFill>
              </a:rPr>
              <a:t>3</a:t>
            </a:r>
            <a:r>
              <a:rPr lang="en-US" altLang="zh-CN" b="1" dirty="0" smtClean="0">
                <a:solidFill>
                  <a:srgbClr val="FF0000"/>
                </a:solidFill>
              </a:rPr>
              <a:t>.</a:t>
            </a:r>
            <a:endParaRPr lang="zh-CN" altLang="en-US" b="1" dirty="0">
              <a:solidFill>
                <a:srgbClr val="FF0000"/>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smtClean="0">
                <a:solidFill>
                  <a:schemeClr val="accent2">
                    <a:lumMod val="20000"/>
                    <a:lumOff val="80000"/>
                  </a:schemeClr>
                </a:solidFill>
              </a:rPr>
              <a:t>单元功能</a:t>
            </a:r>
            <a:r>
              <a:rPr lang="en-US" altLang="zh-CN" b="1" dirty="0" smtClean="0">
                <a:solidFill>
                  <a:schemeClr val="accent2">
                    <a:lumMod val="20000"/>
                    <a:lumOff val="80000"/>
                  </a:schemeClr>
                </a:solidFill>
              </a:rPr>
              <a:t>——</a:t>
            </a:r>
            <a:r>
              <a:rPr lang="zh-CN" altLang="en-US" b="1" dirty="0" smtClean="0">
                <a:solidFill>
                  <a:schemeClr val="accent2">
                    <a:lumMod val="20000"/>
                    <a:lumOff val="80000"/>
                  </a:schemeClr>
                </a:solidFill>
              </a:rPr>
              <a:t>分匹配模式出价</a:t>
            </a:r>
          </a:p>
        </p:txBody>
      </p:sp>
      <p:sp>
        <p:nvSpPr>
          <p:cNvPr id="5" name="矩形 4"/>
          <p:cNvSpPr/>
          <p:nvPr/>
        </p:nvSpPr>
        <p:spPr>
          <a:xfrm>
            <a:off x="1088939" y="1323773"/>
            <a:ext cx="9135834" cy="523028"/>
          </a:xfrm>
          <a:prstGeom prst="rect">
            <a:avLst/>
          </a:prstGeom>
        </p:spPr>
        <p:txBody>
          <a:bodyPr wrap="none">
            <a:spAutoFit/>
          </a:bodyPr>
          <a:lstStyle/>
          <a:p>
            <a:pPr>
              <a:lnSpc>
                <a:spcPct val="150000"/>
              </a:lnSpc>
            </a:pPr>
            <a:r>
              <a:rPr lang="zh-CN" altLang="en-US" sz="2115" b="1" dirty="0" smtClean="0">
                <a:solidFill>
                  <a:schemeClr val="bg1">
                    <a:lumMod val="95000"/>
                  </a:schemeClr>
                </a:solidFill>
                <a:latin typeface="微软雅黑" panose="020B0503020204020204" pitchFamily="34" charset="-122"/>
                <a:ea typeface="微软雅黑" panose="020B0503020204020204" pitchFamily="34" charset="-122"/>
              </a:rPr>
              <a:t>入口二：</a:t>
            </a: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选定词和网址</a:t>
            </a:r>
            <a:r>
              <a:rPr lang="en-US" altLang="zh-CN" dirty="0" smtClean="0">
                <a:solidFill>
                  <a:schemeClr val="bg1">
                    <a:lumMod val="95000"/>
                  </a:schemeClr>
                </a:solidFill>
                <a:latin typeface="微软雅黑" panose="020B0503020204020204" pitchFamily="34" charset="-122"/>
                <a:ea typeface="微软雅黑" panose="020B0503020204020204" pitchFamily="34" charset="-122"/>
              </a:rPr>
              <a:t>—</a:t>
            </a: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关键词，点击出价系数计算器，再点击匹配模式，修改后保存</a:t>
            </a:r>
          </a:p>
        </p:txBody>
      </p:sp>
      <p:pic>
        <p:nvPicPr>
          <p:cNvPr id="7" name="图片 6"/>
          <p:cNvPicPr>
            <a:picLocks noChangeAspect="1"/>
          </p:cNvPicPr>
          <p:nvPr/>
        </p:nvPicPr>
        <p:blipFill>
          <a:blip r:embed="rId3" cstate="print"/>
          <a:stretch>
            <a:fillRect/>
          </a:stretch>
        </p:blipFill>
        <p:spPr>
          <a:xfrm>
            <a:off x="169814" y="1850273"/>
            <a:ext cx="11865429" cy="4901724"/>
          </a:xfrm>
          <a:prstGeom prst="rect">
            <a:avLst/>
          </a:prstGeom>
        </p:spPr>
      </p:pic>
      <p:pic>
        <p:nvPicPr>
          <p:cNvPr id="8" name="图片 7"/>
          <p:cNvPicPr>
            <a:picLocks noChangeAspect="1"/>
          </p:cNvPicPr>
          <p:nvPr/>
        </p:nvPicPr>
        <p:blipFill>
          <a:blip r:embed="rId4" cstate="print"/>
          <a:stretch>
            <a:fillRect/>
          </a:stretch>
        </p:blipFill>
        <p:spPr>
          <a:xfrm>
            <a:off x="5565107" y="2171033"/>
            <a:ext cx="4231489" cy="3842192"/>
          </a:xfrm>
          <a:prstGeom prst="rect">
            <a:avLst/>
          </a:prstGeom>
        </p:spPr>
      </p:pic>
      <p:sp>
        <p:nvSpPr>
          <p:cNvPr id="3" name="矩形 2"/>
          <p:cNvSpPr/>
          <p:nvPr/>
        </p:nvSpPr>
        <p:spPr>
          <a:xfrm>
            <a:off x="5656856" y="2171033"/>
            <a:ext cx="4139740" cy="369419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箭头连接符 5"/>
          <p:cNvCxnSpPr/>
          <p:nvPr/>
        </p:nvCxnSpPr>
        <p:spPr>
          <a:xfrm flipH="1" flipV="1">
            <a:off x="9888345" y="2612571"/>
            <a:ext cx="1411335" cy="147955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885103" y="4650377"/>
            <a:ext cx="1591495" cy="369332"/>
          </a:xfrm>
          <a:prstGeom prst="rect">
            <a:avLst/>
          </a:prstGeom>
          <a:noFill/>
        </p:spPr>
        <p:txBody>
          <a:bodyPr wrap="square" rtlCol="0">
            <a:spAutoFit/>
          </a:bodyPr>
          <a:lstStyle/>
          <a:p>
            <a:r>
              <a:rPr lang="en-US" altLang="zh-CN" dirty="0" smtClean="0">
                <a:solidFill>
                  <a:srgbClr val="FF0000"/>
                </a:solidFill>
              </a:rPr>
              <a:t>3.</a:t>
            </a:r>
            <a:r>
              <a:rPr lang="zh-CN" altLang="en-US" sz="1600" dirty="0" smtClean="0">
                <a:solidFill>
                  <a:srgbClr val="FF0000"/>
                </a:solidFill>
                <a:latin typeface="微软雅黑" panose="020B0503020204020204" pitchFamily="34" charset="-122"/>
                <a:ea typeface="微软雅黑" panose="020B0503020204020204" pitchFamily="34" charset="-122"/>
              </a:rPr>
              <a:t>点击修改</a:t>
            </a:r>
            <a:endParaRPr lang="zh-CN" altLang="en-US" sz="1600"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5121"/>
            <a:ext cx="10362863" cy="961722"/>
          </a:xfrm>
        </p:spPr>
        <p:txBody>
          <a:bodyPr>
            <a:normAutofit/>
          </a:bodyPr>
          <a:lstStyle/>
          <a:p>
            <a:r>
              <a:rPr lang="zh-CN" altLang="en-US" sz="4655" b="1" dirty="0" smtClean="0">
                <a:solidFill>
                  <a:schemeClr val="accent2">
                    <a:lumMod val="20000"/>
                    <a:lumOff val="80000"/>
                  </a:schemeClr>
                </a:solidFill>
              </a:rPr>
              <a:t>单元功能</a:t>
            </a:r>
            <a:r>
              <a:rPr lang="en-US" altLang="zh-CN" sz="4655" b="1" dirty="0" smtClean="0">
                <a:solidFill>
                  <a:schemeClr val="accent2">
                    <a:lumMod val="20000"/>
                    <a:lumOff val="80000"/>
                  </a:schemeClr>
                </a:solidFill>
              </a:rPr>
              <a:t>——</a:t>
            </a:r>
            <a:r>
              <a:rPr lang="zh-CN" altLang="en-US" sz="2965" b="1" dirty="0" smtClean="0">
                <a:solidFill>
                  <a:schemeClr val="accent2">
                    <a:lumMod val="20000"/>
                    <a:lumOff val="80000"/>
                  </a:schemeClr>
                </a:solidFill>
              </a:rPr>
              <a:t>分匹配模式出价（出价系数范围）</a:t>
            </a:r>
          </a:p>
        </p:txBody>
      </p:sp>
      <p:sp>
        <p:nvSpPr>
          <p:cNvPr id="20" name="矩形 19"/>
          <p:cNvSpPr/>
          <p:nvPr/>
        </p:nvSpPr>
        <p:spPr>
          <a:xfrm>
            <a:off x="762368" y="1808236"/>
            <a:ext cx="11277243" cy="523028"/>
          </a:xfrm>
          <a:prstGeom prst="rect">
            <a:avLst/>
          </a:prstGeom>
        </p:spPr>
        <p:txBody>
          <a:bodyPr wrap="square">
            <a:spAutoFit/>
          </a:bodyPr>
          <a:lstStyle/>
          <a:p>
            <a:pPr>
              <a:lnSpc>
                <a:spcPct val="150000"/>
              </a:lnSpc>
            </a:pPr>
            <a:r>
              <a:rPr lang="zh-CN" altLang="en-US" sz="2115" dirty="0" smtClean="0">
                <a:solidFill>
                  <a:srgbClr val="FFFF00"/>
                </a:solidFill>
                <a:latin typeface="微软雅黑" panose="020B0503020204020204" pitchFamily="34" charset="-122"/>
                <a:ea typeface="微软雅黑" panose="020B0503020204020204" pitchFamily="34" charset="-122"/>
              </a:rPr>
              <a:t>首次启用</a:t>
            </a:r>
            <a:r>
              <a:rPr lang="zh-CN" altLang="en-US" sz="2115" dirty="0" smtClean="0">
                <a:solidFill>
                  <a:schemeClr val="bg1"/>
                </a:solidFill>
                <a:latin typeface="微软雅黑" panose="020B0503020204020204" pitchFamily="34" charset="-122"/>
                <a:ea typeface="微软雅黑" panose="020B0503020204020204" pitchFamily="34" charset="-122"/>
              </a:rPr>
              <a:t>分匹配出价功能</a:t>
            </a:r>
            <a:r>
              <a:rPr lang="zh-CN" altLang="en-US" sz="2115" dirty="0">
                <a:solidFill>
                  <a:schemeClr val="bg1"/>
                </a:solidFill>
                <a:latin typeface="微软雅黑" panose="020B0503020204020204" pitchFamily="34" charset="-122"/>
                <a:ea typeface="微软雅黑" panose="020B0503020204020204" pitchFamily="34" charset="-122"/>
              </a:rPr>
              <a:t>，默认</a:t>
            </a:r>
            <a:r>
              <a:rPr lang="zh-CN" altLang="en-US" sz="2115" dirty="0" smtClean="0">
                <a:solidFill>
                  <a:schemeClr val="bg1"/>
                </a:solidFill>
                <a:latin typeface="微软雅黑" panose="020B0503020204020204" pitchFamily="34" charset="-122"/>
                <a:ea typeface="微软雅黑" panose="020B0503020204020204" pitchFamily="34" charset="-122"/>
              </a:rPr>
              <a:t>值为  </a:t>
            </a:r>
            <a:r>
              <a:rPr lang="en-US" altLang="zh-CN" sz="2115" dirty="0" smtClean="0">
                <a:solidFill>
                  <a:schemeClr val="bg1"/>
                </a:solidFill>
                <a:latin typeface="微软雅黑" panose="020B0503020204020204" pitchFamily="34" charset="-122"/>
                <a:ea typeface="微软雅黑" panose="020B0503020204020204" pitchFamily="34" charset="-122"/>
              </a:rPr>
              <a:t>1.2</a:t>
            </a:r>
            <a:r>
              <a:rPr lang="zh-CN" altLang="en-US" sz="2115" dirty="0">
                <a:solidFill>
                  <a:schemeClr val="bg1"/>
                </a:solidFill>
                <a:latin typeface="微软雅黑" panose="020B0503020204020204" pitchFamily="34" charset="-122"/>
                <a:ea typeface="微软雅黑" panose="020B0503020204020204" pitchFamily="34" charset="-122"/>
              </a:rPr>
              <a:t>：</a:t>
            </a:r>
            <a:r>
              <a:rPr lang="en-US" altLang="zh-CN" sz="2115" dirty="0">
                <a:solidFill>
                  <a:schemeClr val="bg1"/>
                </a:solidFill>
                <a:latin typeface="微软雅黑" panose="020B0503020204020204" pitchFamily="34" charset="-122"/>
                <a:ea typeface="微软雅黑" panose="020B0503020204020204" pitchFamily="34" charset="-122"/>
              </a:rPr>
              <a:t>1</a:t>
            </a:r>
            <a:r>
              <a:rPr lang="zh-CN" altLang="en-US" sz="2115" dirty="0">
                <a:solidFill>
                  <a:schemeClr val="bg1"/>
                </a:solidFill>
                <a:latin typeface="微软雅黑" panose="020B0503020204020204" pitchFamily="34" charset="-122"/>
                <a:ea typeface="微软雅黑" panose="020B0503020204020204" pitchFamily="34" charset="-122"/>
              </a:rPr>
              <a:t>：</a:t>
            </a:r>
            <a:r>
              <a:rPr lang="en-US" altLang="zh-CN" sz="2115" dirty="0">
                <a:solidFill>
                  <a:schemeClr val="bg1"/>
                </a:solidFill>
                <a:latin typeface="微软雅黑" panose="020B0503020204020204" pitchFamily="34" charset="-122"/>
                <a:ea typeface="微软雅黑" panose="020B0503020204020204" pitchFamily="34" charset="-122"/>
              </a:rPr>
              <a:t>0.8</a:t>
            </a:r>
            <a:endParaRPr lang="zh-CN" altLang="en-US" sz="2115"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5945291" y="2902657"/>
            <a:ext cx="6094320" cy="2533386"/>
          </a:xfrm>
          <a:prstGeom prst="rect">
            <a:avLst/>
          </a:prstGeom>
        </p:spPr>
        <p:txBody>
          <a:bodyPr>
            <a:spAutoFit/>
          </a:bodyPr>
          <a:lstStyle/>
          <a:p>
            <a:pPr>
              <a:lnSpc>
                <a:spcPct val="150000"/>
              </a:lnSpc>
              <a:buFont typeface="Wingdings" panose="05000000000000000000" pitchFamily="2" charset="2"/>
              <a:buChar char="l"/>
            </a:pPr>
            <a:r>
              <a:rPr lang="zh-CN" altLang="en-US" sz="2115"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chemeClr val="bg1"/>
                </a:solidFill>
                <a:latin typeface="PingFangSC-Regular"/>
              </a:rPr>
              <a:t>精确</a:t>
            </a:r>
            <a:r>
              <a:rPr lang="zh-CN" altLang="en-US" dirty="0">
                <a:solidFill>
                  <a:schemeClr val="bg1"/>
                </a:solidFill>
                <a:latin typeface="PingFangSC-Regular"/>
              </a:rPr>
              <a:t>出价系数 </a:t>
            </a:r>
            <a:r>
              <a:rPr lang="en-US" altLang="zh-CN" dirty="0">
                <a:solidFill>
                  <a:schemeClr val="bg1"/>
                </a:solidFill>
                <a:latin typeface="PingFangSC-Regular"/>
              </a:rPr>
              <a:t>&gt;= </a:t>
            </a:r>
            <a:r>
              <a:rPr lang="zh-CN" altLang="en-US" dirty="0">
                <a:solidFill>
                  <a:schemeClr val="bg1"/>
                </a:solidFill>
                <a:latin typeface="PingFangSC-Regular"/>
              </a:rPr>
              <a:t>短语出价系数 </a:t>
            </a:r>
            <a:r>
              <a:rPr lang="en-US" altLang="zh-CN" dirty="0">
                <a:solidFill>
                  <a:schemeClr val="bg1"/>
                </a:solidFill>
                <a:latin typeface="PingFangSC-Regular"/>
              </a:rPr>
              <a:t>&gt;= </a:t>
            </a:r>
            <a:r>
              <a:rPr lang="zh-CN" altLang="en-US" dirty="0">
                <a:solidFill>
                  <a:schemeClr val="bg1"/>
                </a:solidFill>
                <a:latin typeface="PingFangSC-Regular"/>
              </a:rPr>
              <a:t>广泛出价系数</a:t>
            </a:r>
            <a:endParaRPr lang="zh-CN" altLang="en-US" dirty="0">
              <a:solidFill>
                <a:schemeClr val="bg1"/>
              </a:solidFill>
            </a:endParaRPr>
          </a:p>
          <a:p>
            <a:pPr>
              <a:lnSpc>
                <a:spcPct val="150000"/>
              </a:lnSpc>
              <a:buFont typeface="Wingdings" panose="05000000000000000000" pitchFamily="2" charset="2"/>
              <a:buChar char="l"/>
            </a:pPr>
            <a:r>
              <a:rPr lang="zh-CN" altLang="en-US" sz="2115" dirty="0" smtClean="0">
                <a:solidFill>
                  <a:schemeClr val="bg1"/>
                </a:solidFill>
                <a:latin typeface="微软雅黑" panose="020B0503020204020204" pitchFamily="34" charset="-122"/>
                <a:ea typeface="微软雅黑" panose="020B0503020204020204" pitchFamily="34" charset="-122"/>
              </a:rPr>
              <a:t>  出价系数范围：</a:t>
            </a:r>
          </a:p>
          <a:p>
            <a:pPr marL="914400" lvl="1" indent="-457200">
              <a:lnSpc>
                <a:spcPct val="150000"/>
              </a:lnSpc>
              <a:buFont typeface="Arial" panose="020B0604020202020204" pitchFamily="34" charset="0"/>
              <a:buChar char="•"/>
            </a:pPr>
            <a:r>
              <a:rPr lang="zh-CN" altLang="en-US" sz="2115" dirty="0" smtClean="0">
                <a:solidFill>
                  <a:schemeClr val="bg1"/>
                </a:solidFill>
                <a:latin typeface="微软雅黑" panose="020B0503020204020204" pitchFamily="34" charset="-122"/>
                <a:ea typeface="微软雅黑" panose="020B0503020204020204" pitchFamily="34" charset="-122"/>
              </a:rPr>
              <a:t>精确出价系数范围：</a:t>
            </a:r>
            <a:r>
              <a:rPr lang="en-US" altLang="zh-CN" sz="2115" dirty="0" smtClean="0">
                <a:solidFill>
                  <a:schemeClr val="bg1"/>
                </a:solidFill>
                <a:latin typeface="微软雅黑" panose="020B0503020204020204" pitchFamily="34" charset="-122"/>
                <a:ea typeface="微软雅黑" panose="020B0503020204020204" pitchFamily="34" charset="-122"/>
              </a:rPr>
              <a:t>1~10</a:t>
            </a:r>
          </a:p>
          <a:p>
            <a:pPr marL="914400" lvl="1" indent="-457200">
              <a:lnSpc>
                <a:spcPct val="150000"/>
              </a:lnSpc>
              <a:buFont typeface="Arial" panose="020B0604020202020204" pitchFamily="34" charset="0"/>
              <a:buChar char="•"/>
            </a:pPr>
            <a:r>
              <a:rPr lang="zh-CN" altLang="en-US" sz="2115" dirty="0" smtClean="0">
                <a:solidFill>
                  <a:schemeClr val="bg1"/>
                </a:solidFill>
                <a:latin typeface="微软雅黑" panose="020B0503020204020204" pitchFamily="34" charset="-122"/>
                <a:ea typeface="微软雅黑" panose="020B0503020204020204" pitchFamily="34" charset="-122"/>
              </a:rPr>
              <a:t>短语出价系数范围：</a:t>
            </a:r>
            <a:r>
              <a:rPr lang="en-US" altLang="zh-CN" sz="2115" dirty="0" smtClean="0">
                <a:solidFill>
                  <a:schemeClr val="bg1"/>
                </a:solidFill>
                <a:latin typeface="微软雅黑" panose="020B0503020204020204" pitchFamily="34" charset="-122"/>
                <a:ea typeface="微软雅黑" panose="020B0503020204020204" pitchFamily="34" charset="-122"/>
              </a:rPr>
              <a:t>0.1~1.2</a:t>
            </a:r>
          </a:p>
          <a:p>
            <a:pPr marL="914400" lvl="1" indent="-457200">
              <a:lnSpc>
                <a:spcPct val="150000"/>
              </a:lnSpc>
              <a:buFont typeface="Arial" panose="020B0604020202020204" pitchFamily="34" charset="0"/>
              <a:buChar char="•"/>
            </a:pPr>
            <a:r>
              <a:rPr lang="zh-CN" altLang="en-US" sz="2115" dirty="0" smtClean="0">
                <a:solidFill>
                  <a:schemeClr val="bg1"/>
                </a:solidFill>
                <a:latin typeface="微软雅黑" panose="020B0503020204020204" pitchFamily="34" charset="-122"/>
                <a:ea typeface="微软雅黑" panose="020B0503020204020204" pitchFamily="34" charset="-122"/>
              </a:rPr>
              <a:t>广泛出价</a:t>
            </a:r>
            <a:r>
              <a:rPr lang="zh-CN" altLang="en-US" sz="2115" dirty="0">
                <a:solidFill>
                  <a:schemeClr val="bg1"/>
                </a:solidFill>
                <a:latin typeface="微软雅黑" panose="020B0503020204020204" pitchFamily="34" charset="-122"/>
                <a:ea typeface="微软雅黑" panose="020B0503020204020204" pitchFamily="34" charset="-122"/>
              </a:rPr>
              <a:t>系数范围：</a:t>
            </a:r>
            <a:r>
              <a:rPr lang="en-US" altLang="zh-CN" sz="2115" dirty="0" smtClean="0">
                <a:solidFill>
                  <a:schemeClr val="bg1"/>
                </a:solidFill>
                <a:latin typeface="微软雅黑" panose="020B0503020204020204" pitchFamily="34" charset="-122"/>
                <a:ea typeface="微软雅黑" panose="020B0503020204020204" pitchFamily="34" charset="-122"/>
              </a:rPr>
              <a:t>0 ~1</a:t>
            </a:r>
            <a:endParaRPr lang="en-US" altLang="zh-CN" sz="2115"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print"/>
          <a:stretch>
            <a:fillRect/>
          </a:stretch>
        </p:blipFill>
        <p:spPr>
          <a:xfrm>
            <a:off x="874330" y="2902657"/>
            <a:ext cx="4664926" cy="285550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1" dirty="0" smtClean="0">
                <a:solidFill>
                  <a:schemeClr val="accent4">
                    <a:lumMod val="20000"/>
                    <a:lumOff val="80000"/>
                  </a:schemeClr>
                </a:solidFill>
              </a:rPr>
              <a:t>从百度推广阶段着手</a:t>
            </a:r>
          </a:p>
        </p:txBody>
      </p:sp>
      <p:sp>
        <p:nvSpPr>
          <p:cNvPr id="3" name="内容占位符 2"/>
          <p:cNvSpPr>
            <a:spLocks noGrp="1"/>
          </p:cNvSpPr>
          <p:nvPr>
            <p:ph idx="1"/>
          </p:nvPr>
        </p:nvSpPr>
        <p:spPr/>
        <p:txBody>
          <a:bodyPr/>
          <a:lstStyle/>
          <a:p>
            <a:r>
              <a:rPr lang="zh-CN" altLang="en-US" dirty="0" smtClean="0"/>
              <a:t>企业做搜索推广必先了解的几方面：</a:t>
            </a:r>
            <a:endParaRPr lang="zh-CN" altLang="en-US" dirty="0"/>
          </a:p>
        </p:txBody>
      </p:sp>
      <p:graphicFrame>
        <p:nvGraphicFramePr>
          <p:cNvPr id="8" name="表格 7"/>
          <p:cNvGraphicFramePr>
            <a:graphicFrameLocks noGrp="1"/>
          </p:cNvGraphicFramePr>
          <p:nvPr/>
        </p:nvGraphicFramePr>
        <p:xfrm>
          <a:off x="1295731" y="2514663"/>
          <a:ext cx="8533765" cy="3352165"/>
        </p:xfrm>
        <a:graphic>
          <a:graphicData uri="http://schemas.openxmlformats.org/drawingml/2006/table">
            <a:tbl>
              <a:tblPr firstRow="1" bandRow="1">
                <a:tableStyleId>{5DA37D80-6434-44D0-A028-1B22A696006F}</a:tableStyleId>
              </a:tblPr>
              <a:tblGrid>
                <a:gridCol w="5770245"/>
                <a:gridCol w="2763520"/>
              </a:tblGrid>
              <a:tr h="558800">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谁能来帮助企业实现推广？</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推广帐户</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r>
              <a:tr h="558165">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谁能将企业的推广信息管理好？</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帐户结构</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r>
              <a:tr h="559435">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谁决定了企业推广信息是否出现？</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关键词</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r>
              <a:tr h="558165">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谁决定了企业推广信息能否脱颖而出？</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创意</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r>
              <a:tr h="558800">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谁决定了企业推广信息能否名列前茅？</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排序与展现</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r>
              <a:tr h="558800">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谁能在企业制作和管理推广信息时提供帮助？</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c>
                  <a:txBody>
                    <a:bodyPr/>
                    <a:lstStyle/>
                    <a:p>
                      <a:r>
                        <a:rPr lang="zh-CN" altLang="en-US" sz="1905" b="1" dirty="0" smtClean="0">
                          <a:solidFill>
                            <a:schemeClr val="bg1"/>
                          </a:solidFill>
                          <a:latin typeface="微软雅黑" panose="020B0503020204020204" pitchFamily="34" charset="-122"/>
                          <a:ea typeface="微软雅黑" panose="020B0503020204020204" pitchFamily="34" charset="-122"/>
                        </a:rPr>
                        <a:t>工具箱</a:t>
                      </a:r>
                      <a:endParaRPr lang="zh-CN" altLang="en-US" sz="1905" b="1" dirty="0">
                        <a:solidFill>
                          <a:schemeClr val="bg1"/>
                        </a:solidFill>
                        <a:latin typeface="微软雅黑" panose="020B0503020204020204" pitchFamily="34" charset="-122"/>
                        <a:ea typeface="微软雅黑" panose="020B0503020204020204" pitchFamily="34" charset="-122"/>
                      </a:endParaRPr>
                    </a:p>
                  </a:txBody>
                  <a:tcPr marL="96756" marR="96756" marT="48378" marB="48378"/>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2">
                    <a:lumMod val="20000"/>
                    <a:lumOff val="80000"/>
                  </a:schemeClr>
                </a:solidFill>
              </a:rPr>
              <a:t>单元功能</a:t>
            </a:r>
            <a:r>
              <a:rPr lang="en-US" altLang="zh-CN" b="1" dirty="0" smtClean="0">
                <a:solidFill>
                  <a:schemeClr val="accent2">
                    <a:lumMod val="20000"/>
                    <a:lumOff val="80000"/>
                  </a:schemeClr>
                </a:solidFill>
              </a:rPr>
              <a:t>——</a:t>
            </a:r>
            <a:r>
              <a:rPr lang="zh-CN" altLang="en-US" b="1" dirty="0">
                <a:solidFill>
                  <a:schemeClr val="accent2">
                    <a:lumMod val="20000"/>
                    <a:lumOff val="80000"/>
                  </a:schemeClr>
                </a:solidFill>
              </a:rPr>
              <a:t>设备</a:t>
            </a:r>
            <a:r>
              <a:rPr lang="zh-CN" altLang="en-US" b="1" dirty="0" smtClean="0">
                <a:solidFill>
                  <a:schemeClr val="accent2">
                    <a:lumMod val="20000"/>
                    <a:lumOff val="80000"/>
                  </a:schemeClr>
                </a:solidFill>
              </a:rPr>
              <a:t>出价</a:t>
            </a:r>
          </a:p>
        </p:txBody>
      </p:sp>
      <p:pic>
        <p:nvPicPr>
          <p:cNvPr id="4" name="图片 3"/>
          <p:cNvPicPr>
            <a:picLocks noChangeAspect="1"/>
          </p:cNvPicPr>
          <p:nvPr/>
        </p:nvPicPr>
        <p:blipFill>
          <a:blip r:embed="rId2" cstate="print"/>
          <a:stretch>
            <a:fillRect/>
          </a:stretch>
        </p:blipFill>
        <p:spPr>
          <a:xfrm>
            <a:off x="185196" y="1629562"/>
            <a:ext cx="11856748" cy="5053104"/>
          </a:xfrm>
          <a:prstGeom prst="rect">
            <a:avLst/>
          </a:prstGeom>
        </p:spPr>
      </p:pic>
      <p:pic>
        <p:nvPicPr>
          <p:cNvPr id="11" name="图片 10"/>
          <p:cNvPicPr>
            <a:picLocks noChangeAspect="1"/>
          </p:cNvPicPr>
          <p:nvPr/>
        </p:nvPicPr>
        <p:blipFill>
          <a:blip r:embed="rId3" cstate="print"/>
          <a:stretch>
            <a:fillRect/>
          </a:stretch>
        </p:blipFill>
        <p:spPr>
          <a:xfrm>
            <a:off x="4167341" y="5531092"/>
            <a:ext cx="5698105" cy="1024964"/>
          </a:xfrm>
          <a:prstGeom prst="rect">
            <a:avLst/>
          </a:prstGeom>
        </p:spPr>
      </p:pic>
      <p:sp>
        <p:nvSpPr>
          <p:cNvPr id="13" name="矩形 12"/>
          <p:cNvSpPr/>
          <p:nvPr/>
        </p:nvSpPr>
        <p:spPr>
          <a:xfrm>
            <a:off x="11676184" y="5559228"/>
            <a:ext cx="323556" cy="3773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1277600" y="5550664"/>
            <a:ext cx="914400" cy="369332"/>
          </a:xfrm>
          <a:prstGeom prst="rect">
            <a:avLst/>
          </a:prstGeom>
          <a:noFill/>
        </p:spPr>
        <p:txBody>
          <a:bodyPr wrap="square" rtlCol="0">
            <a:spAutoFit/>
          </a:bodyPr>
          <a:lstStyle/>
          <a:p>
            <a:r>
              <a:rPr lang="en-US" altLang="zh-CN" b="1" dirty="0" smtClean="0">
                <a:solidFill>
                  <a:srgbClr val="FF0000"/>
                </a:solidFill>
              </a:rPr>
              <a:t>2</a:t>
            </a:r>
            <a:r>
              <a:rPr lang="en-US" altLang="zh-CN" dirty="0" smtClean="0">
                <a:solidFill>
                  <a:srgbClr val="FF0000"/>
                </a:solidFill>
              </a:rPr>
              <a:t>.</a:t>
            </a:r>
            <a:endParaRPr lang="zh-CN" altLang="en-US" dirty="0">
              <a:solidFill>
                <a:srgbClr val="FF0000"/>
              </a:solidFill>
            </a:endParaRPr>
          </a:p>
        </p:txBody>
      </p:sp>
      <p:sp>
        <p:nvSpPr>
          <p:cNvPr id="23" name="文本框 22"/>
          <p:cNvSpPr txBox="1"/>
          <p:nvPr/>
        </p:nvSpPr>
        <p:spPr>
          <a:xfrm>
            <a:off x="3864885" y="6019563"/>
            <a:ext cx="914400" cy="369332"/>
          </a:xfrm>
          <a:prstGeom prst="rect">
            <a:avLst/>
          </a:prstGeom>
          <a:noFill/>
        </p:spPr>
        <p:txBody>
          <a:bodyPr wrap="square" rtlCol="0">
            <a:spAutoFit/>
          </a:bodyPr>
          <a:lstStyle/>
          <a:p>
            <a:r>
              <a:rPr lang="en-US" altLang="zh-CN" b="1" dirty="0">
                <a:solidFill>
                  <a:srgbClr val="FF0000"/>
                </a:solidFill>
              </a:rPr>
              <a:t>4</a:t>
            </a:r>
            <a:r>
              <a:rPr lang="en-US" altLang="zh-CN" dirty="0" smtClean="0">
                <a:solidFill>
                  <a:srgbClr val="FF0000"/>
                </a:solidFill>
              </a:rPr>
              <a:t>.</a:t>
            </a:r>
            <a:endParaRPr lang="zh-CN" altLang="en-US" dirty="0">
              <a:solidFill>
                <a:srgbClr val="FF0000"/>
              </a:solidFill>
            </a:endParaRPr>
          </a:p>
        </p:txBody>
      </p:sp>
      <p:sp>
        <p:nvSpPr>
          <p:cNvPr id="24" name="文本框 23"/>
          <p:cNvSpPr txBox="1"/>
          <p:nvPr/>
        </p:nvSpPr>
        <p:spPr>
          <a:xfrm>
            <a:off x="3864885" y="5483071"/>
            <a:ext cx="914400" cy="369332"/>
          </a:xfrm>
          <a:prstGeom prst="rect">
            <a:avLst/>
          </a:prstGeom>
          <a:noFill/>
        </p:spPr>
        <p:txBody>
          <a:bodyPr wrap="square" rtlCol="0">
            <a:spAutoFit/>
          </a:bodyPr>
          <a:lstStyle/>
          <a:p>
            <a:r>
              <a:rPr lang="en-US" altLang="zh-CN" b="1" dirty="0">
                <a:solidFill>
                  <a:srgbClr val="FF0000"/>
                </a:solidFill>
              </a:rPr>
              <a:t>3</a:t>
            </a:r>
            <a:r>
              <a:rPr lang="en-US" altLang="zh-CN" dirty="0" smtClean="0">
                <a:solidFill>
                  <a:srgbClr val="FF0000"/>
                </a:solidFill>
              </a:rPr>
              <a:t>.</a:t>
            </a: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609600" y="1600200"/>
            <a:ext cx="10972801" cy="3437864"/>
          </a:xfrm>
          <a:prstGeom prst="rect">
            <a:avLst/>
          </a:prstGeom>
        </p:spPr>
        <p:txBody>
          <a:bodyPr>
            <a:spAutoFit/>
          </a:bodyPr>
          <a:lstStyle/>
          <a:p>
            <a:pPr marL="0" indent="0">
              <a:buNone/>
            </a:pPr>
            <a:r>
              <a:rPr lang="zh-CN" altLang="en-US" sz="2000" dirty="0" smtClean="0">
                <a:solidFill>
                  <a:schemeClr val="bg1"/>
                </a:solidFill>
                <a:latin typeface="PingFangSC-Regular"/>
              </a:rPr>
              <a:t>设备</a:t>
            </a:r>
            <a:r>
              <a:rPr lang="zh-CN" altLang="en-US" sz="2000" dirty="0">
                <a:solidFill>
                  <a:schemeClr val="bg1"/>
                </a:solidFill>
                <a:latin typeface="PingFangSC-Regular"/>
              </a:rPr>
              <a:t>出价基准分为“以移动设备出价为基准”、”以计算机设备出价为基准“</a:t>
            </a:r>
            <a:r>
              <a:rPr lang="en-US" altLang="zh-CN" sz="2000" dirty="0">
                <a:solidFill>
                  <a:schemeClr val="bg1"/>
                </a:solidFill>
                <a:latin typeface="PingFangSC-Regular"/>
              </a:rPr>
              <a:t>2</a:t>
            </a:r>
            <a:r>
              <a:rPr lang="zh-CN" altLang="en-US" sz="2000" dirty="0">
                <a:solidFill>
                  <a:schemeClr val="bg1"/>
                </a:solidFill>
                <a:latin typeface="PingFangSC-Regular"/>
              </a:rPr>
              <a:t>类，</a:t>
            </a:r>
            <a:r>
              <a:rPr lang="zh-CN" altLang="en-US" sz="2000" dirty="0" smtClean="0">
                <a:solidFill>
                  <a:schemeClr val="bg1"/>
                </a:solidFill>
                <a:latin typeface="PingFangSC-Regular"/>
              </a:rPr>
              <a:t>方便使用</a:t>
            </a:r>
            <a:r>
              <a:rPr lang="zh-CN" altLang="en-US" sz="2000" dirty="0">
                <a:solidFill>
                  <a:schemeClr val="bg1"/>
                </a:solidFill>
                <a:latin typeface="PingFangSC-Regular"/>
              </a:rPr>
              <a:t>同个计划管理多屏投放</a:t>
            </a:r>
            <a:r>
              <a:rPr lang="zh-CN" altLang="en-US" sz="2000" dirty="0" smtClean="0">
                <a:solidFill>
                  <a:schemeClr val="bg1"/>
                </a:solidFill>
                <a:latin typeface="PingFangSC-Regular"/>
              </a:rPr>
              <a:t>。</a:t>
            </a:r>
            <a:endParaRPr lang="en-US" altLang="zh-CN" sz="2000" dirty="0" smtClean="0">
              <a:solidFill>
                <a:schemeClr val="bg1"/>
              </a:solidFill>
              <a:latin typeface="PingFangSC-Regular"/>
            </a:endParaRPr>
          </a:p>
          <a:p>
            <a:pPr marL="0" indent="0">
              <a:buNone/>
            </a:pPr>
            <a:endParaRPr lang="zh-CN" altLang="en-US" sz="1400" dirty="0">
              <a:solidFill>
                <a:schemeClr val="bg1"/>
              </a:solidFill>
              <a:latin typeface="PingFangSC-Regular"/>
            </a:endParaRPr>
          </a:p>
          <a:p>
            <a:pPr marL="0" indent="0">
              <a:buNone/>
            </a:pPr>
            <a:r>
              <a:rPr lang="en-US" altLang="zh-CN" sz="2000" dirty="0">
                <a:solidFill>
                  <a:schemeClr val="bg1"/>
                </a:solidFill>
                <a:latin typeface="PingFangSC-Regular"/>
              </a:rPr>
              <a:t>1.</a:t>
            </a:r>
            <a:r>
              <a:rPr lang="zh-CN" altLang="en-US" sz="2000" dirty="0">
                <a:solidFill>
                  <a:schemeClr val="bg1"/>
                </a:solidFill>
                <a:latin typeface="PingFangSC-Regular"/>
              </a:rPr>
              <a:t>以移动出价为基准：单元及关键词的出价为移动设备上的出价，在计算机设备上您可以通过设置计算机出价系数来控制计算机</a:t>
            </a:r>
            <a:r>
              <a:rPr lang="zh-CN" altLang="en-US" sz="2000" dirty="0" smtClean="0">
                <a:solidFill>
                  <a:schemeClr val="bg1"/>
                </a:solidFill>
                <a:latin typeface="PingFangSC-Regular"/>
              </a:rPr>
              <a:t>出价</a:t>
            </a:r>
            <a:endParaRPr lang="en-US" altLang="zh-CN" sz="2000" dirty="0" smtClean="0">
              <a:solidFill>
                <a:schemeClr val="bg1"/>
              </a:solidFill>
              <a:latin typeface="PingFangSC-Regular"/>
            </a:endParaRPr>
          </a:p>
          <a:p>
            <a:pPr marL="0" indent="0">
              <a:buNone/>
            </a:pPr>
            <a:endParaRPr lang="zh-CN" altLang="en-US" sz="1600" dirty="0">
              <a:solidFill>
                <a:schemeClr val="bg1"/>
              </a:solidFill>
              <a:latin typeface="PingFangSC-Regular"/>
            </a:endParaRPr>
          </a:p>
          <a:p>
            <a:pPr marL="0" indent="0">
              <a:buNone/>
            </a:pPr>
            <a:r>
              <a:rPr lang="en-US" altLang="zh-CN" sz="2000" dirty="0">
                <a:solidFill>
                  <a:schemeClr val="bg1"/>
                </a:solidFill>
                <a:latin typeface="PingFangSC-Regular"/>
              </a:rPr>
              <a:t>2.</a:t>
            </a:r>
            <a:r>
              <a:rPr lang="zh-CN" altLang="en-US" sz="2000" dirty="0">
                <a:solidFill>
                  <a:schemeClr val="bg1"/>
                </a:solidFill>
                <a:latin typeface="PingFangSC-Regular"/>
              </a:rPr>
              <a:t>以计算机出价为基准：单元及关键词的出价为计算机设备上的出价，在移动设备上您可以通过设置移动出价系数来控制移动</a:t>
            </a:r>
            <a:r>
              <a:rPr lang="zh-CN" altLang="en-US" sz="2000" dirty="0" smtClean="0">
                <a:solidFill>
                  <a:schemeClr val="bg1"/>
                </a:solidFill>
                <a:latin typeface="PingFangSC-Regular"/>
              </a:rPr>
              <a:t>出价</a:t>
            </a:r>
            <a:endParaRPr lang="en-US" altLang="zh-CN" sz="2000" dirty="0" smtClean="0">
              <a:solidFill>
                <a:schemeClr val="bg1"/>
              </a:solidFill>
              <a:latin typeface="PingFangSC-Regular"/>
            </a:endParaRPr>
          </a:p>
          <a:p>
            <a:pPr marL="0" indent="0">
              <a:buNone/>
            </a:pPr>
            <a:endParaRPr lang="zh-CN" altLang="en-US" sz="1600" dirty="0">
              <a:solidFill>
                <a:schemeClr val="bg1"/>
              </a:solidFill>
              <a:latin typeface="PingFangSC-Regular"/>
            </a:endParaRPr>
          </a:p>
          <a:p>
            <a:pPr marL="0" indent="0">
              <a:buNone/>
            </a:pPr>
            <a:r>
              <a:rPr lang="zh-CN" altLang="en-US" sz="2000" dirty="0">
                <a:solidFill>
                  <a:schemeClr val="bg1"/>
                </a:solidFill>
                <a:latin typeface="PingFangSC-Regular"/>
              </a:rPr>
              <a:t>如果在设置系数后，设备的关键词出价超过 </a:t>
            </a:r>
            <a:r>
              <a:rPr lang="en-US" altLang="zh-CN" sz="2000" dirty="0">
                <a:solidFill>
                  <a:schemeClr val="bg1"/>
                </a:solidFill>
                <a:latin typeface="PingFangSC-Regular"/>
              </a:rPr>
              <a:t>999.99 </a:t>
            </a:r>
            <a:r>
              <a:rPr lang="zh-CN" altLang="en-US" sz="2000" dirty="0">
                <a:solidFill>
                  <a:schemeClr val="bg1"/>
                </a:solidFill>
                <a:latin typeface="PingFangSC-Regular"/>
              </a:rPr>
              <a:t>元，则系统自动使用 </a:t>
            </a:r>
            <a:r>
              <a:rPr lang="en-US" altLang="zh-CN" sz="2000" dirty="0">
                <a:solidFill>
                  <a:schemeClr val="bg1"/>
                </a:solidFill>
                <a:latin typeface="PingFangSC-Regular"/>
              </a:rPr>
              <a:t>999.99 </a:t>
            </a:r>
            <a:r>
              <a:rPr lang="zh-CN" altLang="en-US" sz="2000" dirty="0">
                <a:solidFill>
                  <a:schemeClr val="bg1"/>
                </a:solidFill>
                <a:latin typeface="PingFangSC-Regular"/>
              </a:rPr>
              <a:t>元。</a:t>
            </a:r>
            <a:endParaRPr lang="zh-CN" altLang="en-US" sz="2000" b="0" i="0" dirty="0">
              <a:solidFill>
                <a:schemeClr val="bg1"/>
              </a:solidFill>
              <a:effectLst/>
              <a:latin typeface="PingFangSC-Regular"/>
            </a:endParaRPr>
          </a:p>
        </p:txBody>
      </p:sp>
      <p:sp>
        <p:nvSpPr>
          <p:cNvPr id="5" name="标题 1"/>
          <p:cNvSpPr>
            <a:spLocks noGrp="1"/>
          </p:cNvSpPr>
          <p:nvPr>
            <p:ph type="title"/>
          </p:nvPr>
        </p:nvSpPr>
        <p:spPr/>
        <p:txBody>
          <a:bodyPr/>
          <a:lstStyle/>
          <a:p>
            <a:r>
              <a:rPr lang="zh-CN" altLang="en-US" b="1" dirty="0" smtClean="0">
                <a:solidFill>
                  <a:schemeClr val="accent2">
                    <a:lumMod val="20000"/>
                    <a:lumOff val="80000"/>
                  </a:schemeClr>
                </a:solidFill>
              </a:rPr>
              <a:t>单元功能</a:t>
            </a:r>
            <a:r>
              <a:rPr lang="en-US" altLang="zh-CN" b="1" dirty="0" smtClean="0">
                <a:solidFill>
                  <a:schemeClr val="accent2">
                    <a:lumMod val="20000"/>
                    <a:lumOff val="80000"/>
                  </a:schemeClr>
                </a:solidFill>
              </a:rPr>
              <a:t>——</a:t>
            </a:r>
            <a:r>
              <a:rPr lang="zh-CN" altLang="en-US" b="1" dirty="0">
                <a:solidFill>
                  <a:schemeClr val="accent2">
                    <a:lumMod val="20000"/>
                    <a:lumOff val="80000"/>
                  </a:schemeClr>
                </a:solidFill>
              </a:rPr>
              <a:t>设备</a:t>
            </a:r>
            <a:r>
              <a:rPr lang="zh-CN" altLang="en-US" b="1" dirty="0" smtClean="0">
                <a:solidFill>
                  <a:schemeClr val="accent2">
                    <a:lumMod val="20000"/>
                    <a:lumOff val="80000"/>
                  </a:schemeClr>
                </a:solidFill>
              </a:rPr>
              <a:t>出价</a:t>
            </a:r>
          </a:p>
        </p:txBody>
      </p:sp>
      <p:sp>
        <p:nvSpPr>
          <p:cNvPr id="6" name="内容占位符 2"/>
          <p:cNvSpPr txBox="1"/>
          <p:nvPr/>
        </p:nvSpPr>
        <p:spPr>
          <a:xfrm>
            <a:off x="609600" y="5401756"/>
            <a:ext cx="10743837" cy="930285"/>
          </a:xfr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965" kern="1200" baseline="0">
                <a:solidFill>
                  <a:schemeClr val="bg1">
                    <a:lumMod val="95000"/>
                  </a:schemeClr>
                </a:solidFill>
                <a:latin typeface="Verdana" panose="020B0604030504040204" pitchFamily="34" charset="0"/>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540" kern="1200" baseline="0">
                <a:solidFill>
                  <a:schemeClr val="bg1">
                    <a:lumMod val="95000"/>
                  </a:schemeClr>
                </a:solidFill>
                <a:latin typeface="Verdana" panose="020B0604030504040204" pitchFamily="34" charset="0"/>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115" kern="1200" baseline="0">
                <a:solidFill>
                  <a:schemeClr val="bg1">
                    <a:lumMod val="95000"/>
                  </a:schemeClr>
                </a:solidFill>
                <a:latin typeface="Verdana" panose="020B0604030504040204" pitchFamily="34" charset="0"/>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905" kern="1200" baseline="0">
                <a:solidFill>
                  <a:schemeClr val="bg1">
                    <a:lumMod val="95000"/>
                  </a:schemeClr>
                </a:solidFill>
                <a:latin typeface="Verdana" panose="020B0604030504040204" pitchFamily="34" charset="0"/>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905" kern="1200" baseline="0">
                <a:solidFill>
                  <a:schemeClr val="bg1">
                    <a:lumMod val="95000"/>
                  </a:schemeClr>
                </a:solidFill>
                <a:latin typeface="Verdana" panose="020B060403050404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r>
              <a:rPr lang="zh-CN" altLang="en-US" sz="2000" b="1" dirty="0" smtClean="0">
                <a:solidFill>
                  <a:schemeClr val="bg1"/>
                </a:solidFill>
              </a:rPr>
              <a:t>注：</a:t>
            </a:r>
            <a:r>
              <a:rPr lang="en-US" altLang="zh-CN" sz="2000" b="1" dirty="0" smtClean="0">
                <a:solidFill>
                  <a:schemeClr val="bg1"/>
                </a:solidFill>
              </a:rPr>
              <a:t>1.  </a:t>
            </a:r>
            <a:r>
              <a:rPr lang="zh-CN" altLang="en-US" sz="2000" b="1" dirty="0" smtClean="0">
                <a:solidFill>
                  <a:schemeClr val="bg1"/>
                </a:solidFill>
              </a:rPr>
              <a:t>修改计划层级移动出价比例，对单独设置过单元层级移动出价比例的单元不生效；</a:t>
            </a:r>
          </a:p>
          <a:p>
            <a:pPr>
              <a:buFont typeface="Arial" panose="020B0604020202020204" pitchFamily="34" charset="0"/>
              <a:buNone/>
            </a:pPr>
            <a:r>
              <a:rPr lang="en-US" altLang="zh-CN" sz="2000" b="1" dirty="0" smtClean="0">
                <a:solidFill>
                  <a:schemeClr val="bg1"/>
                </a:solidFill>
              </a:rPr>
              <a:t>      2.   </a:t>
            </a:r>
            <a:r>
              <a:rPr lang="zh-CN" altLang="en-US" sz="2000" b="1" dirty="0" smtClean="0">
                <a:solidFill>
                  <a:schemeClr val="bg1"/>
                </a:solidFill>
              </a:rPr>
              <a:t>计划与单元同时设置时，单元层级移动出价比例优先于计划层级移动出价比例</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pPr algn="ctr"/>
            <a:r>
              <a:rPr lang="zh-CN" altLang="en-US" sz="4235" b="1" dirty="0">
                <a:solidFill>
                  <a:schemeClr val="accent4">
                    <a:lumMod val="20000"/>
                    <a:lumOff val="80000"/>
                  </a:schemeClr>
                </a:solidFill>
              </a:rPr>
              <a:t>搜索推广基础知识</a:t>
            </a:r>
            <a:r>
              <a:rPr lang="en-US" altLang="zh-CN" sz="4235" b="1" dirty="0">
                <a:solidFill>
                  <a:schemeClr val="accent4">
                    <a:lumMod val="20000"/>
                    <a:lumOff val="80000"/>
                  </a:schemeClr>
                </a:solidFill>
              </a:rPr>
              <a:t>—</a:t>
            </a:r>
            <a:r>
              <a:rPr lang="zh-CN" altLang="en-US" sz="4235" b="1" dirty="0" smtClean="0">
                <a:solidFill>
                  <a:schemeClr val="accent4">
                    <a:lumMod val="20000"/>
                    <a:lumOff val="80000"/>
                  </a:schemeClr>
                </a:solidFill>
              </a:rPr>
              <a:t>第一站：账户结构</a:t>
            </a:r>
            <a:endParaRPr lang="zh-CN" altLang="en-US" sz="4235" b="1" dirty="0">
              <a:solidFill>
                <a:schemeClr val="accent4">
                  <a:lumMod val="20000"/>
                  <a:lumOff val="80000"/>
                </a:schemeClr>
              </a:solidFill>
            </a:endParaRPr>
          </a:p>
        </p:txBody>
      </p:sp>
      <p:sp>
        <p:nvSpPr>
          <p:cNvPr id="3" name="副标题 2"/>
          <p:cNvSpPr>
            <a:spLocks noGrp="1"/>
          </p:cNvSpPr>
          <p:nvPr>
            <p:ph type="subTitle" idx="1"/>
          </p:nvPr>
        </p:nvSpPr>
        <p:spPr/>
        <p:txBody>
          <a:bodyPr/>
          <a:lstStyle/>
          <a:p>
            <a:r>
              <a:rPr lang="en-US" altLang="zh-CN" dirty="0" smtClean="0"/>
              <a:t>END</a:t>
            </a:r>
            <a:endParaRPr lang="zh-CN" altLang="en-US" dirty="0"/>
          </a:p>
        </p:txBody>
      </p:sp>
      <p:sp>
        <p:nvSpPr>
          <p:cNvPr id="5" name="文本框 4"/>
          <p:cNvSpPr txBox="1"/>
          <p:nvPr/>
        </p:nvSpPr>
        <p:spPr>
          <a:xfrm>
            <a:off x="4208246" y="3189328"/>
            <a:ext cx="3775508" cy="369332"/>
          </a:xfrm>
          <a:prstGeom prst="rect">
            <a:avLst/>
          </a:prstGeom>
          <a:noFill/>
        </p:spPr>
        <p:txBody>
          <a:bodyPr wrap="square" rtlCol="0">
            <a:spAutoFit/>
          </a:bodyPr>
          <a:lstStyle/>
          <a:p>
            <a:endParaRPr lang="zh-CN" altLang="en-US" b="1"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82741" y="1525403"/>
            <a:ext cx="10567851" cy="5256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3368842" y="1708484"/>
            <a:ext cx="469232" cy="1804737"/>
          </a:xfrm>
          <a:custGeom>
            <a:avLst/>
            <a:gdLst>
              <a:gd name="connsiteX0" fmla="*/ 469232 w 469232"/>
              <a:gd name="connsiteY0" fmla="*/ 0 h 1804737"/>
              <a:gd name="connsiteX1" fmla="*/ 360947 w 469232"/>
              <a:gd name="connsiteY1" fmla="*/ 0 h 1804737"/>
              <a:gd name="connsiteX2" fmla="*/ 324853 w 469232"/>
              <a:gd name="connsiteY2" fmla="*/ 0 h 1804737"/>
              <a:gd name="connsiteX3" fmla="*/ 300790 w 469232"/>
              <a:gd name="connsiteY3" fmla="*/ 1780674 h 1804737"/>
              <a:gd name="connsiteX4" fmla="*/ 12032 w 469232"/>
              <a:gd name="connsiteY4" fmla="*/ 1780674 h 1804737"/>
              <a:gd name="connsiteX5" fmla="*/ 36095 w 469232"/>
              <a:gd name="connsiteY5" fmla="*/ 1792705 h 1804737"/>
              <a:gd name="connsiteX6" fmla="*/ 36095 w 469232"/>
              <a:gd name="connsiteY6" fmla="*/ 1792705 h 1804737"/>
              <a:gd name="connsiteX7" fmla="*/ 0 w 469232"/>
              <a:gd name="connsiteY7" fmla="*/ 1804737 h 180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9232" h="1804737">
                <a:moveTo>
                  <a:pt x="469232" y="0"/>
                </a:moveTo>
                <a:lnTo>
                  <a:pt x="360947" y="0"/>
                </a:lnTo>
                <a:lnTo>
                  <a:pt x="324853" y="0"/>
                </a:lnTo>
                <a:lnTo>
                  <a:pt x="300790" y="1780674"/>
                </a:lnTo>
                <a:lnTo>
                  <a:pt x="12032" y="1780674"/>
                </a:lnTo>
                <a:lnTo>
                  <a:pt x="36095" y="1792705"/>
                </a:lnTo>
                <a:lnTo>
                  <a:pt x="36095" y="1792705"/>
                </a:lnTo>
                <a:lnTo>
                  <a:pt x="0" y="1804737"/>
                </a:lnTo>
              </a:path>
            </a:pathLst>
          </a:custGeom>
          <a:noFill/>
          <a:ln w="28575">
            <a:solidFill>
              <a:srgbClr val="FF0000"/>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stretch>
            <a:fillRect/>
          </a:stretch>
        </p:blipFill>
        <p:spPr>
          <a:xfrm>
            <a:off x="3849565" y="845499"/>
            <a:ext cx="4389121" cy="679904"/>
          </a:xfrm>
          <a:prstGeom prst="rect">
            <a:avLst/>
          </a:prstGeom>
        </p:spPr>
      </p:pic>
      <p:pic>
        <p:nvPicPr>
          <p:cNvPr id="7" name="图片 6"/>
          <p:cNvPicPr>
            <a:picLocks noChangeAspect="1"/>
          </p:cNvPicPr>
          <p:nvPr/>
        </p:nvPicPr>
        <p:blipFill>
          <a:blip r:embed="rId3" cstate="print"/>
          <a:stretch>
            <a:fillRect/>
          </a:stretch>
        </p:blipFill>
        <p:spPr>
          <a:xfrm>
            <a:off x="3849565" y="674327"/>
            <a:ext cx="4389121" cy="171352"/>
          </a:xfrm>
          <a:prstGeom prst="rect">
            <a:avLst/>
          </a:prstGeom>
        </p:spPr>
      </p:pic>
      <p:pic>
        <p:nvPicPr>
          <p:cNvPr id="8" name="图片 7"/>
          <p:cNvPicPr>
            <a:picLocks noChangeAspect="1"/>
          </p:cNvPicPr>
          <p:nvPr/>
        </p:nvPicPr>
        <p:blipFill>
          <a:blip r:embed="rId4" cstate="print"/>
          <a:stretch>
            <a:fillRect/>
          </a:stretch>
        </p:blipFill>
        <p:spPr>
          <a:xfrm>
            <a:off x="3849565" y="1531920"/>
            <a:ext cx="4389121" cy="456888"/>
          </a:xfrm>
          <a:prstGeom prst="rect">
            <a:avLst/>
          </a:prstGeom>
        </p:spPr>
      </p:pic>
      <p:pic>
        <p:nvPicPr>
          <p:cNvPr id="9" name="图片 8"/>
          <p:cNvPicPr>
            <a:picLocks noChangeAspect="1"/>
          </p:cNvPicPr>
          <p:nvPr/>
        </p:nvPicPr>
        <p:blipFill>
          <a:blip r:embed="rId5" cstate="print"/>
          <a:stretch>
            <a:fillRect/>
          </a:stretch>
        </p:blipFill>
        <p:spPr>
          <a:xfrm>
            <a:off x="3867066" y="1957112"/>
            <a:ext cx="4371620" cy="2506065"/>
          </a:xfrm>
          <a:prstGeom prst="rect">
            <a:avLst/>
          </a:prstGeom>
        </p:spPr>
      </p:pic>
      <p:pic>
        <p:nvPicPr>
          <p:cNvPr id="10" name="图片 9"/>
          <p:cNvPicPr>
            <a:picLocks noChangeAspect="1"/>
          </p:cNvPicPr>
          <p:nvPr/>
        </p:nvPicPr>
        <p:blipFill>
          <a:blip r:embed="rId6" cstate="print"/>
          <a:stretch>
            <a:fillRect/>
          </a:stretch>
        </p:blipFill>
        <p:spPr>
          <a:xfrm>
            <a:off x="3849565" y="4399350"/>
            <a:ext cx="4464271" cy="2385918"/>
          </a:xfrm>
          <a:prstGeom prst="rect">
            <a:avLst/>
          </a:prstGeom>
        </p:spPr>
      </p:pic>
      <p:sp>
        <p:nvSpPr>
          <p:cNvPr id="11" name="矩形 10"/>
          <p:cNvSpPr/>
          <p:nvPr/>
        </p:nvSpPr>
        <p:spPr>
          <a:xfrm>
            <a:off x="8694811" y="709324"/>
            <a:ext cx="2141622" cy="86298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smtClean="0">
                <a:latin typeface="+mn-ea"/>
              </a:rPr>
              <a:t>导航栏</a:t>
            </a:r>
            <a:endParaRPr lang="en-US" altLang="zh-CN" sz="1600" b="1" dirty="0" smtClean="0">
              <a:latin typeface="+mn-ea"/>
            </a:endParaRPr>
          </a:p>
          <a:p>
            <a:r>
              <a:rPr lang="en-US" altLang="zh-CN" sz="1400" dirty="0" smtClean="0">
                <a:latin typeface="+mn-ea"/>
              </a:rPr>
              <a:t>- </a:t>
            </a:r>
            <a:r>
              <a:rPr lang="zh-CN" altLang="en-US" sz="1400" dirty="0" smtClean="0">
                <a:latin typeface="+mn-ea"/>
              </a:rPr>
              <a:t>首页</a:t>
            </a:r>
            <a:r>
              <a:rPr lang="en-US" altLang="zh-CN" sz="1400" dirty="0" smtClean="0">
                <a:latin typeface="+mn-ea"/>
              </a:rPr>
              <a:t>/</a:t>
            </a:r>
            <a:r>
              <a:rPr lang="zh-CN" altLang="en-US" sz="1400" dirty="0" smtClean="0">
                <a:latin typeface="+mn-ea"/>
              </a:rPr>
              <a:t>账户中心</a:t>
            </a:r>
            <a:r>
              <a:rPr lang="en-US" altLang="zh-CN" sz="1400" dirty="0" smtClean="0">
                <a:latin typeface="+mn-ea"/>
              </a:rPr>
              <a:t>/</a:t>
            </a:r>
            <a:r>
              <a:rPr lang="zh-CN" altLang="en-US" sz="1400" dirty="0" smtClean="0">
                <a:latin typeface="+mn-ea"/>
              </a:rPr>
              <a:t>财务中      心</a:t>
            </a:r>
            <a:r>
              <a:rPr lang="en-US" altLang="zh-CN" sz="1400" dirty="0" smtClean="0">
                <a:latin typeface="+mn-ea"/>
              </a:rPr>
              <a:t>/</a:t>
            </a:r>
            <a:r>
              <a:rPr lang="zh-CN" altLang="en-US" sz="1400" dirty="0" smtClean="0">
                <a:latin typeface="+mn-ea"/>
              </a:rPr>
              <a:t>消息服务</a:t>
            </a:r>
            <a:endParaRPr lang="en-US" altLang="zh-CN" sz="1400" dirty="0" smtClean="0">
              <a:latin typeface="+mn-ea"/>
            </a:endParaRPr>
          </a:p>
        </p:txBody>
      </p:sp>
      <p:sp>
        <p:nvSpPr>
          <p:cNvPr id="12" name="矩形 11"/>
          <p:cNvSpPr/>
          <p:nvPr/>
        </p:nvSpPr>
        <p:spPr>
          <a:xfrm>
            <a:off x="1101381" y="1549559"/>
            <a:ext cx="2300314" cy="86298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smtClean="0">
                <a:latin typeface="+mn-ea"/>
              </a:rPr>
              <a:t>账户信息</a:t>
            </a:r>
            <a:endParaRPr lang="en-US" altLang="zh-CN" sz="1600" b="1" dirty="0" smtClean="0">
              <a:latin typeface="+mn-ea"/>
            </a:endParaRPr>
          </a:p>
          <a:p>
            <a:r>
              <a:rPr lang="en-US" altLang="zh-CN" sz="1400" dirty="0" smtClean="0">
                <a:latin typeface="+mn-ea"/>
              </a:rPr>
              <a:t>- </a:t>
            </a:r>
            <a:r>
              <a:rPr lang="zh-CN" altLang="en-US" sz="1400" dirty="0" smtClean="0">
                <a:latin typeface="+mn-ea"/>
              </a:rPr>
              <a:t>账户信誉</a:t>
            </a:r>
            <a:r>
              <a:rPr lang="en-US" altLang="zh-CN" sz="1400" dirty="0" smtClean="0">
                <a:latin typeface="+mn-ea"/>
              </a:rPr>
              <a:t>/</a:t>
            </a:r>
            <a:r>
              <a:rPr lang="zh-CN" altLang="en-US" sz="1400" dirty="0" smtClean="0">
                <a:latin typeface="+mn-ea"/>
              </a:rPr>
              <a:t>合规信用</a:t>
            </a:r>
            <a:r>
              <a:rPr lang="en-US" altLang="zh-CN" sz="1400" dirty="0" smtClean="0">
                <a:latin typeface="+mn-ea"/>
              </a:rPr>
              <a:t>/</a:t>
            </a:r>
            <a:r>
              <a:rPr lang="zh-CN" altLang="en-US" sz="1400" dirty="0" smtClean="0">
                <a:latin typeface="+mn-ea"/>
              </a:rPr>
              <a:t>我的优惠</a:t>
            </a:r>
            <a:r>
              <a:rPr lang="en-US" altLang="zh-CN" sz="1400" dirty="0" smtClean="0">
                <a:latin typeface="+mn-ea"/>
              </a:rPr>
              <a:t>/</a:t>
            </a:r>
            <a:r>
              <a:rPr lang="zh-CN" altLang="en-US" sz="1400" dirty="0" smtClean="0">
                <a:latin typeface="+mn-ea"/>
              </a:rPr>
              <a:t>余额</a:t>
            </a:r>
            <a:r>
              <a:rPr lang="en-US" altLang="zh-CN" sz="1400" dirty="0" smtClean="0">
                <a:latin typeface="+mn-ea"/>
              </a:rPr>
              <a:t>/</a:t>
            </a:r>
            <a:r>
              <a:rPr lang="zh-CN" altLang="en-US" sz="1400" dirty="0" smtClean="0">
                <a:latin typeface="+mn-ea"/>
              </a:rPr>
              <a:t>充值</a:t>
            </a:r>
            <a:r>
              <a:rPr lang="en-US" altLang="zh-CN" sz="1400" dirty="0" smtClean="0">
                <a:latin typeface="+mn-ea"/>
              </a:rPr>
              <a:t>/</a:t>
            </a:r>
            <a:r>
              <a:rPr lang="zh-CN" altLang="en-US" sz="1400" dirty="0" smtClean="0">
                <a:latin typeface="+mn-ea"/>
              </a:rPr>
              <a:t>预算设置</a:t>
            </a:r>
            <a:endParaRPr lang="en-US" altLang="zh-CN" sz="1400" dirty="0" smtClean="0">
              <a:latin typeface="+mn-ea"/>
            </a:endParaRPr>
          </a:p>
        </p:txBody>
      </p:sp>
      <p:sp>
        <p:nvSpPr>
          <p:cNvPr id="13" name="矩形 12"/>
          <p:cNvSpPr/>
          <p:nvPr/>
        </p:nvSpPr>
        <p:spPr>
          <a:xfrm>
            <a:off x="1097242" y="3052949"/>
            <a:ext cx="2300314" cy="86298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smtClean="0">
                <a:latin typeface="+mn-ea"/>
              </a:rPr>
              <a:t>账户数据概况</a:t>
            </a:r>
            <a:endParaRPr lang="en-US" altLang="zh-CN" sz="1600" b="1" dirty="0" smtClean="0">
              <a:latin typeface="+mn-ea"/>
            </a:endParaRPr>
          </a:p>
          <a:p>
            <a:r>
              <a:rPr lang="en-US" altLang="zh-CN" sz="1400" dirty="0" smtClean="0">
                <a:latin typeface="+mn-ea"/>
              </a:rPr>
              <a:t>- </a:t>
            </a:r>
            <a:r>
              <a:rPr lang="zh-CN" altLang="en-US" sz="1400" dirty="0" smtClean="0">
                <a:latin typeface="+mn-ea"/>
              </a:rPr>
              <a:t>全部商业产品</a:t>
            </a:r>
            <a:r>
              <a:rPr lang="en-US" altLang="zh-CN" sz="1400" dirty="0" smtClean="0">
                <a:latin typeface="+mn-ea"/>
              </a:rPr>
              <a:t>/</a:t>
            </a:r>
            <a:r>
              <a:rPr lang="zh-CN" altLang="en-US" sz="1400" dirty="0" smtClean="0">
                <a:latin typeface="+mn-ea"/>
              </a:rPr>
              <a:t>推广总数据</a:t>
            </a:r>
            <a:r>
              <a:rPr lang="en-US" altLang="zh-CN" sz="1400" dirty="0" smtClean="0">
                <a:latin typeface="+mn-ea"/>
              </a:rPr>
              <a:t>/</a:t>
            </a:r>
            <a:r>
              <a:rPr lang="zh-CN" altLang="en-US" sz="1400" dirty="0" smtClean="0">
                <a:latin typeface="+mn-ea"/>
              </a:rPr>
              <a:t>数据中心</a:t>
            </a:r>
            <a:r>
              <a:rPr lang="en-US" altLang="zh-CN" sz="1400" dirty="0" smtClean="0">
                <a:latin typeface="+mn-ea"/>
              </a:rPr>
              <a:t>/</a:t>
            </a:r>
            <a:r>
              <a:rPr lang="zh-CN" altLang="en-US" sz="1400" dirty="0" smtClean="0">
                <a:latin typeface="+mn-ea"/>
              </a:rPr>
              <a:t>数据下载</a:t>
            </a:r>
            <a:endParaRPr lang="en-US" altLang="zh-CN" sz="1400" dirty="0" smtClean="0">
              <a:latin typeface="+mn-ea"/>
            </a:endParaRPr>
          </a:p>
        </p:txBody>
      </p:sp>
      <p:sp>
        <p:nvSpPr>
          <p:cNvPr id="14" name="矩形 13"/>
          <p:cNvSpPr/>
          <p:nvPr/>
        </p:nvSpPr>
        <p:spPr>
          <a:xfrm>
            <a:off x="1052077" y="4553424"/>
            <a:ext cx="2300314" cy="86298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smtClean="0">
                <a:latin typeface="+mn-ea"/>
              </a:rPr>
              <a:t>产品卡片区</a:t>
            </a:r>
            <a:endParaRPr lang="en-US" altLang="zh-CN" sz="1600" b="1" dirty="0" smtClean="0">
              <a:latin typeface="+mn-ea"/>
            </a:endParaRPr>
          </a:p>
          <a:p>
            <a:r>
              <a:rPr lang="en-US" altLang="zh-CN" sz="1400" dirty="0" smtClean="0">
                <a:latin typeface="+mn-ea"/>
              </a:rPr>
              <a:t>- </a:t>
            </a:r>
            <a:r>
              <a:rPr lang="zh-CN" altLang="en-US" sz="1400" dirty="0" smtClean="0">
                <a:latin typeface="+mn-ea"/>
              </a:rPr>
              <a:t>开通产品数据</a:t>
            </a:r>
            <a:r>
              <a:rPr lang="en-US" altLang="zh-CN" sz="1400" dirty="0" smtClean="0">
                <a:latin typeface="+mn-ea"/>
              </a:rPr>
              <a:t>/</a:t>
            </a:r>
            <a:r>
              <a:rPr lang="zh-CN" altLang="en-US" sz="1400" dirty="0" smtClean="0">
                <a:latin typeface="+mn-ea"/>
              </a:rPr>
              <a:t>产品入口</a:t>
            </a:r>
            <a:endParaRPr lang="en-US" altLang="zh-CN" sz="1400" dirty="0" smtClean="0">
              <a:latin typeface="+mn-ea"/>
            </a:endParaRPr>
          </a:p>
        </p:txBody>
      </p:sp>
      <p:sp>
        <p:nvSpPr>
          <p:cNvPr id="15" name="矩形 14"/>
          <p:cNvSpPr/>
          <p:nvPr/>
        </p:nvSpPr>
        <p:spPr>
          <a:xfrm>
            <a:off x="8699764" y="2688750"/>
            <a:ext cx="2141622" cy="86298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smtClean="0">
                <a:latin typeface="+mn-ea"/>
              </a:rPr>
              <a:t>营销推广区</a:t>
            </a:r>
            <a:endParaRPr lang="en-US" altLang="zh-CN" sz="1600" b="1" dirty="0" smtClean="0">
              <a:latin typeface="+mn-ea"/>
            </a:endParaRPr>
          </a:p>
          <a:p>
            <a:r>
              <a:rPr lang="en-US" altLang="zh-CN" sz="1400" dirty="0" smtClean="0">
                <a:latin typeface="+mn-ea"/>
              </a:rPr>
              <a:t>- </a:t>
            </a:r>
            <a:r>
              <a:rPr lang="zh-CN" altLang="en-US" sz="1400" dirty="0" smtClean="0">
                <a:latin typeface="+mn-ea"/>
              </a:rPr>
              <a:t>新产品推荐轮播</a:t>
            </a:r>
            <a:r>
              <a:rPr lang="en-US" altLang="zh-CN" sz="1400" dirty="0" smtClean="0">
                <a:latin typeface="+mn-ea"/>
              </a:rPr>
              <a:t>/</a:t>
            </a:r>
            <a:r>
              <a:rPr lang="zh-CN" altLang="en-US" sz="1400" dirty="0" smtClean="0">
                <a:latin typeface="+mn-ea"/>
              </a:rPr>
              <a:t>工具活动推荐</a:t>
            </a:r>
            <a:endParaRPr lang="en-US" altLang="zh-CN" sz="1400" dirty="0" smtClean="0">
              <a:latin typeface="+mn-ea"/>
            </a:endParaRPr>
          </a:p>
        </p:txBody>
      </p:sp>
      <p:sp>
        <p:nvSpPr>
          <p:cNvPr id="16" name="矩形 15"/>
          <p:cNvSpPr/>
          <p:nvPr/>
        </p:nvSpPr>
        <p:spPr>
          <a:xfrm>
            <a:off x="8699764" y="4726602"/>
            <a:ext cx="2141622" cy="86570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smtClean="0">
                <a:latin typeface="+mn-ea"/>
              </a:rPr>
              <a:t>营销服务</a:t>
            </a:r>
            <a:endParaRPr lang="en-US" altLang="zh-CN" sz="1600" b="1" dirty="0" smtClean="0">
              <a:latin typeface="+mn-ea"/>
            </a:endParaRPr>
          </a:p>
          <a:p>
            <a:r>
              <a:rPr lang="en-US" altLang="zh-CN" sz="1400" dirty="0" smtClean="0">
                <a:latin typeface="+mn-ea"/>
              </a:rPr>
              <a:t>- </a:t>
            </a:r>
            <a:r>
              <a:rPr lang="zh-CN" altLang="en-US" sz="1400" dirty="0" smtClean="0">
                <a:latin typeface="+mn-ea"/>
              </a:rPr>
              <a:t>商家信誉</a:t>
            </a:r>
            <a:r>
              <a:rPr lang="en-US" altLang="zh-CN" sz="1400" dirty="0" smtClean="0">
                <a:latin typeface="+mn-ea"/>
              </a:rPr>
              <a:t>/</a:t>
            </a:r>
            <a:r>
              <a:rPr lang="zh-CN" altLang="en-US" sz="1400" dirty="0" smtClean="0">
                <a:latin typeface="+mn-ea"/>
              </a:rPr>
              <a:t>我的口碑</a:t>
            </a:r>
            <a:r>
              <a:rPr lang="en-US" altLang="zh-CN" sz="1400" dirty="0" smtClean="0">
                <a:latin typeface="+mn-ea"/>
              </a:rPr>
              <a:t>/</a:t>
            </a:r>
            <a:r>
              <a:rPr lang="zh-CN" altLang="en-US" sz="1400" dirty="0" smtClean="0">
                <a:latin typeface="+mn-ea"/>
              </a:rPr>
              <a:t>商家号</a:t>
            </a:r>
            <a:r>
              <a:rPr lang="en-US" altLang="zh-CN" sz="1400" dirty="0" smtClean="0">
                <a:latin typeface="+mn-ea"/>
              </a:rPr>
              <a:t>/</a:t>
            </a:r>
            <a:r>
              <a:rPr lang="zh-CN" altLang="en-US" sz="1400" dirty="0" smtClean="0">
                <a:latin typeface="+mn-ea"/>
              </a:rPr>
              <a:t>我的</a:t>
            </a:r>
            <a:r>
              <a:rPr lang="en-US" altLang="zh-CN" sz="1400" dirty="0" err="1" smtClean="0">
                <a:latin typeface="+mn-ea"/>
              </a:rPr>
              <a:t>ocpc</a:t>
            </a:r>
            <a:r>
              <a:rPr lang="en-US" altLang="zh-CN" sz="1400" dirty="0" smtClean="0">
                <a:latin typeface="+mn-ea"/>
              </a:rPr>
              <a:t>/</a:t>
            </a:r>
            <a:r>
              <a:rPr lang="zh-CN" altLang="en-US" sz="1400" dirty="0" smtClean="0">
                <a:latin typeface="+mn-ea"/>
              </a:rPr>
              <a:t>热门课程</a:t>
            </a:r>
            <a:r>
              <a:rPr lang="en-US" altLang="zh-CN" sz="1400" dirty="0" smtClean="0">
                <a:latin typeface="+mn-ea"/>
              </a:rPr>
              <a:t>/</a:t>
            </a:r>
            <a:r>
              <a:rPr lang="zh-CN" altLang="en-US" sz="1400" dirty="0" smtClean="0">
                <a:latin typeface="+mn-ea"/>
              </a:rPr>
              <a:t>增值产品</a:t>
            </a:r>
            <a:endParaRPr lang="en-US" altLang="zh-CN" sz="1400" dirty="0" smtClean="0">
              <a:latin typeface="+mn-ea"/>
            </a:endParaRPr>
          </a:p>
        </p:txBody>
      </p:sp>
      <p:sp>
        <p:nvSpPr>
          <p:cNvPr id="17" name="矩形 16"/>
          <p:cNvSpPr/>
          <p:nvPr/>
        </p:nvSpPr>
        <p:spPr>
          <a:xfrm>
            <a:off x="3849565" y="674327"/>
            <a:ext cx="4389121" cy="372420"/>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844539" y="1524225"/>
            <a:ext cx="4389121" cy="372420"/>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849563" y="2031998"/>
            <a:ext cx="4389121" cy="2364454"/>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849564" y="4648209"/>
            <a:ext cx="4389121" cy="1884938"/>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844539" y="1111469"/>
            <a:ext cx="2899676" cy="372420"/>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845543" y="1097977"/>
            <a:ext cx="1388117" cy="398025"/>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1"/>
          <p:cNvSpPr>
            <a:spLocks noGrp="1"/>
          </p:cNvSpPr>
          <p:nvPr>
            <p:ph type="title"/>
          </p:nvPr>
        </p:nvSpPr>
        <p:spPr>
          <a:xfrm>
            <a:off x="513344" y="274639"/>
            <a:ext cx="3998495" cy="961869"/>
          </a:xfrm>
        </p:spPr>
        <p:txBody>
          <a:bodyPr/>
          <a:lstStyle/>
          <a:p>
            <a:r>
              <a:rPr lang="zh-CN" altLang="en-US" b="1" dirty="0" smtClean="0">
                <a:solidFill>
                  <a:schemeClr val="accent4">
                    <a:lumMod val="20000"/>
                    <a:lumOff val="80000"/>
                  </a:schemeClr>
                </a:solidFill>
              </a:rPr>
              <a:t>百度推广帐户</a:t>
            </a:r>
          </a:p>
        </p:txBody>
      </p:sp>
      <p:cxnSp>
        <p:nvCxnSpPr>
          <p:cNvPr id="36" name="直接连接符 35"/>
          <p:cNvCxnSpPr/>
          <p:nvPr/>
        </p:nvCxnSpPr>
        <p:spPr>
          <a:xfrm>
            <a:off x="8245692" y="893627"/>
            <a:ext cx="453135" cy="0"/>
          </a:xfrm>
          <a:prstGeom prst="line">
            <a:avLst/>
          </a:prstGeom>
          <a:ln w="28575">
            <a:solidFill>
              <a:srgbClr val="FF0000"/>
            </a:solidFill>
            <a:headEnd type="ova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8241676" y="5196929"/>
            <a:ext cx="453135" cy="0"/>
          </a:xfrm>
          <a:prstGeom prst="line">
            <a:avLst/>
          </a:prstGeom>
          <a:ln w="28575">
            <a:solidFill>
              <a:srgbClr val="FF000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9" name="任意多边形 58"/>
          <p:cNvSpPr/>
          <p:nvPr/>
        </p:nvSpPr>
        <p:spPr>
          <a:xfrm>
            <a:off x="3377392" y="1287367"/>
            <a:ext cx="460682" cy="744631"/>
          </a:xfrm>
          <a:custGeom>
            <a:avLst/>
            <a:gdLst>
              <a:gd name="connsiteX0" fmla="*/ 517358 w 517358"/>
              <a:gd name="connsiteY0" fmla="*/ 0 h 974558"/>
              <a:gd name="connsiteX1" fmla="*/ 204537 w 517358"/>
              <a:gd name="connsiteY1" fmla="*/ 0 h 974558"/>
              <a:gd name="connsiteX2" fmla="*/ 204537 w 517358"/>
              <a:gd name="connsiteY2" fmla="*/ 974558 h 974558"/>
              <a:gd name="connsiteX3" fmla="*/ 0 w 517358"/>
              <a:gd name="connsiteY3" fmla="*/ 974558 h 974558"/>
              <a:gd name="connsiteX4" fmla="*/ 0 w 517358"/>
              <a:gd name="connsiteY4" fmla="*/ 974558 h 974558"/>
              <a:gd name="connsiteX5" fmla="*/ 0 w 517358"/>
              <a:gd name="connsiteY5" fmla="*/ 974558 h 97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358" h="974558">
                <a:moveTo>
                  <a:pt x="517358" y="0"/>
                </a:moveTo>
                <a:lnTo>
                  <a:pt x="204537" y="0"/>
                </a:lnTo>
                <a:lnTo>
                  <a:pt x="204537" y="974558"/>
                </a:lnTo>
                <a:lnTo>
                  <a:pt x="0" y="974558"/>
                </a:lnTo>
                <a:lnTo>
                  <a:pt x="0" y="974558"/>
                </a:lnTo>
                <a:lnTo>
                  <a:pt x="0" y="974558"/>
                </a:lnTo>
              </a:path>
            </a:pathLst>
          </a:custGeom>
          <a:noFill/>
          <a:ln w="28575">
            <a:solidFill>
              <a:srgbClr val="FF0000"/>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3362415" y="3680324"/>
            <a:ext cx="460682" cy="1360443"/>
          </a:xfrm>
          <a:custGeom>
            <a:avLst/>
            <a:gdLst>
              <a:gd name="connsiteX0" fmla="*/ 517358 w 517358"/>
              <a:gd name="connsiteY0" fmla="*/ 0 h 974558"/>
              <a:gd name="connsiteX1" fmla="*/ 204537 w 517358"/>
              <a:gd name="connsiteY1" fmla="*/ 0 h 974558"/>
              <a:gd name="connsiteX2" fmla="*/ 204537 w 517358"/>
              <a:gd name="connsiteY2" fmla="*/ 974558 h 974558"/>
              <a:gd name="connsiteX3" fmla="*/ 0 w 517358"/>
              <a:gd name="connsiteY3" fmla="*/ 974558 h 974558"/>
              <a:gd name="connsiteX4" fmla="*/ 0 w 517358"/>
              <a:gd name="connsiteY4" fmla="*/ 974558 h 974558"/>
              <a:gd name="connsiteX5" fmla="*/ 0 w 517358"/>
              <a:gd name="connsiteY5" fmla="*/ 974558 h 97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358" h="974558">
                <a:moveTo>
                  <a:pt x="517358" y="0"/>
                </a:moveTo>
                <a:lnTo>
                  <a:pt x="204537" y="0"/>
                </a:lnTo>
                <a:lnTo>
                  <a:pt x="204537" y="974558"/>
                </a:lnTo>
                <a:lnTo>
                  <a:pt x="0" y="974558"/>
                </a:lnTo>
                <a:lnTo>
                  <a:pt x="0" y="974558"/>
                </a:lnTo>
                <a:lnTo>
                  <a:pt x="0" y="974558"/>
                </a:lnTo>
              </a:path>
            </a:pathLst>
          </a:custGeom>
          <a:noFill/>
          <a:ln w="28575">
            <a:solidFill>
              <a:srgbClr val="FF0000"/>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flipH="1">
            <a:off x="8263055" y="1269012"/>
            <a:ext cx="442776" cy="1872150"/>
          </a:xfrm>
          <a:custGeom>
            <a:avLst/>
            <a:gdLst>
              <a:gd name="connsiteX0" fmla="*/ 517358 w 517358"/>
              <a:gd name="connsiteY0" fmla="*/ 0 h 974558"/>
              <a:gd name="connsiteX1" fmla="*/ 204537 w 517358"/>
              <a:gd name="connsiteY1" fmla="*/ 0 h 974558"/>
              <a:gd name="connsiteX2" fmla="*/ 204537 w 517358"/>
              <a:gd name="connsiteY2" fmla="*/ 974558 h 974558"/>
              <a:gd name="connsiteX3" fmla="*/ 0 w 517358"/>
              <a:gd name="connsiteY3" fmla="*/ 974558 h 974558"/>
              <a:gd name="connsiteX4" fmla="*/ 0 w 517358"/>
              <a:gd name="connsiteY4" fmla="*/ 974558 h 974558"/>
              <a:gd name="connsiteX5" fmla="*/ 0 w 517358"/>
              <a:gd name="connsiteY5" fmla="*/ 974558 h 97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358" h="974558">
                <a:moveTo>
                  <a:pt x="517358" y="0"/>
                </a:moveTo>
                <a:lnTo>
                  <a:pt x="204537" y="0"/>
                </a:lnTo>
                <a:lnTo>
                  <a:pt x="204537" y="974558"/>
                </a:lnTo>
                <a:lnTo>
                  <a:pt x="0" y="974558"/>
                </a:lnTo>
                <a:lnTo>
                  <a:pt x="0" y="974558"/>
                </a:lnTo>
                <a:lnTo>
                  <a:pt x="0" y="974558"/>
                </a:lnTo>
              </a:path>
            </a:pathLst>
          </a:custGeom>
          <a:noFill/>
          <a:ln w="28575">
            <a:solidFill>
              <a:srgbClr val="FF0000"/>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200" b="1" dirty="0">
                <a:solidFill>
                  <a:schemeClr val="accent4">
                    <a:lumMod val="20000"/>
                    <a:lumOff val="80000"/>
                  </a:schemeClr>
                </a:solidFill>
              </a:rPr>
              <a:t>课程目录</a:t>
            </a:r>
          </a:p>
        </p:txBody>
      </p:sp>
      <p:sp>
        <p:nvSpPr>
          <p:cNvPr id="3" name="内容占位符 2"/>
          <p:cNvSpPr>
            <a:spLocks noGrp="1"/>
          </p:cNvSpPr>
          <p:nvPr>
            <p:ph idx="1"/>
          </p:nvPr>
        </p:nvSpPr>
        <p:spPr/>
        <p:txBody>
          <a:bodyPr/>
          <a:lstStyle/>
          <a:p>
            <a:r>
              <a:rPr lang="zh-CN" altLang="en-US" sz="2800" b="1" dirty="0">
                <a:solidFill>
                  <a:schemeClr val="accent4">
                    <a:lumMod val="20000"/>
                    <a:lumOff val="80000"/>
                  </a:schemeClr>
                </a:solidFill>
                <a:latin typeface="微软雅黑" panose="020B0503020204020204" pitchFamily="34" charset="-122"/>
                <a:cs typeface="+mj-cs"/>
              </a:rPr>
              <a:t>账户结构是什么及</a:t>
            </a:r>
            <a:r>
              <a:rPr lang="zh-CN" altLang="en-US" sz="2800" b="1" dirty="0" smtClean="0">
                <a:solidFill>
                  <a:schemeClr val="accent4">
                    <a:lumMod val="20000"/>
                    <a:lumOff val="80000"/>
                  </a:schemeClr>
                </a:solidFill>
                <a:latin typeface="微软雅黑" panose="020B0503020204020204" pitchFamily="34" charset="-122"/>
                <a:cs typeface="+mj-cs"/>
              </a:rPr>
              <a:t>作用</a:t>
            </a:r>
            <a:endParaRPr lang="zh-CN" altLang="en-US" dirty="0"/>
          </a:p>
          <a:p>
            <a:r>
              <a:rPr lang="zh-CN" altLang="en-US" dirty="0"/>
              <a:t>账户层级状态及功能</a:t>
            </a:r>
          </a:p>
          <a:p>
            <a:r>
              <a:rPr lang="zh-CN" altLang="en-US" dirty="0"/>
              <a:t>计划层级状态及功能</a:t>
            </a:r>
          </a:p>
          <a:p>
            <a:r>
              <a:rPr lang="zh-CN" altLang="en-US" dirty="0"/>
              <a:t>单元层级状态及功能</a:t>
            </a:r>
          </a:p>
          <a:p>
            <a:endParaRPr lang="zh-CN" altLang="en-US" dirty="0"/>
          </a:p>
        </p:txBody>
      </p:sp>
      <p:pic>
        <p:nvPicPr>
          <p:cNvPr id="4" name="图片 3" descr="Long Round corner Rectangle clear 4.png"/>
          <p:cNvPicPr>
            <a:picLocks noChangeAspect="1"/>
          </p:cNvPicPr>
          <p:nvPr/>
        </p:nvPicPr>
        <p:blipFill>
          <a:blip r:embed="rId2" cstate="print"/>
          <a:srcRect/>
          <a:stretch>
            <a:fillRect/>
          </a:stretch>
        </p:blipFill>
        <p:spPr bwMode="auto">
          <a:xfrm>
            <a:off x="609600" y="1377831"/>
            <a:ext cx="7256743" cy="77774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搜索推广帐户</a:t>
            </a:r>
          </a:p>
        </p:txBody>
      </p:sp>
      <p:sp>
        <p:nvSpPr>
          <p:cNvPr id="5" name="圆角矩形 4"/>
          <p:cNvSpPr>
            <a:spLocks noChangeArrowheads="1"/>
          </p:cNvSpPr>
          <p:nvPr/>
        </p:nvSpPr>
        <p:spPr bwMode="auto">
          <a:xfrm>
            <a:off x="3862520" y="1977829"/>
            <a:ext cx="990532" cy="380974"/>
          </a:xfrm>
          <a:prstGeom prst="roundRect">
            <a:avLst/>
          </a:prstGeom>
          <a:noFill/>
          <a:ln w="38100" algn="ctr">
            <a:solidFill>
              <a:srgbClr val="FF0000"/>
            </a:solidFill>
            <a:prstDash val="sysDash"/>
            <a:round/>
          </a:ln>
        </p:spPr>
        <p:txBody>
          <a:bodyPr/>
          <a:lstStyle/>
          <a:p>
            <a:pPr algn="ctr"/>
            <a:endParaRPr lang="zh-CN" altLang="en-US" sz="1480">
              <a:ea typeface="微软雅黑" panose="020B0503020204020204" pitchFamily="34" charset="-122"/>
            </a:endParaRPr>
          </a:p>
        </p:txBody>
      </p:sp>
      <p:pic>
        <p:nvPicPr>
          <p:cNvPr id="3" name="图片 2"/>
          <p:cNvPicPr>
            <a:picLocks noChangeAspect="1"/>
          </p:cNvPicPr>
          <p:nvPr/>
        </p:nvPicPr>
        <p:blipFill>
          <a:blip r:embed="rId3" cstate="print"/>
          <a:stretch>
            <a:fillRect/>
          </a:stretch>
        </p:blipFill>
        <p:spPr>
          <a:xfrm>
            <a:off x="609600" y="1783125"/>
            <a:ext cx="10945910" cy="477727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chemeClr val="accent4">
                    <a:lumMod val="20000"/>
                    <a:lumOff val="80000"/>
                  </a:schemeClr>
                </a:solidFill>
              </a:rPr>
              <a:t>帐户结构是什么</a:t>
            </a:r>
          </a:p>
        </p:txBody>
      </p:sp>
      <p:sp>
        <p:nvSpPr>
          <p:cNvPr id="3" name="内容占位符 2"/>
          <p:cNvSpPr>
            <a:spLocks noGrp="1"/>
          </p:cNvSpPr>
          <p:nvPr>
            <p:ph idx="1"/>
          </p:nvPr>
        </p:nvSpPr>
        <p:spPr/>
        <p:txBody>
          <a:bodyPr>
            <a:normAutofit/>
          </a:bodyPr>
          <a:lstStyle/>
          <a:p>
            <a:r>
              <a:rPr lang="zh-CN" altLang="zh-CN" sz="2115" dirty="0" smtClean="0"/>
              <a:t>账户结构由</a:t>
            </a:r>
            <a:r>
              <a:rPr lang="zh-CN" altLang="zh-CN" sz="2115" b="1" dirty="0" smtClean="0"/>
              <a:t>账户、推广计划、推广单元和关键词及创意</a:t>
            </a:r>
            <a:r>
              <a:rPr lang="zh-CN" altLang="en-US" sz="2115" dirty="0"/>
              <a:t>四</a:t>
            </a:r>
            <a:r>
              <a:rPr lang="zh-CN" altLang="zh-CN" sz="2115" dirty="0" smtClean="0"/>
              <a:t>个层级构成</a:t>
            </a:r>
            <a:endParaRPr lang="en-US" altLang="zh-CN" sz="2115" dirty="0" smtClean="0"/>
          </a:p>
          <a:p>
            <a:r>
              <a:rPr lang="zh-CN" altLang="zh-CN" sz="2115" dirty="0" smtClean="0"/>
              <a:t>同一个单元的关键词和创意是多对多的关系</a:t>
            </a:r>
            <a:endParaRPr lang="en-US" altLang="zh-CN" sz="2115" dirty="0" smtClean="0"/>
          </a:p>
          <a:p>
            <a:endParaRPr lang="en-US" altLang="zh-CN" sz="2115" dirty="0" smtClean="0"/>
          </a:p>
        </p:txBody>
      </p:sp>
      <p:pic>
        <p:nvPicPr>
          <p:cNvPr id="4" name="图片 3"/>
          <p:cNvPicPr>
            <a:picLocks noChangeAspect="1"/>
          </p:cNvPicPr>
          <p:nvPr/>
        </p:nvPicPr>
        <p:blipFill>
          <a:blip r:embed="rId3" cstate="print"/>
          <a:stretch>
            <a:fillRect/>
          </a:stretch>
        </p:blipFill>
        <p:spPr>
          <a:xfrm>
            <a:off x="717452" y="2464327"/>
            <a:ext cx="10116832" cy="418027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5">
      <a:majorFont>
        <a:latin typeface="Gulim"/>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2581</Words>
  <Application>Microsoft Office PowerPoint</Application>
  <PresentationFormat>自定义</PresentationFormat>
  <Paragraphs>335</Paragraphs>
  <Slides>52</Slides>
  <Notes>38</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52</vt:i4>
      </vt:variant>
    </vt:vector>
  </HeadingPairs>
  <TitlesOfParts>
    <vt:vector size="67" baseType="lpstr">
      <vt:lpstr>Arial</vt:lpstr>
      <vt:lpstr>宋体</vt:lpstr>
      <vt:lpstr>Calibri</vt:lpstr>
      <vt:lpstr>微软雅黑</vt:lpstr>
      <vt:lpstr>Lato Regular</vt:lpstr>
      <vt:lpstr>Open Sans Light</vt:lpstr>
      <vt:lpstr>Lato Light</vt:lpstr>
      <vt:lpstr>Gulim</vt:lpstr>
      <vt:lpstr>Jokerman</vt:lpstr>
      <vt:lpstr>Verdana</vt:lpstr>
      <vt:lpstr>Times New Roman</vt:lpstr>
      <vt:lpstr>Wingdings</vt:lpstr>
      <vt:lpstr>PingFangSC-Regular</vt:lpstr>
      <vt:lpstr>Raleway Light</vt:lpstr>
      <vt:lpstr>第一PPT模板网-WWW.1PPT.COM</vt:lpstr>
      <vt:lpstr>幻灯片 1</vt:lpstr>
      <vt:lpstr>幻灯片 2</vt:lpstr>
      <vt:lpstr>幻灯片 3</vt:lpstr>
      <vt:lpstr>幻灯片 4</vt:lpstr>
      <vt:lpstr>从百度推广阶段着手</vt:lpstr>
      <vt:lpstr>百度推广帐户</vt:lpstr>
      <vt:lpstr>课程目录</vt:lpstr>
      <vt:lpstr>搜索推广帐户</vt:lpstr>
      <vt:lpstr>帐户结构是什么</vt:lpstr>
      <vt:lpstr>举例：帐户结构</vt:lpstr>
      <vt:lpstr>幻灯片 11</vt:lpstr>
      <vt:lpstr>各层级提交数量值</vt:lpstr>
      <vt:lpstr>课程目录</vt:lpstr>
      <vt:lpstr>帐户层级状态及功能</vt:lpstr>
      <vt:lpstr>帐户层级状态及功能</vt:lpstr>
      <vt:lpstr>帐户状态含义</vt:lpstr>
      <vt:lpstr>帐户状态变化图</vt:lpstr>
      <vt:lpstr>帐户功能——预算</vt:lpstr>
      <vt:lpstr>帐户功能——每日预算</vt:lpstr>
      <vt:lpstr>帐户功能——推广地域</vt:lpstr>
      <vt:lpstr>帐户功能——推广地域说明</vt:lpstr>
      <vt:lpstr>帐户功能——搜索意图定位</vt:lpstr>
      <vt:lpstr>帐户功能——关键词/创意激活时长</vt:lpstr>
      <vt:lpstr>帐户功能——激活时长说明</vt:lpstr>
      <vt:lpstr>帐户功能——搜索合作网络</vt:lpstr>
      <vt:lpstr>帐户功能——搜索合作网络</vt:lpstr>
      <vt:lpstr>帐户设置</vt:lpstr>
      <vt:lpstr>课程目录</vt:lpstr>
      <vt:lpstr>计划层级状态及功能</vt:lpstr>
      <vt:lpstr>计划状态含义</vt:lpstr>
      <vt:lpstr>计划状态变化图</vt:lpstr>
      <vt:lpstr>计划功能——预算</vt:lpstr>
      <vt:lpstr>计划功能——推广地域</vt:lpstr>
      <vt:lpstr>计划功能——推广时段</vt:lpstr>
      <vt:lpstr>计划功能——推广时段说明</vt:lpstr>
      <vt:lpstr>计划功能——设备出价比例</vt:lpstr>
      <vt:lpstr>计划功能——设备出价系数说明</vt:lpstr>
      <vt:lpstr>计划功能——创意展现方式</vt:lpstr>
      <vt:lpstr>计划功能——创意展现方式说明</vt:lpstr>
      <vt:lpstr>课程目录</vt:lpstr>
      <vt:lpstr>单元层级状态及功能</vt:lpstr>
      <vt:lpstr>单元层级状态及功能</vt:lpstr>
      <vt:lpstr>单元状态含义</vt:lpstr>
      <vt:lpstr>单元功能——暂停/开启</vt:lpstr>
      <vt:lpstr>单元功能——出价</vt:lpstr>
      <vt:lpstr>单元功能——出价</vt:lpstr>
      <vt:lpstr>单元功能——分匹配模式出价</vt:lpstr>
      <vt:lpstr>单元功能——分匹配模式出价</vt:lpstr>
      <vt:lpstr>单元功能——分匹配模式出价（出价系数范围）</vt:lpstr>
      <vt:lpstr>单元功能——设备出价</vt:lpstr>
      <vt:lpstr>单元功能——设备出价</vt:lpstr>
      <vt:lpstr>搜索推广基础知识—第一站：账户结构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jafferson</cp:lastModifiedBy>
  <cp:revision>292</cp:revision>
  <dcterms:created xsi:type="dcterms:W3CDTF">2014-11-23T09:38:00Z</dcterms:created>
  <dcterms:modified xsi:type="dcterms:W3CDTF">2022-05-10T13:46:34Z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2052-11.1.0.9198</vt:lpwstr>
  </property>
</Properties>
</file>